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6"/>
  </p:notesMasterIdLst>
  <p:sldIdLst>
    <p:sldId id="336" r:id="rId2"/>
    <p:sldId id="258" r:id="rId3"/>
    <p:sldId id="259" r:id="rId4"/>
    <p:sldId id="260" r:id="rId5"/>
    <p:sldId id="261" r:id="rId6"/>
    <p:sldId id="291" r:id="rId7"/>
    <p:sldId id="263" r:id="rId8"/>
    <p:sldId id="262"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3" r:id="rId36"/>
    <p:sldId id="297" r:id="rId37"/>
    <p:sldId id="298" r:id="rId38"/>
    <p:sldId id="294" r:id="rId39"/>
    <p:sldId id="295" r:id="rId40"/>
    <p:sldId id="299" r:id="rId41"/>
    <p:sldId id="301" r:id="rId42"/>
    <p:sldId id="302" r:id="rId43"/>
    <p:sldId id="303" r:id="rId44"/>
    <p:sldId id="340" r:id="rId45"/>
    <p:sldId id="305" r:id="rId46"/>
    <p:sldId id="306" r:id="rId47"/>
    <p:sldId id="307" r:id="rId48"/>
    <p:sldId id="308" r:id="rId49"/>
    <p:sldId id="309" r:id="rId50"/>
    <p:sldId id="310" r:id="rId51"/>
    <p:sldId id="311" r:id="rId52"/>
    <p:sldId id="312" r:id="rId53"/>
    <p:sldId id="313" r:id="rId54"/>
    <p:sldId id="339" r:id="rId55"/>
    <p:sldId id="338" r:id="rId56"/>
    <p:sldId id="337" r:id="rId57"/>
    <p:sldId id="315" r:id="rId58"/>
    <p:sldId id="316" r:id="rId59"/>
    <p:sldId id="317" r:id="rId60"/>
    <p:sldId id="343" r:id="rId61"/>
    <p:sldId id="344" r:id="rId62"/>
    <p:sldId id="342" r:id="rId63"/>
    <p:sldId id="319" r:id="rId64"/>
    <p:sldId id="320" r:id="rId65"/>
    <p:sldId id="321" r:id="rId66"/>
    <p:sldId id="322" r:id="rId67"/>
    <p:sldId id="328" r:id="rId68"/>
    <p:sldId id="329" r:id="rId69"/>
    <p:sldId id="330" r:id="rId70"/>
    <p:sldId id="331" r:id="rId71"/>
    <p:sldId id="332" r:id="rId72"/>
    <p:sldId id="333" r:id="rId73"/>
    <p:sldId id="334" r:id="rId74"/>
    <p:sldId id="335" r:id="rId75"/>
  </p:sldIdLst>
  <p:sldSz cx="12192000" cy="6858000"/>
  <p:notesSz cx="6858000" cy="9144000"/>
  <p:embeddedFontLst>
    <p:embeddedFont>
      <p:font typeface="Barlow" panose="00000500000000000000" pitchFamily="2"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Open Sans" panose="020B0606030504020204" pitchFamily="34" charset="0"/>
      <p:regular r:id="rId85"/>
      <p:bold r:id="rId86"/>
      <p:italic r:id="rId87"/>
      <p:boldItalic r:id="rId88"/>
    </p:embeddedFont>
    <p:embeddedFont>
      <p:font typeface="PragmataPro Mono Liga" panose="02000509040000020004" pitchFamily="49" charset="0"/>
      <p:regular r:id="rId89"/>
      <p:bold r:id="rId90"/>
      <p:italic r:id="rId91"/>
      <p:boldItalic r:id="rId92"/>
    </p:embeddedFont>
    <p:embeddedFont>
      <p:font typeface="Roboto" panose="02000000000000000000" pitchFamily="2" charset="0"/>
      <p:regular r:id="rId93"/>
      <p:bold r:id="rId94"/>
      <p:italic r:id="rId95"/>
      <p:boldItalic r:id="rId96"/>
    </p:embeddedFont>
    <p:embeddedFont>
      <p:font typeface="Segoe UI" panose="020B0502040204020203" pitchFamily="34" charset="0"/>
      <p:regular r:id="rId97"/>
      <p:bold r:id="rId98"/>
      <p:italic r:id="rId99"/>
      <p:boldItalic r:id="rId100"/>
    </p:embeddedFont>
    <p:embeddedFont>
      <p:font typeface="Verdana" panose="020B0604030504040204"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iUOoKSOeTJyatGbt+q+1uFuY77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1BCB07-165A-4E37-8E42-4E05F80FDFFA}">
  <a:tblStyle styleId="{981BCB07-165A-4E37-8E42-4E05F80FDFF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F"/>
          </a:solidFill>
        </a:fill>
      </a:tcStyle>
    </a:wholeTbl>
    <a:band1H>
      <a:tcTxStyle/>
      <a:tcStyle>
        <a:tcBdr/>
        <a:fill>
          <a:solidFill>
            <a:srgbClr val="CAD4FF"/>
          </a:solidFill>
        </a:fill>
      </a:tcStyle>
    </a:band1H>
    <a:band2H>
      <a:tcTxStyle/>
      <a:tcStyle>
        <a:tcBdr/>
      </a:tcStyle>
    </a:band2H>
    <a:band1V>
      <a:tcTxStyle/>
      <a:tcStyle>
        <a:tcBdr/>
        <a:fill>
          <a:solidFill>
            <a:srgbClr val="CAD4F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FE42250-25D3-4358-92D9-B7DA6AD1802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81" autoAdjust="0"/>
  </p:normalViewPr>
  <p:slideViewPr>
    <p:cSldViewPr snapToGrid="0">
      <p:cViewPr varScale="1">
        <p:scale>
          <a:sx n="87" d="100"/>
          <a:sy n="87" d="100"/>
        </p:scale>
        <p:origin x="139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7.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7.fntdata"/><Relationship Id="rId8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04B3C3-82C7-4023-81E6-43A5B06F84D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A942D6BE-ACFA-4CFF-AD14-B150D2FB3296}">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3000" b="1"/>
            <a:t>IDE</a:t>
          </a:r>
        </a:p>
      </dgm:t>
    </dgm:pt>
    <dgm:pt modelId="{1375FD94-9BB4-4014-A019-953DB7952A80}" type="parTrans" cxnId="{36F96EF2-5158-4670-ADE2-AF8BEFB282C3}">
      <dgm:prSet/>
      <dgm:spPr/>
      <dgm:t>
        <a:bodyPr/>
        <a:lstStyle/>
        <a:p>
          <a:endParaRPr lang="en-US" sz="1800"/>
        </a:p>
      </dgm:t>
    </dgm:pt>
    <dgm:pt modelId="{0484B892-6364-4744-9DE5-5DB1D3AA08BA}" type="sibTrans" cxnId="{36F96EF2-5158-4670-ADE2-AF8BEFB282C3}">
      <dgm:prSet/>
      <dgm:spPr/>
      <dgm:t>
        <a:bodyPr/>
        <a:lstStyle/>
        <a:p>
          <a:endParaRPr lang="en-US" sz="1800"/>
        </a:p>
      </dgm:t>
    </dgm:pt>
    <dgm:pt modelId="{018A29A4-0BC3-4C2D-893B-5CBD6C0AE4C3}">
      <dgm:prSet phldrT="[Text]" custT="1"/>
      <dgm:spPr/>
      <dgm:t>
        <a:bodyPr/>
        <a:lstStyle/>
        <a:p>
          <a:r>
            <a:rPr lang="en-US" sz="1800"/>
            <a:t>Editor</a:t>
          </a:r>
        </a:p>
      </dgm:t>
    </dgm:pt>
    <dgm:pt modelId="{DE394D1C-3CAF-45CC-9063-44D687C57D96}" type="parTrans" cxnId="{C4D7D4D8-7886-4C8A-B651-8DA0CE6417AC}">
      <dgm:prSet/>
      <dgm:spPr/>
      <dgm:t>
        <a:bodyPr/>
        <a:lstStyle/>
        <a:p>
          <a:endParaRPr lang="en-US" sz="1800"/>
        </a:p>
      </dgm:t>
    </dgm:pt>
    <dgm:pt modelId="{0B7D1A22-DACE-4E54-9D6D-3DB198A89AE6}" type="sibTrans" cxnId="{C4D7D4D8-7886-4C8A-B651-8DA0CE6417AC}">
      <dgm:prSet/>
      <dgm:spPr/>
      <dgm:t>
        <a:bodyPr/>
        <a:lstStyle/>
        <a:p>
          <a:endParaRPr lang="en-US" sz="1800"/>
        </a:p>
      </dgm:t>
    </dgm:pt>
    <dgm:pt modelId="{6C940B08-7402-4221-86E7-618388F1CE27}">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600">
              <a:latin typeface="Times New Roman"/>
              <a:ea typeface="Times New Roman"/>
              <a:cs typeface="Times New Roman"/>
              <a:sym typeface="Times New Roman"/>
            </a:rPr>
            <a:t>Compiler/ Interperter</a:t>
          </a:r>
          <a:endParaRPr lang="en-US" sz="1600"/>
        </a:p>
      </dgm:t>
    </dgm:pt>
    <dgm:pt modelId="{43CAAD46-34E7-4936-8069-4F5E25BA3C51}" type="parTrans" cxnId="{DC9624EA-3890-45EF-8F43-E9A470AC9D52}">
      <dgm:prSet/>
      <dgm:spPr/>
      <dgm:t>
        <a:bodyPr/>
        <a:lstStyle/>
        <a:p>
          <a:endParaRPr lang="en-US" sz="1800"/>
        </a:p>
      </dgm:t>
    </dgm:pt>
    <dgm:pt modelId="{970C59D7-2DF0-4B37-94A0-F57916C31E3F}" type="sibTrans" cxnId="{DC9624EA-3890-45EF-8F43-E9A470AC9D52}">
      <dgm:prSet/>
      <dgm:spPr/>
      <dgm:t>
        <a:bodyPr/>
        <a:lstStyle/>
        <a:p>
          <a:endParaRPr lang="en-US" sz="1800"/>
        </a:p>
      </dgm:t>
    </dgm:pt>
    <dgm:pt modelId="{120D27B7-389C-44F7-9D7F-A1C430B72518}">
      <dgm:prSet phldrT="[Text]" custT="1">
        <dgm:style>
          <a:lnRef idx="1">
            <a:schemeClr val="dk1"/>
          </a:lnRef>
          <a:fillRef idx="2">
            <a:schemeClr val="dk1"/>
          </a:fillRef>
          <a:effectRef idx="1">
            <a:schemeClr val="dk1"/>
          </a:effectRef>
          <a:fontRef idx="minor">
            <a:schemeClr val="dk1"/>
          </a:fontRef>
        </dgm:style>
      </dgm:prSet>
      <dgm:spPr/>
      <dgm:t>
        <a:bodyPr/>
        <a:lstStyle/>
        <a:p>
          <a:r>
            <a:rPr lang="en-US" sz="1600"/>
            <a:t>Debuger</a:t>
          </a:r>
        </a:p>
      </dgm:t>
    </dgm:pt>
    <dgm:pt modelId="{FA9977A2-99E3-48CA-BB86-9018AEBC5509}" type="parTrans" cxnId="{55D6D454-9682-4D74-85AA-2FE4D723EF10}">
      <dgm:prSet/>
      <dgm:spPr/>
      <dgm:t>
        <a:bodyPr/>
        <a:lstStyle/>
        <a:p>
          <a:endParaRPr lang="en-US" sz="1800"/>
        </a:p>
      </dgm:t>
    </dgm:pt>
    <dgm:pt modelId="{635A7154-F42E-4CDE-B893-91897C0156AA}" type="sibTrans" cxnId="{55D6D454-9682-4D74-85AA-2FE4D723EF10}">
      <dgm:prSet/>
      <dgm:spPr/>
      <dgm:t>
        <a:bodyPr/>
        <a:lstStyle/>
        <a:p>
          <a:endParaRPr lang="en-US" sz="1800"/>
        </a:p>
      </dgm:t>
    </dgm:pt>
    <dgm:pt modelId="{F0D87E32-9BC6-419E-97E1-F7B675D8F907}">
      <dgm:prSet phldrT="[Text]" custT="1"/>
      <dgm:spPr/>
      <dgm:t>
        <a:bodyPr/>
        <a:lstStyle/>
        <a:p>
          <a:r>
            <a:rPr lang="en-US" sz="1800"/>
            <a:t>Runer</a:t>
          </a:r>
        </a:p>
      </dgm:t>
    </dgm:pt>
    <dgm:pt modelId="{FC94622A-381E-4ABF-87EA-263D4B3D20B5}" type="parTrans" cxnId="{B76944EC-F755-4965-9DC6-CDF5D7E1C022}">
      <dgm:prSet/>
      <dgm:spPr/>
      <dgm:t>
        <a:bodyPr/>
        <a:lstStyle/>
        <a:p>
          <a:endParaRPr lang="en-US" sz="1800"/>
        </a:p>
      </dgm:t>
    </dgm:pt>
    <dgm:pt modelId="{B2515B0A-E673-4840-89AA-212A0488A840}" type="sibTrans" cxnId="{B76944EC-F755-4965-9DC6-CDF5D7E1C022}">
      <dgm:prSet/>
      <dgm:spPr/>
      <dgm:t>
        <a:bodyPr/>
        <a:lstStyle/>
        <a:p>
          <a:endParaRPr lang="en-US" sz="1800"/>
        </a:p>
      </dgm:t>
    </dgm:pt>
    <dgm:pt modelId="{D9863D57-2460-4ACD-8682-FFCB2AEDADFD}">
      <dgm:prSet phldrT="[Text]" custT="1"/>
      <dgm:spPr/>
      <dgm:t>
        <a:bodyPr/>
        <a:lstStyle/>
        <a:p>
          <a:r>
            <a:rPr lang="en-US" sz="1800"/>
            <a:t>Auto build</a:t>
          </a:r>
        </a:p>
      </dgm:t>
    </dgm:pt>
    <dgm:pt modelId="{EC3A2E96-FE0B-4446-B316-73747F2F81D2}" type="parTrans" cxnId="{CD440F54-56F4-45B4-B6E5-6EC1A4194C55}">
      <dgm:prSet/>
      <dgm:spPr/>
      <dgm:t>
        <a:bodyPr/>
        <a:lstStyle/>
        <a:p>
          <a:endParaRPr lang="en-US" sz="1800"/>
        </a:p>
      </dgm:t>
    </dgm:pt>
    <dgm:pt modelId="{D1B5D603-D28C-4BDF-90E9-0124E2A92D47}" type="sibTrans" cxnId="{CD440F54-56F4-45B4-B6E5-6EC1A4194C55}">
      <dgm:prSet/>
      <dgm:spPr/>
      <dgm:t>
        <a:bodyPr/>
        <a:lstStyle/>
        <a:p>
          <a:endParaRPr lang="en-US" sz="1800"/>
        </a:p>
      </dgm:t>
    </dgm:pt>
    <dgm:pt modelId="{F29FD745-3ACA-4A5E-AE33-67BB932099CC}">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800"/>
            <a:t>…</a:t>
          </a:r>
        </a:p>
      </dgm:t>
    </dgm:pt>
    <dgm:pt modelId="{30B78AF5-E006-40B1-BD83-15784176FF0E}" type="parTrans" cxnId="{5E46B117-DEFE-408C-81A7-744C32A51DE8}">
      <dgm:prSet/>
      <dgm:spPr/>
      <dgm:t>
        <a:bodyPr/>
        <a:lstStyle/>
        <a:p>
          <a:endParaRPr lang="en-US" sz="1800"/>
        </a:p>
      </dgm:t>
    </dgm:pt>
    <dgm:pt modelId="{827DF1BF-FAE7-4085-BA7D-FB79635E0383}" type="sibTrans" cxnId="{5E46B117-DEFE-408C-81A7-744C32A51DE8}">
      <dgm:prSet/>
      <dgm:spPr/>
      <dgm:t>
        <a:bodyPr/>
        <a:lstStyle/>
        <a:p>
          <a:endParaRPr lang="en-US" sz="1800"/>
        </a:p>
      </dgm:t>
    </dgm:pt>
    <dgm:pt modelId="{EF3D2266-5EB4-494F-BA16-93F8EAC9715F}" type="pres">
      <dgm:prSet presAssocID="{7F04B3C3-82C7-4023-81E6-43A5B06F84DA}" presName="Name0" presStyleCnt="0">
        <dgm:presLayoutVars>
          <dgm:chMax val="1"/>
          <dgm:dir/>
          <dgm:animLvl val="ctr"/>
          <dgm:resizeHandles val="exact"/>
        </dgm:presLayoutVars>
      </dgm:prSet>
      <dgm:spPr/>
    </dgm:pt>
    <dgm:pt modelId="{9EEEE090-5751-4B48-A986-24D6A9A9C6B6}" type="pres">
      <dgm:prSet presAssocID="{A942D6BE-ACFA-4CFF-AD14-B150D2FB3296}" presName="centerShape" presStyleLbl="node0" presStyleIdx="0" presStyleCnt="1"/>
      <dgm:spPr/>
    </dgm:pt>
    <dgm:pt modelId="{00EDF4E7-A0EE-4F0C-B6D6-CF83DE37269B}" type="pres">
      <dgm:prSet presAssocID="{018A29A4-0BC3-4C2D-893B-5CBD6C0AE4C3}" presName="node" presStyleLbl="node1" presStyleIdx="0" presStyleCnt="6">
        <dgm:presLayoutVars>
          <dgm:bulletEnabled val="1"/>
        </dgm:presLayoutVars>
      </dgm:prSet>
      <dgm:spPr/>
    </dgm:pt>
    <dgm:pt modelId="{C7CF626A-E920-4968-A24F-E8724FD5C988}" type="pres">
      <dgm:prSet presAssocID="{018A29A4-0BC3-4C2D-893B-5CBD6C0AE4C3}" presName="dummy" presStyleCnt="0"/>
      <dgm:spPr/>
    </dgm:pt>
    <dgm:pt modelId="{64EB2201-A40C-4289-84D4-282B7A56A62B}" type="pres">
      <dgm:prSet presAssocID="{0B7D1A22-DACE-4E54-9D6D-3DB198A89AE6}" presName="sibTrans" presStyleLbl="sibTrans2D1" presStyleIdx="0" presStyleCnt="6"/>
      <dgm:spPr/>
    </dgm:pt>
    <dgm:pt modelId="{60923433-13E8-4AAF-A668-382D198E32A5}" type="pres">
      <dgm:prSet presAssocID="{D9863D57-2460-4ACD-8682-FFCB2AEDADFD}" presName="node" presStyleLbl="node1" presStyleIdx="1" presStyleCnt="6">
        <dgm:presLayoutVars>
          <dgm:bulletEnabled val="1"/>
        </dgm:presLayoutVars>
      </dgm:prSet>
      <dgm:spPr/>
    </dgm:pt>
    <dgm:pt modelId="{5517BA1D-8814-4988-AB35-18DDD70BB2C3}" type="pres">
      <dgm:prSet presAssocID="{D9863D57-2460-4ACD-8682-FFCB2AEDADFD}" presName="dummy" presStyleCnt="0"/>
      <dgm:spPr/>
    </dgm:pt>
    <dgm:pt modelId="{A2D8B500-9435-4B90-ABB2-70E9DFA1A00A}" type="pres">
      <dgm:prSet presAssocID="{D1B5D603-D28C-4BDF-90E9-0124E2A92D47}" presName="sibTrans" presStyleLbl="sibTrans2D1" presStyleIdx="1" presStyleCnt="6"/>
      <dgm:spPr/>
    </dgm:pt>
    <dgm:pt modelId="{E6FBDAE7-2A02-416D-B7A0-9BB2EF1DA368}" type="pres">
      <dgm:prSet presAssocID="{6C940B08-7402-4221-86E7-618388F1CE27}" presName="node" presStyleLbl="node1" presStyleIdx="2" presStyleCnt="6" custScaleX="102382">
        <dgm:presLayoutVars>
          <dgm:bulletEnabled val="1"/>
        </dgm:presLayoutVars>
      </dgm:prSet>
      <dgm:spPr/>
    </dgm:pt>
    <dgm:pt modelId="{FDB329E5-24F6-48D3-AFED-D6BA380BB679}" type="pres">
      <dgm:prSet presAssocID="{6C940B08-7402-4221-86E7-618388F1CE27}" presName="dummy" presStyleCnt="0"/>
      <dgm:spPr/>
    </dgm:pt>
    <dgm:pt modelId="{062F9A44-98D8-4082-B695-63CF5100AA9A}" type="pres">
      <dgm:prSet presAssocID="{970C59D7-2DF0-4B37-94A0-F57916C31E3F}" presName="sibTrans" presStyleLbl="sibTrans2D1" presStyleIdx="2" presStyleCnt="6"/>
      <dgm:spPr/>
    </dgm:pt>
    <dgm:pt modelId="{6CCBC006-3C2F-4428-8D8E-9100C34C2147}" type="pres">
      <dgm:prSet presAssocID="{120D27B7-389C-44F7-9D7F-A1C430B72518}" presName="node" presStyleLbl="node1" presStyleIdx="3" presStyleCnt="6">
        <dgm:presLayoutVars>
          <dgm:bulletEnabled val="1"/>
        </dgm:presLayoutVars>
      </dgm:prSet>
      <dgm:spPr/>
    </dgm:pt>
    <dgm:pt modelId="{0F96564B-9388-4EEC-AC79-A99C26420BBD}" type="pres">
      <dgm:prSet presAssocID="{120D27B7-389C-44F7-9D7F-A1C430B72518}" presName="dummy" presStyleCnt="0"/>
      <dgm:spPr/>
    </dgm:pt>
    <dgm:pt modelId="{DAE3AA51-3887-4236-99FF-9428E6AD394B}" type="pres">
      <dgm:prSet presAssocID="{635A7154-F42E-4CDE-B893-91897C0156AA}" presName="sibTrans" presStyleLbl="sibTrans2D1" presStyleIdx="3" presStyleCnt="6"/>
      <dgm:spPr/>
    </dgm:pt>
    <dgm:pt modelId="{23541FC2-76DD-4A17-BD03-E144E092CBD9}" type="pres">
      <dgm:prSet presAssocID="{F0D87E32-9BC6-419E-97E1-F7B675D8F907}" presName="node" presStyleLbl="node1" presStyleIdx="4" presStyleCnt="6">
        <dgm:presLayoutVars>
          <dgm:bulletEnabled val="1"/>
        </dgm:presLayoutVars>
      </dgm:prSet>
      <dgm:spPr/>
    </dgm:pt>
    <dgm:pt modelId="{DC5AE0CE-4278-4756-A658-8C38DF1A55AD}" type="pres">
      <dgm:prSet presAssocID="{F0D87E32-9BC6-419E-97E1-F7B675D8F907}" presName="dummy" presStyleCnt="0"/>
      <dgm:spPr/>
    </dgm:pt>
    <dgm:pt modelId="{99634810-4CF8-4D07-AE18-A6D1B04995D4}" type="pres">
      <dgm:prSet presAssocID="{B2515B0A-E673-4840-89AA-212A0488A840}" presName="sibTrans" presStyleLbl="sibTrans2D1" presStyleIdx="4" presStyleCnt="6"/>
      <dgm:spPr/>
    </dgm:pt>
    <dgm:pt modelId="{C4E14541-2594-4C0C-8903-E42998AF78C3}" type="pres">
      <dgm:prSet presAssocID="{F29FD745-3ACA-4A5E-AE33-67BB932099CC}" presName="node" presStyleLbl="node1" presStyleIdx="5" presStyleCnt="6">
        <dgm:presLayoutVars>
          <dgm:bulletEnabled val="1"/>
        </dgm:presLayoutVars>
      </dgm:prSet>
      <dgm:spPr/>
    </dgm:pt>
    <dgm:pt modelId="{EE0E87B4-2211-4DF7-8F2D-46D813C86D87}" type="pres">
      <dgm:prSet presAssocID="{F29FD745-3ACA-4A5E-AE33-67BB932099CC}" presName="dummy" presStyleCnt="0"/>
      <dgm:spPr/>
    </dgm:pt>
    <dgm:pt modelId="{B96885C4-763B-40DA-AF42-31E30BE89B57}" type="pres">
      <dgm:prSet presAssocID="{827DF1BF-FAE7-4085-BA7D-FB79635E0383}" presName="sibTrans" presStyleLbl="sibTrans2D1" presStyleIdx="5" presStyleCnt="6"/>
      <dgm:spPr/>
    </dgm:pt>
  </dgm:ptLst>
  <dgm:cxnLst>
    <dgm:cxn modelId="{911BC102-67C7-4AA3-A38D-DB08AAA01358}" type="presOf" srcId="{6C940B08-7402-4221-86E7-618388F1CE27}" destId="{E6FBDAE7-2A02-416D-B7A0-9BB2EF1DA368}" srcOrd="0" destOrd="0" presId="urn:microsoft.com/office/officeart/2005/8/layout/radial6"/>
    <dgm:cxn modelId="{5E46B117-DEFE-408C-81A7-744C32A51DE8}" srcId="{A942D6BE-ACFA-4CFF-AD14-B150D2FB3296}" destId="{F29FD745-3ACA-4A5E-AE33-67BB932099CC}" srcOrd="5" destOrd="0" parTransId="{30B78AF5-E006-40B1-BD83-15784176FF0E}" sibTransId="{827DF1BF-FAE7-4085-BA7D-FB79635E0383}"/>
    <dgm:cxn modelId="{EE73F31A-5FF8-4F65-B610-DC71E08834D4}" type="presOf" srcId="{018A29A4-0BC3-4C2D-893B-5CBD6C0AE4C3}" destId="{00EDF4E7-A0EE-4F0C-B6D6-CF83DE37269B}" srcOrd="0" destOrd="0" presId="urn:microsoft.com/office/officeart/2005/8/layout/radial6"/>
    <dgm:cxn modelId="{51379234-B44B-49C3-A6D1-38DED129644E}" type="presOf" srcId="{120D27B7-389C-44F7-9D7F-A1C430B72518}" destId="{6CCBC006-3C2F-4428-8D8E-9100C34C2147}" srcOrd="0" destOrd="0" presId="urn:microsoft.com/office/officeart/2005/8/layout/radial6"/>
    <dgm:cxn modelId="{59B52F39-66AE-4706-B7B2-8238BE614923}" type="presOf" srcId="{B2515B0A-E673-4840-89AA-212A0488A840}" destId="{99634810-4CF8-4D07-AE18-A6D1B04995D4}" srcOrd="0" destOrd="0" presId="urn:microsoft.com/office/officeart/2005/8/layout/radial6"/>
    <dgm:cxn modelId="{9526A95E-0107-48FA-9154-00893CCE6594}" type="presOf" srcId="{F29FD745-3ACA-4A5E-AE33-67BB932099CC}" destId="{C4E14541-2594-4C0C-8903-E42998AF78C3}" srcOrd="0" destOrd="0" presId="urn:microsoft.com/office/officeart/2005/8/layout/radial6"/>
    <dgm:cxn modelId="{C97BED66-F62C-42E0-AC54-4504AA0DD582}" type="presOf" srcId="{D9863D57-2460-4ACD-8682-FFCB2AEDADFD}" destId="{60923433-13E8-4AAF-A668-382D198E32A5}" srcOrd="0" destOrd="0" presId="urn:microsoft.com/office/officeart/2005/8/layout/radial6"/>
    <dgm:cxn modelId="{3ADB084B-CEA9-4F26-979F-CA7BF6802B5C}" type="presOf" srcId="{A942D6BE-ACFA-4CFF-AD14-B150D2FB3296}" destId="{9EEEE090-5751-4B48-A986-24D6A9A9C6B6}" srcOrd="0" destOrd="0" presId="urn:microsoft.com/office/officeart/2005/8/layout/radial6"/>
    <dgm:cxn modelId="{55DB8C6E-1395-4632-AFD0-AC3D67DABC09}" type="presOf" srcId="{827DF1BF-FAE7-4085-BA7D-FB79635E0383}" destId="{B96885C4-763B-40DA-AF42-31E30BE89B57}" srcOrd="0" destOrd="0" presId="urn:microsoft.com/office/officeart/2005/8/layout/radial6"/>
    <dgm:cxn modelId="{CD440F54-56F4-45B4-B6E5-6EC1A4194C55}" srcId="{A942D6BE-ACFA-4CFF-AD14-B150D2FB3296}" destId="{D9863D57-2460-4ACD-8682-FFCB2AEDADFD}" srcOrd="1" destOrd="0" parTransId="{EC3A2E96-FE0B-4446-B316-73747F2F81D2}" sibTransId="{D1B5D603-D28C-4BDF-90E9-0124E2A92D47}"/>
    <dgm:cxn modelId="{55D6D454-9682-4D74-85AA-2FE4D723EF10}" srcId="{A942D6BE-ACFA-4CFF-AD14-B150D2FB3296}" destId="{120D27B7-389C-44F7-9D7F-A1C430B72518}" srcOrd="3" destOrd="0" parTransId="{FA9977A2-99E3-48CA-BB86-9018AEBC5509}" sibTransId="{635A7154-F42E-4CDE-B893-91897C0156AA}"/>
    <dgm:cxn modelId="{31BC2F84-A6A4-4C57-8926-E0AF3D5E4E51}" type="presOf" srcId="{0B7D1A22-DACE-4E54-9D6D-3DB198A89AE6}" destId="{64EB2201-A40C-4289-84D4-282B7A56A62B}" srcOrd="0" destOrd="0" presId="urn:microsoft.com/office/officeart/2005/8/layout/radial6"/>
    <dgm:cxn modelId="{EFB385B4-5440-4435-BA3F-65C39771CC86}" type="presOf" srcId="{970C59D7-2DF0-4B37-94A0-F57916C31E3F}" destId="{062F9A44-98D8-4082-B695-63CF5100AA9A}" srcOrd="0" destOrd="0" presId="urn:microsoft.com/office/officeart/2005/8/layout/radial6"/>
    <dgm:cxn modelId="{C4D7D4D8-7886-4C8A-B651-8DA0CE6417AC}" srcId="{A942D6BE-ACFA-4CFF-AD14-B150D2FB3296}" destId="{018A29A4-0BC3-4C2D-893B-5CBD6C0AE4C3}" srcOrd="0" destOrd="0" parTransId="{DE394D1C-3CAF-45CC-9063-44D687C57D96}" sibTransId="{0B7D1A22-DACE-4E54-9D6D-3DB198A89AE6}"/>
    <dgm:cxn modelId="{7A845EDB-F0BF-4869-A046-7446C360C1C7}" type="presOf" srcId="{F0D87E32-9BC6-419E-97E1-F7B675D8F907}" destId="{23541FC2-76DD-4A17-BD03-E144E092CBD9}" srcOrd="0" destOrd="0" presId="urn:microsoft.com/office/officeart/2005/8/layout/radial6"/>
    <dgm:cxn modelId="{DC9624EA-3890-45EF-8F43-E9A470AC9D52}" srcId="{A942D6BE-ACFA-4CFF-AD14-B150D2FB3296}" destId="{6C940B08-7402-4221-86E7-618388F1CE27}" srcOrd="2" destOrd="0" parTransId="{43CAAD46-34E7-4936-8069-4F5E25BA3C51}" sibTransId="{970C59D7-2DF0-4B37-94A0-F57916C31E3F}"/>
    <dgm:cxn modelId="{B76944EC-F755-4965-9DC6-CDF5D7E1C022}" srcId="{A942D6BE-ACFA-4CFF-AD14-B150D2FB3296}" destId="{F0D87E32-9BC6-419E-97E1-F7B675D8F907}" srcOrd="4" destOrd="0" parTransId="{FC94622A-381E-4ABF-87EA-263D4B3D20B5}" sibTransId="{B2515B0A-E673-4840-89AA-212A0488A840}"/>
    <dgm:cxn modelId="{86886BEE-5B94-48C4-98FA-15363161C503}" type="presOf" srcId="{635A7154-F42E-4CDE-B893-91897C0156AA}" destId="{DAE3AA51-3887-4236-99FF-9428E6AD394B}" srcOrd="0" destOrd="0" presId="urn:microsoft.com/office/officeart/2005/8/layout/radial6"/>
    <dgm:cxn modelId="{36F96EF2-5158-4670-ADE2-AF8BEFB282C3}" srcId="{7F04B3C3-82C7-4023-81E6-43A5B06F84DA}" destId="{A942D6BE-ACFA-4CFF-AD14-B150D2FB3296}" srcOrd="0" destOrd="0" parTransId="{1375FD94-9BB4-4014-A019-953DB7952A80}" sibTransId="{0484B892-6364-4744-9DE5-5DB1D3AA08BA}"/>
    <dgm:cxn modelId="{52A1FEF4-1C9F-4C3A-A354-D35A3F50FC52}" type="presOf" srcId="{D1B5D603-D28C-4BDF-90E9-0124E2A92D47}" destId="{A2D8B500-9435-4B90-ABB2-70E9DFA1A00A}" srcOrd="0" destOrd="0" presId="urn:microsoft.com/office/officeart/2005/8/layout/radial6"/>
    <dgm:cxn modelId="{753646F6-80B9-4F4E-B432-6734B0692DCE}" type="presOf" srcId="{7F04B3C3-82C7-4023-81E6-43A5B06F84DA}" destId="{EF3D2266-5EB4-494F-BA16-93F8EAC9715F}" srcOrd="0" destOrd="0" presId="urn:microsoft.com/office/officeart/2005/8/layout/radial6"/>
    <dgm:cxn modelId="{F74BC61C-B657-4675-AE88-964661EDE4F6}" type="presParOf" srcId="{EF3D2266-5EB4-494F-BA16-93F8EAC9715F}" destId="{9EEEE090-5751-4B48-A986-24D6A9A9C6B6}" srcOrd="0" destOrd="0" presId="urn:microsoft.com/office/officeart/2005/8/layout/radial6"/>
    <dgm:cxn modelId="{8F0AEC33-998A-4ECC-8156-B3CAA88D81FC}" type="presParOf" srcId="{EF3D2266-5EB4-494F-BA16-93F8EAC9715F}" destId="{00EDF4E7-A0EE-4F0C-B6D6-CF83DE37269B}" srcOrd="1" destOrd="0" presId="urn:microsoft.com/office/officeart/2005/8/layout/radial6"/>
    <dgm:cxn modelId="{B44135B4-E84C-447B-A11E-8BC6C5DC1D39}" type="presParOf" srcId="{EF3D2266-5EB4-494F-BA16-93F8EAC9715F}" destId="{C7CF626A-E920-4968-A24F-E8724FD5C988}" srcOrd="2" destOrd="0" presId="urn:microsoft.com/office/officeart/2005/8/layout/radial6"/>
    <dgm:cxn modelId="{5C31232C-1DFA-40DD-B7A9-32B66ED6B4C4}" type="presParOf" srcId="{EF3D2266-5EB4-494F-BA16-93F8EAC9715F}" destId="{64EB2201-A40C-4289-84D4-282B7A56A62B}" srcOrd="3" destOrd="0" presId="urn:microsoft.com/office/officeart/2005/8/layout/radial6"/>
    <dgm:cxn modelId="{F6AE3FC4-69B5-4CB8-A405-A5A119A95510}" type="presParOf" srcId="{EF3D2266-5EB4-494F-BA16-93F8EAC9715F}" destId="{60923433-13E8-4AAF-A668-382D198E32A5}" srcOrd="4" destOrd="0" presId="urn:microsoft.com/office/officeart/2005/8/layout/radial6"/>
    <dgm:cxn modelId="{A7FE1BD2-537B-44DB-87D2-CB75E3B75A74}" type="presParOf" srcId="{EF3D2266-5EB4-494F-BA16-93F8EAC9715F}" destId="{5517BA1D-8814-4988-AB35-18DDD70BB2C3}" srcOrd="5" destOrd="0" presId="urn:microsoft.com/office/officeart/2005/8/layout/radial6"/>
    <dgm:cxn modelId="{DA93B79D-1FE0-421F-84B5-8430C64C9811}" type="presParOf" srcId="{EF3D2266-5EB4-494F-BA16-93F8EAC9715F}" destId="{A2D8B500-9435-4B90-ABB2-70E9DFA1A00A}" srcOrd="6" destOrd="0" presId="urn:microsoft.com/office/officeart/2005/8/layout/radial6"/>
    <dgm:cxn modelId="{14584635-DA0B-4D4A-9FCC-A9F410C54D81}" type="presParOf" srcId="{EF3D2266-5EB4-494F-BA16-93F8EAC9715F}" destId="{E6FBDAE7-2A02-416D-B7A0-9BB2EF1DA368}" srcOrd="7" destOrd="0" presId="urn:microsoft.com/office/officeart/2005/8/layout/radial6"/>
    <dgm:cxn modelId="{CB185983-BAD8-4E92-89B7-8121D315C0F3}" type="presParOf" srcId="{EF3D2266-5EB4-494F-BA16-93F8EAC9715F}" destId="{FDB329E5-24F6-48D3-AFED-D6BA380BB679}" srcOrd="8" destOrd="0" presId="urn:microsoft.com/office/officeart/2005/8/layout/radial6"/>
    <dgm:cxn modelId="{ED8C25D6-BBB6-4D75-BE7C-06DDF4219147}" type="presParOf" srcId="{EF3D2266-5EB4-494F-BA16-93F8EAC9715F}" destId="{062F9A44-98D8-4082-B695-63CF5100AA9A}" srcOrd="9" destOrd="0" presId="urn:microsoft.com/office/officeart/2005/8/layout/radial6"/>
    <dgm:cxn modelId="{1D804DD2-F6D9-4E25-AC9B-C372D46099C2}" type="presParOf" srcId="{EF3D2266-5EB4-494F-BA16-93F8EAC9715F}" destId="{6CCBC006-3C2F-4428-8D8E-9100C34C2147}" srcOrd="10" destOrd="0" presId="urn:microsoft.com/office/officeart/2005/8/layout/radial6"/>
    <dgm:cxn modelId="{DE5291C0-7E6A-4A67-A765-B86F2A90515D}" type="presParOf" srcId="{EF3D2266-5EB4-494F-BA16-93F8EAC9715F}" destId="{0F96564B-9388-4EEC-AC79-A99C26420BBD}" srcOrd="11" destOrd="0" presId="urn:microsoft.com/office/officeart/2005/8/layout/radial6"/>
    <dgm:cxn modelId="{28027CFD-56D5-4122-AB9F-0D152B5BAA8C}" type="presParOf" srcId="{EF3D2266-5EB4-494F-BA16-93F8EAC9715F}" destId="{DAE3AA51-3887-4236-99FF-9428E6AD394B}" srcOrd="12" destOrd="0" presId="urn:microsoft.com/office/officeart/2005/8/layout/radial6"/>
    <dgm:cxn modelId="{6E7920A2-5139-4267-88AD-290EE725A605}" type="presParOf" srcId="{EF3D2266-5EB4-494F-BA16-93F8EAC9715F}" destId="{23541FC2-76DD-4A17-BD03-E144E092CBD9}" srcOrd="13" destOrd="0" presId="urn:microsoft.com/office/officeart/2005/8/layout/radial6"/>
    <dgm:cxn modelId="{E4A1AE97-3FF1-4676-B74B-A654B388635F}" type="presParOf" srcId="{EF3D2266-5EB4-494F-BA16-93F8EAC9715F}" destId="{DC5AE0CE-4278-4756-A658-8C38DF1A55AD}" srcOrd="14" destOrd="0" presId="urn:microsoft.com/office/officeart/2005/8/layout/radial6"/>
    <dgm:cxn modelId="{75EE4987-2ACB-4AB9-A5D7-790C8CE77FE2}" type="presParOf" srcId="{EF3D2266-5EB4-494F-BA16-93F8EAC9715F}" destId="{99634810-4CF8-4D07-AE18-A6D1B04995D4}" srcOrd="15" destOrd="0" presId="urn:microsoft.com/office/officeart/2005/8/layout/radial6"/>
    <dgm:cxn modelId="{1710732C-5150-4C2E-B57E-9F653CCA2976}" type="presParOf" srcId="{EF3D2266-5EB4-494F-BA16-93F8EAC9715F}" destId="{C4E14541-2594-4C0C-8903-E42998AF78C3}" srcOrd="16" destOrd="0" presId="urn:microsoft.com/office/officeart/2005/8/layout/radial6"/>
    <dgm:cxn modelId="{42D0E2E7-1B21-44EB-AEEF-ADD0CA71DA57}" type="presParOf" srcId="{EF3D2266-5EB4-494F-BA16-93F8EAC9715F}" destId="{EE0E87B4-2211-4DF7-8F2D-46D813C86D87}" srcOrd="17" destOrd="0" presId="urn:microsoft.com/office/officeart/2005/8/layout/radial6"/>
    <dgm:cxn modelId="{880F71BC-B8C7-4493-8390-C80CAE3E3F52}" type="presParOf" srcId="{EF3D2266-5EB4-494F-BA16-93F8EAC9715F}" destId="{B96885C4-763B-40DA-AF42-31E30BE89B57}"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885C4-763B-40DA-AF42-31E30BE89B57}">
      <dsp:nvSpPr>
        <dsp:cNvPr id="0" name=""/>
        <dsp:cNvSpPr/>
      </dsp:nvSpPr>
      <dsp:spPr>
        <a:xfrm>
          <a:off x="1890047" y="598849"/>
          <a:ext cx="4104470" cy="4104470"/>
        </a:xfrm>
        <a:prstGeom prst="blockArc">
          <a:avLst>
            <a:gd name="adj1" fmla="val 12600000"/>
            <a:gd name="adj2" fmla="val 16200000"/>
            <a:gd name="adj3" fmla="val 451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634810-4CF8-4D07-AE18-A6D1B04995D4}">
      <dsp:nvSpPr>
        <dsp:cNvPr id="0" name=""/>
        <dsp:cNvSpPr/>
      </dsp:nvSpPr>
      <dsp:spPr>
        <a:xfrm>
          <a:off x="1890047" y="598849"/>
          <a:ext cx="4104470" cy="4104470"/>
        </a:xfrm>
        <a:prstGeom prst="blockArc">
          <a:avLst>
            <a:gd name="adj1" fmla="val 9000000"/>
            <a:gd name="adj2" fmla="val 12600000"/>
            <a:gd name="adj3" fmla="val 4519"/>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3AA51-3887-4236-99FF-9428E6AD394B}">
      <dsp:nvSpPr>
        <dsp:cNvPr id="0" name=""/>
        <dsp:cNvSpPr/>
      </dsp:nvSpPr>
      <dsp:spPr>
        <a:xfrm>
          <a:off x="1890047" y="598849"/>
          <a:ext cx="4104470" cy="4104470"/>
        </a:xfrm>
        <a:prstGeom prst="blockArc">
          <a:avLst>
            <a:gd name="adj1" fmla="val 5400000"/>
            <a:gd name="adj2" fmla="val 9000000"/>
            <a:gd name="adj3" fmla="val 451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2F9A44-98D8-4082-B695-63CF5100AA9A}">
      <dsp:nvSpPr>
        <dsp:cNvPr id="0" name=""/>
        <dsp:cNvSpPr/>
      </dsp:nvSpPr>
      <dsp:spPr>
        <a:xfrm>
          <a:off x="1890047" y="598849"/>
          <a:ext cx="4104470" cy="4104470"/>
        </a:xfrm>
        <a:prstGeom prst="blockArc">
          <a:avLst>
            <a:gd name="adj1" fmla="val 1800000"/>
            <a:gd name="adj2" fmla="val 5400000"/>
            <a:gd name="adj3" fmla="val 451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D8B500-9435-4B90-ABB2-70E9DFA1A00A}">
      <dsp:nvSpPr>
        <dsp:cNvPr id="0" name=""/>
        <dsp:cNvSpPr/>
      </dsp:nvSpPr>
      <dsp:spPr>
        <a:xfrm>
          <a:off x="1890047" y="598849"/>
          <a:ext cx="4104470" cy="4104470"/>
        </a:xfrm>
        <a:prstGeom prst="blockArc">
          <a:avLst>
            <a:gd name="adj1" fmla="val 19800000"/>
            <a:gd name="adj2" fmla="val 1800000"/>
            <a:gd name="adj3" fmla="val 451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EB2201-A40C-4289-84D4-282B7A56A62B}">
      <dsp:nvSpPr>
        <dsp:cNvPr id="0" name=""/>
        <dsp:cNvSpPr/>
      </dsp:nvSpPr>
      <dsp:spPr>
        <a:xfrm>
          <a:off x="1890047" y="598849"/>
          <a:ext cx="4104470" cy="4104470"/>
        </a:xfrm>
        <a:prstGeom prst="blockArc">
          <a:avLst>
            <a:gd name="adj1" fmla="val 16200000"/>
            <a:gd name="adj2" fmla="val 19800000"/>
            <a:gd name="adj3" fmla="val 451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EE090-5751-4B48-A986-24D6A9A9C6B6}">
      <dsp:nvSpPr>
        <dsp:cNvPr id="0" name=""/>
        <dsp:cNvSpPr/>
      </dsp:nvSpPr>
      <dsp:spPr>
        <a:xfrm>
          <a:off x="3022298" y="1731100"/>
          <a:ext cx="1839968" cy="1839968"/>
        </a:xfrm>
        <a:prstGeom prst="ellipse">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a:t>IDE</a:t>
          </a:r>
        </a:p>
      </dsp:txBody>
      <dsp:txXfrm>
        <a:off x="3291755" y="2000557"/>
        <a:ext cx="1301054" cy="1301054"/>
      </dsp:txXfrm>
    </dsp:sp>
    <dsp:sp modelId="{00EDF4E7-A0EE-4F0C-B6D6-CF83DE37269B}">
      <dsp:nvSpPr>
        <dsp:cNvPr id="0" name=""/>
        <dsp:cNvSpPr/>
      </dsp:nvSpPr>
      <dsp:spPr>
        <a:xfrm>
          <a:off x="3298293" y="1227"/>
          <a:ext cx="1287977" cy="128797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Editor</a:t>
          </a:r>
        </a:p>
      </dsp:txBody>
      <dsp:txXfrm>
        <a:off x="3486913" y="189847"/>
        <a:ext cx="910737" cy="910737"/>
      </dsp:txXfrm>
    </dsp:sp>
    <dsp:sp modelId="{60923433-13E8-4AAF-A668-382D198E32A5}">
      <dsp:nvSpPr>
        <dsp:cNvPr id="0" name=""/>
        <dsp:cNvSpPr/>
      </dsp:nvSpPr>
      <dsp:spPr>
        <a:xfrm>
          <a:off x="5035426" y="1004161"/>
          <a:ext cx="1287977" cy="128797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Auto build</a:t>
          </a:r>
        </a:p>
      </dsp:txBody>
      <dsp:txXfrm>
        <a:off x="5224046" y="1192781"/>
        <a:ext cx="910737" cy="910737"/>
      </dsp:txXfrm>
    </dsp:sp>
    <dsp:sp modelId="{E6FBDAE7-2A02-416D-B7A0-9BB2EF1DA368}">
      <dsp:nvSpPr>
        <dsp:cNvPr id="0" name=""/>
        <dsp:cNvSpPr/>
      </dsp:nvSpPr>
      <dsp:spPr>
        <a:xfrm>
          <a:off x="5020086" y="3010029"/>
          <a:ext cx="1318657" cy="1287977"/>
        </a:xfrm>
        <a:prstGeom prst="ellipse">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a:ea typeface="Times New Roman"/>
              <a:cs typeface="Times New Roman"/>
              <a:sym typeface="Times New Roman"/>
            </a:rPr>
            <a:t>Compiler/ Interperter</a:t>
          </a:r>
          <a:endParaRPr lang="en-US" sz="1600" kern="1200"/>
        </a:p>
      </dsp:txBody>
      <dsp:txXfrm>
        <a:off x="5213199" y="3198649"/>
        <a:ext cx="932431" cy="910737"/>
      </dsp:txXfrm>
    </dsp:sp>
    <dsp:sp modelId="{6CCBC006-3C2F-4428-8D8E-9100C34C2147}">
      <dsp:nvSpPr>
        <dsp:cNvPr id="0" name=""/>
        <dsp:cNvSpPr/>
      </dsp:nvSpPr>
      <dsp:spPr>
        <a:xfrm>
          <a:off x="3298293" y="4012963"/>
          <a:ext cx="1287977" cy="1287977"/>
        </a:xfrm>
        <a:prstGeom prst="ellips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Debuger</a:t>
          </a:r>
        </a:p>
      </dsp:txBody>
      <dsp:txXfrm>
        <a:off x="3486913" y="4201583"/>
        <a:ext cx="910737" cy="910737"/>
      </dsp:txXfrm>
    </dsp:sp>
    <dsp:sp modelId="{23541FC2-76DD-4A17-BD03-E144E092CBD9}">
      <dsp:nvSpPr>
        <dsp:cNvPr id="0" name=""/>
        <dsp:cNvSpPr/>
      </dsp:nvSpPr>
      <dsp:spPr>
        <a:xfrm>
          <a:off x="1561160" y="3010029"/>
          <a:ext cx="1287977" cy="128797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Runer</a:t>
          </a:r>
        </a:p>
      </dsp:txBody>
      <dsp:txXfrm>
        <a:off x="1749780" y="3198649"/>
        <a:ext cx="910737" cy="910737"/>
      </dsp:txXfrm>
    </dsp:sp>
    <dsp:sp modelId="{C4E14541-2594-4C0C-8903-E42998AF78C3}">
      <dsp:nvSpPr>
        <dsp:cNvPr id="0" name=""/>
        <dsp:cNvSpPr/>
      </dsp:nvSpPr>
      <dsp:spPr>
        <a:xfrm>
          <a:off x="1561160" y="1004161"/>
          <a:ext cx="1287977" cy="1287977"/>
        </a:xfrm>
        <a:prstGeom prst="ellips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1749780" y="1192781"/>
        <a:ext cx="910737" cy="91073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viettuans.vn/internet-la-g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huvienphapluat.vn/van-ban/So-huu-tri-tue/Luat-So-huu-tri-tue-2005-50-2005-QH11-7022.aspx?anchor=dieu_22"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thuvienphapluat.vn/van-ban/So-huu-tri-tue/Luat-So-huu-tri-tue-sua-doi-2022-458435.aspx?anchor=khoan_6_1"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s://vi.wikipedia.org/wiki/Java_(ng%C3%B4n_ng%E1%BB%AF_l%E1%BA%ADp_tr%C3%ACnh)" TargetMode="External"/><Relationship Id="rId3" Type="http://schemas.openxmlformats.org/officeDocument/2006/relationships/hyperlink" Target="https://www.google.com/search?sca_esv=3415dc0599a199fa&amp;sca_upv=1&amp;sxsrf=ADLYWIKiQtIIsUugQJZe_zS2USwKxErysg:1716697542684&amp;q=Ng%C3%B4n+ng%E1%BB%AF+C&amp;si=ACC90nyvvWro6QmnyY1IfSdgk5wwjB1r8BGd_IWRjXqmKPQqmxG1JHiqDisYnJDFtyBRAhFJWcEWjzGLGqDXUQI6C0Qr0oH707eSwsmDfgcjKY03qmi00TNOOIV8wT-0ANErNlpEYcn9rWtdMMEcMe5r7mxjGp9PhsmJuTEntZZ-DiolBmZQ-KOPXXvrwmWQIbqIG1mZvtkyt7HODmlKsEwqZltvpZ2KbHy-ZUUvgBjp-4GCcmebVBE93Y3qxGYxjqltWpSuIJTJ_iCvA3JcBXwq2XTuus-6CJ1I354I4_joRqYJbejWsHo%3D&amp;sa=X&amp;ved=2ahUKEwiMnt_ZvKqGAxVxnK8BHX1iCfIQmxMoAHoECFIQAg" TargetMode="External"/><Relationship Id="rId7" Type="http://schemas.openxmlformats.org/officeDocument/2006/relationships/hyperlink" Target="https://www.google.com/search?sca_esv=3415dc0599a199fa&amp;sca_upv=1&amp;sxsrf=ADLYWIKiQtIIsUugQJZe_zS2USwKxErysg:1716697542684&amp;q=H%E1%BB%A3p+ng%E1%BB%AF&amp;si=ACC90nyYzndfSpHALlN52qAqlQZE2s8nxEbc9OSW3jbjf5_eZob4uQaU33ENL8_Ke0C7-0dKleKbaDOohgJoEM9G1p06H_pzt2-LXKhh5ZXmRNmyyZNCij2nkKMOZT5fghlCMc0M9r3j0yiGbCiOZ12h9L8g_4pes7BsKnqTshJI5dvN9RLTTfS_gFNUal0EKjmgroETJI3JOdzY0Jyuu9tWc8YBn1um4S1PW6Zv0orWWN7aFD1hD2HxsSMUcRrbnKlZ8CMCsc_DuOiXi21Pz4CggWBgpfZWSQ%3D%3D&amp;sa=X&amp;ved=2ahUKEwiMnt_ZvKqGAxVxnK8BHX1iCfIQmxMoBHoECFIQBg"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www.google.com/search?sca_esv=3415dc0599a199fa&amp;sca_upv=1&amp;sxsrf=ADLYWIKiQtIIsUugQJZe_zS2USwKxErysg:1716697542684&amp;q=Objective-C&amp;si=ACC90nyvvWro6QmnyY1IfSdgk5wwjB1r8BGd_IWRjXqmKPQqm8NWTOSkowSe3OPrRX_erMDvSuBmv_QKKQuapQoFTahVTTHWQTJ4clkepEdWdsUHOStDULEcKrlPRXXWd6Ynh05Y7eFOo_KtbZnlgsx9VaKs8gkgd-eCgPiW_i6hYhjESB6sMhKstD5FZ0s0nj0YllWx0tWsgYfpcx8_VaETnQQ9-J8pLYY-aFNg2q9t48E7wuDtC6WBodS6JdqIQDoYRgCy_EEKtDNeHUjEn5WvL-voIVjGnQ%3D%3D&amp;sa=X&amp;ved=2ahUKEwiMnt_ZvKqGAxVxnK8BHX1iCfIQmxMoA3oECFIQBQ" TargetMode="External"/><Relationship Id="rId11" Type="http://schemas.openxmlformats.org/officeDocument/2006/relationships/hyperlink" Target="https://vi.wikipedia.org/wiki/C%2B%2B" TargetMode="External"/><Relationship Id="rId5" Type="http://schemas.openxmlformats.org/officeDocument/2006/relationships/hyperlink" Target="https://www.google.com/search?sca_esv=3415dc0599a199fa&amp;sca_upv=1&amp;sxsrf=ADLYWIKiQtIIsUugQJZe_zS2USwKxErysg:1716697542684&amp;q=Swift&amp;si=ACC90nyByJNAHfkzzi7l4JA4fcQKXOYDCI7plJH6uVksGWg6XiajbgJs6bwxSXDPZwfWwCbkHY_SksRuStko0PtKOfrG-pr9lPvqJlE_92JkwOwFDw4M4jAmGYnY_YB2UTmVFSNuP9JRVgBrJOaBk11W6PfWUxJWBFojNXZa8CICydPic3RvCog8EGplkoXkiq1nQKMtIZTf8ae4fKCVyLgt6O_f9TjmjPytEihjiX5zFQHpPj9UYhiBKstUBDrg5PrkrKZre7TFxqTPEQ_hR7RIZNhxLquUvQ%3D%3D&amp;sa=X&amp;ved=2ahUKEwiMnt_ZvKqGAxVxnK8BHX1iCfIQmxMoAnoECFIQBA" TargetMode="External"/><Relationship Id="rId10" Type="http://schemas.openxmlformats.org/officeDocument/2006/relationships/hyperlink" Target="https://vi.wikipedia.org/wiki/C_(ng%C3%B4n_ng%E1%BB%AF_l%E1%BA%ADp_tr%C3%ACnh)" TargetMode="External"/><Relationship Id="rId4" Type="http://schemas.openxmlformats.org/officeDocument/2006/relationships/hyperlink" Target="https://www.google.com/search?sca_esv=3415dc0599a199fa&amp;sca_upv=1&amp;sxsrf=ADLYWIKiQtIIsUugQJZe_zS2USwKxErysg:1716697542684&amp;q=C%2B%2B&amp;si=ACC90nyvvWro6QmnyY1IfSdgk5wwjB1r8BGd_IWRjXqmKPQqm_06Q5ep7YoiqWQ-JrTl-Vuka5rXckgR4LW1J6GHEBxqjPS3MB5V642UW3-CIjLYGUikgwXSWb1u-Y_mXMBunf7cSitS7LjOI6oWW3kxuCXOyR3ZxpD79BUmyGC_CC5xwsg9U6WQtGwE5v0j8gPkQfqZc_aCPsHU3X66JbP4LWP2gBQ-gYPkxYywnfyBAPHgojsiNK_py1fVxC8oA7zYpFodIoHaflHcad67qk3G_m-tWERxHQ%3D%3D&amp;sa=X&amp;ved=2ahUKEwiMnt_ZvKqGAxVxnK8BHX1iCfIQmxMoAXoECFIQAw" TargetMode="External"/><Relationship Id="rId9" Type="http://schemas.openxmlformats.org/officeDocument/2006/relationships/hyperlink" Target="https://vi.wikipedia.org/wiki/Kotlin_(ng%C3%B4n_ng%E1%BB%AF_l%E1%BA%ADp_tr%C3%ACnh)"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Đây là ngôn ngữ</a:t>
            </a: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Máy tính ngày nay có bộ nhớ chính bao gồm hàng triệu đến hàng tỷ ô. Hình minh họa hiển thị dữ liệu được lưu trữ trong các ô, nội dung của ô có thể là lệnh lập trình hoặc dữ liệu. Hìnhnày hiển thị dữ liệu dưới dạng số và chữ cái, tuy nhiên, bộ nhớ chính lưu trữ mọi thứ dưới dạng dãy số 0 và 1. </a:t>
            </a:r>
          </a:p>
          <a:p>
            <a:pPr marL="0" lvl="0" indent="0" algn="l" rtl="0">
              <a:spcBef>
                <a:spcPts val="0"/>
              </a:spcBef>
              <a:spcAft>
                <a:spcPts val="0"/>
              </a:spcAft>
              <a:buNone/>
            </a:pPr>
            <a:endParaRPr lang="en-US">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US" sz="1200">
                <a:solidFill>
                  <a:schemeClr val="tx1">
                    <a:lumMod val="50000"/>
                  </a:schemeClr>
                </a:solidFill>
                <a:latin typeface="+mj-lt"/>
              </a:rPr>
              <a:t>RAM </a:t>
            </a:r>
            <a:r>
              <a:rPr lang="en-US" sz="1200" b="1">
                <a:solidFill>
                  <a:schemeClr val="tx1">
                    <a:lumMod val="50000"/>
                  </a:schemeClr>
                </a:solidFill>
                <a:latin typeface="+mj-lt"/>
              </a:rPr>
              <a:t>kết nối trực tiếp</a:t>
            </a:r>
            <a:r>
              <a:rPr lang="en-US" sz="1200">
                <a:solidFill>
                  <a:schemeClr val="tx1">
                    <a:lumMod val="50000"/>
                  </a:schemeClr>
                </a:solidFill>
                <a:latin typeface="+mj-lt"/>
              </a:rPr>
              <a:t> với CPU</a:t>
            </a:r>
            <a:r>
              <a:rPr lang="en-US" sz="1200">
                <a:solidFill>
                  <a:schemeClr val="dk2"/>
                </a:solidFill>
                <a:latin typeface="Times New Roman"/>
                <a:cs typeface="Times New Roman"/>
                <a:sym typeface="Times New Roman"/>
              </a:rPr>
              <a:t>  </a:t>
            </a:r>
            <a:r>
              <a:rPr lang="en-US">
                <a:solidFill>
                  <a:schemeClr val="dk2"/>
                </a:solidFill>
                <a:latin typeface="Times New Roman"/>
                <a:ea typeface="Times New Roman"/>
                <a:cs typeface="Times New Roman"/>
                <a:sym typeface="Wingdings" panose="05000000000000000000" pitchFamily="2" charset="2"/>
              </a:rPr>
              <a:t> </a:t>
            </a:r>
            <a:r>
              <a:rPr lang="vi-VN">
                <a:solidFill>
                  <a:schemeClr val="dk2"/>
                </a:solidFill>
                <a:latin typeface="Times New Roman"/>
                <a:ea typeface="Times New Roman"/>
                <a:cs typeface="Times New Roman"/>
                <a:sym typeface="Times New Roman"/>
              </a:rPr>
              <a:t>RAM được dùng để lưu trữ các chỉ lệnh chương trình và dữ liệu tạm thời trong khi CPU xử lý các tác vụ</a:t>
            </a:r>
            <a:endParaRPr/>
          </a:p>
        </p:txBody>
      </p:sp>
      <p:sp>
        <p:nvSpPr>
          <p:cNvPr id="483" name="Google Shape;4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Bởi vì các chương trình và dữ liệu phải được lưu trữ trong bộ nhớ chính trước khi xử lý và vì mọi thứ trong bộ nhớ chính sẽ bị mất khi máy tính tắt, thông tin được lưu trữ trong bộ nhớ chính phải được chuyển sang một số thiết bị khác để lưu trữ vĩnh viễn. (</a:t>
            </a:r>
            <a:r>
              <a:rPr lang="en-US" sz="1200" spc="-20">
                <a:effectLst/>
                <a:latin typeface="Times New Roman" panose="02020603050405020304" pitchFamily="18" charset="0"/>
                <a:ea typeface="Proxima Nova"/>
                <a:cs typeface="Proxima Nova"/>
              </a:rPr>
              <a:t>khi máy tính không có điện vào thì dữ liệu vẫn còn trên thiết bị lưu trữ</a:t>
            </a:r>
            <a:r>
              <a:rPr lang="en-US"/>
              <a:t>)</a:t>
            </a:r>
            <a:endParaRPr/>
          </a:p>
          <a:p>
            <a:pPr marL="0" marR="0" lvl="0" indent="0" algn="l" rtl="0">
              <a:lnSpc>
                <a:spcPct val="100000"/>
              </a:lnSpc>
              <a:spcBef>
                <a:spcPts val="0"/>
              </a:spcBef>
              <a:spcAft>
                <a:spcPts val="0"/>
              </a:spcAft>
              <a:buClr>
                <a:schemeClr val="dk1"/>
              </a:buClr>
              <a:buSzPts val="1200"/>
              <a:buFont typeface="Consolas"/>
              <a:buNone/>
            </a:pPr>
            <a:r>
              <a:rPr lang="en-US">
                <a:latin typeface="Consolas"/>
                <a:ea typeface="Consolas"/>
                <a:cs typeface="Consolas"/>
                <a:sym typeface="Consolas"/>
              </a:rPr>
              <a:t>Floppy disk: Đìa mềm</a:t>
            </a:r>
          </a:p>
          <a:p>
            <a:pPr marL="0" marR="0" lvl="0" indent="0" algn="l" rtl="0">
              <a:lnSpc>
                <a:spcPct val="100000"/>
              </a:lnSpc>
              <a:spcBef>
                <a:spcPts val="0"/>
              </a:spcBef>
              <a:spcAft>
                <a:spcPts val="0"/>
              </a:spcAft>
              <a:buClr>
                <a:schemeClr val="dk1"/>
              </a:buClr>
              <a:buSzPts val="1200"/>
              <a:buFont typeface="Consolas"/>
              <a:buNone/>
            </a:pPr>
            <a:r>
              <a:rPr lang="en-US" sz="1800" spc="-20">
                <a:effectLst/>
                <a:latin typeface="Times New Roman" panose="02020603050405020304" pitchFamily="18" charset="0"/>
                <a:ea typeface="Proxima Nova"/>
                <a:cs typeface="Proxima Nova"/>
              </a:rPr>
              <a:t>Bộ nhớ ngoài phổ biến là đĩa cứng HDD (Hard disk drive), SSD (Solid-state drive), USB (Universal Serial Bus flash drive), thẻ nhớ (Compact Flash Card), CD, DVD,…</a:t>
            </a:r>
          </a:p>
          <a:p>
            <a:pPr marL="0" marR="0" lvl="0" indent="0" algn="l" rtl="0">
              <a:lnSpc>
                <a:spcPct val="100000"/>
              </a:lnSpc>
              <a:spcBef>
                <a:spcPts val="0"/>
              </a:spcBef>
              <a:spcAft>
                <a:spcPts val="0"/>
              </a:spcAft>
              <a:buClr>
                <a:schemeClr val="dk1"/>
              </a:buClr>
              <a:buSzPts val="1200"/>
              <a:buFont typeface="Consolas"/>
              <a:buNone/>
            </a:pPr>
            <a:endParaRPr lang="en-US" sz="1800" b="0" i="0" spc="-20">
              <a:solidFill>
                <a:schemeClr val="dk1"/>
              </a:solidFill>
              <a:effectLst/>
              <a:latin typeface="Times New Roman" panose="02020603050405020304" pitchFamily="18" charset="0"/>
            </a:endParaRPr>
          </a:p>
          <a:p>
            <a:pPr marL="0" marR="0" lvl="0" indent="0" algn="l" rtl="0">
              <a:lnSpc>
                <a:spcPct val="100000"/>
              </a:lnSpc>
              <a:spcBef>
                <a:spcPts val="0"/>
              </a:spcBef>
              <a:spcAft>
                <a:spcPts val="0"/>
              </a:spcAft>
              <a:buClr>
                <a:schemeClr val="dk1"/>
              </a:buClr>
              <a:buSzPts val="1200"/>
              <a:buFont typeface="Consolas"/>
              <a:buNone/>
            </a:pPr>
            <a:r>
              <a:rPr lang="en-US" sz="1800" b="0" i="0" spc="-20">
                <a:solidFill>
                  <a:schemeClr val="dk1"/>
                </a:solidFill>
                <a:effectLst/>
                <a:latin typeface="Times New Roman" panose="02020603050405020304" pitchFamily="18" charset="0"/>
              </a:rPr>
              <a:t>SSD: </a:t>
            </a:r>
            <a:r>
              <a:rPr lang="vi-VN" sz="2800" b="0" i="0">
                <a:solidFill>
                  <a:srgbClr val="333333"/>
                </a:solidFill>
                <a:effectLst/>
                <a:latin typeface="Helvetica Neue"/>
              </a:rPr>
              <a:t>Tốc độ đọc, ghi dữ liệu và hiệu suất nhanh chóng, cũng như tốc độ khởi động máy và chạy phần mềm cực kỳ nhanh chóng.</a:t>
            </a:r>
            <a:endParaRPr lang="en-US" sz="1800" b="0" i="0" spc="-20">
              <a:solidFill>
                <a:srgbClr val="333333"/>
              </a:solidFill>
              <a:effectLst/>
              <a:latin typeface="Times New Roman" panose="02020603050405020304" pitchFamily="18" charset="0"/>
            </a:endParaRPr>
          </a:p>
          <a:p>
            <a:pPr marL="0" marR="0" lvl="0" indent="0" algn="l" rtl="0">
              <a:lnSpc>
                <a:spcPct val="100000"/>
              </a:lnSpc>
              <a:spcBef>
                <a:spcPts val="0"/>
              </a:spcBef>
              <a:spcAft>
                <a:spcPts val="0"/>
              </a:spcAft>
              <a:buClr>
                <a:schemeClr val="dk1"/>
              </a:buClr>
              <a:buSzPts val="1200"/>
              <a:buFont typeface="Consolas"/>
              <a:buNone/>
            </a:pPr>
            <a:endParaRPr lang="en-US" sz="1800" b="0" i="0" spc="-20">
              <a:solidFill>
                <a:srgbClr val="333333"/>
              </a:solidFill>
              <a:effectLst/>
              <a:latin typeface="Times New Roman" panose="02020603050405020304" pitchFamily="18" charset="0"/>
              <a:ea typeface="Proxima Nova"/>
              <a:cs typeface="Proxima Nova"/>
            </a:endParaRPr>
          </a:p>
          <a:p>
            <a:pPr marL="0" marR="0" lvl="0" indent="0" algn="l" rtl="0">
              <a:lnSpc>
                <a:spcPct val="100000"/>
              </a:lnSpc>
              <a:spcBef>
                <a:spcPts val="0"/>
              </a:spcBef>
              <a:spcAft>
                <a:spcPts val="0"/>
              </a:spcAft>
              <a:buClr>
                <a:schemeClr val="dk1"/>
              </a:buClr>
              <a:buSzPts val="1200"/>
              <a:buFont typeface="Consolas"/>
              <a:buNone/>
            </a:pPr>
            <a:endParaRPr lang="en-US" sz="1800" spc="-20">
              <a:effectLst/>
              <a:latin typeface="Times New Roman" panose="02020603050405020304" pitchFamily="18" charset="0"/>
              <a:ea typeface="Proxima Nova"/>
              <a:cs typeface="Proxima Nova"/>
            </a:endParaRPr>
          </a:p>
          <a:p>
            <a:pPr marL="0" marR="0" lvl="0" indent="0" algn="l" rtl="0">
              <a:lnSpc>
                <a:spcPct val="100000"/>
              </a:lnSpc>
              <a:spcBef>
                <a:spcPts val="0"/>
              </a:spcBef>
              <a:spcAft>
                <a:spcPts val="0"/>
              </a:spcAft>
              <a:buClr>
                <a:schemeClr val="dk1"/>
              </a:buClr>
              <a:buSzPts val="1200"/>
              <a:buFont typeface="Consolas"/>
              <a:buNone/>
            </a:pPr>
            <a:r>
              <a:rPr lang="en-US" sz="2800" b="0" i="0">
                <a:solidFill>
                  <a:srgbClr val="000000"/>
                </a:solidFill>
                <a:effectLst/>
                <a:highlight>
                  <a:srgbClr val="FFFFFF"/>
                </a:highlight>
                <a:latin typeface="Roboto" panose="02000000000000000000" pitchFamily="2" charset="0"/>
              </a:rPr>
              <a:t>- </a:t>
            </a:r>
            <a:r>
              <a:rPr lang="vi-VN" sz="2800" b="0" i="0">
                <a:solidFill>
                  <a:srgbClr val="000000"/>
                </a:solidFill>
                <a:effectLst/>
                <a:highlight>
                  <a:srgbClr val="FFFFFF"/>
                </a:highlight>
                <a:latin typeface="Roboto" panose="02000000000000000000" pitchFamily="2" charset="0"/>
              </a:rPr>
              <a:t> Để bảo vệ và quản lý dữ liệu một cách hiệu quả, lưu trữ đám mây Cloud Storage đã trở thành một trong những giải pháp phổ biến nhất và hữu ích hiện nay. Với khả năng lưu trữ, quản lý, chia sẻ và bảo mật dữ liệu từ xa, các ứng dụng lưu trữ đám mây Cloud Storage ngày càng được ưa chuộng</a:t>
            </a:r>
            <a:endParaRPr lang="en-US" sz="1800" b="0" i="0" spc="-20">
              <a:solidFill>
                <a:srgbClr val="000000"/>
              </a:solidFill>
              <a:effectLst/>
              <a:highlight>
                <a:srgbClr val="FFFFFF"/>
              </a:highlight>
              <a:latin typeface="Times New Roman" panose="02020603050405020304" pitchFamily="18" charset="0"/>
            </a:endParaRPr>
          </a:p>
          <a:p>
            <a:pPr marL="0" marR="0" lvl="0" indent="0" algn="l" rtl="0">
              <a:lnSpc>
                <a:spcPct val="100000"/>
              </a:lnSpc>
              <a:spcBef>
                <a:spcPts val="0"/>
              </a:spcBef>
              <a:spcAft>
                <a:spcPts val="0"/>
              </a:spcAft>
              <a:buClr>
                <a:schemeClr val="dk1"/>
              </a:buClr>
              <a:buSzPts val="1200"/>
              <a:buFont typeface="Consolas"/>
              <a:buNone/>
            </a:pPr>
            <a:r>
              <a:rPr lang="en-US" sz="2800" b="0" i="0">
                <a:solidFill>
                  <a:srgbClr val="000000"/>
                </a:solidFill>
                <a:effectLst/>
                <a:highlight>
                  <a:srgbClr val="FFFFFF"/>
                </a:highlight>
                <a:latin typeface="Roboto" panose="02000000000000000000" pitchFamily="2" charset="0"/>
              </a:rPr>
              <a:t>Dropbox</a:t>
            </a:r>
          </a:p>
          <a:p>
            <a:pPr marL="0" marR="0" lvl="0" indent="0" algn="l" rtl="0">
              <a:lnSpc>
                <a:spcPct val="100000"/>
              </a:lnSpc>
              <a:spcBef>
                <a:spcPts val="0"/>
              </a:spcBef>
              <a:spcAft>
                <a:spcPts val="0"/>
              </a:spcAft>
              <a:buClr>
                <a:schemeClr val="dk1"/>
              </a:buClr>
              <a:buSzPts val="1200"/>
              <a:buFont typeface="Consolas"/>
              <a:buNone/>
            </a:pPr>
            <a:r>
              <a:rPr lang="vi-VN" sz="4000" b="0" i="0">
                <a:solidFill>
                  <a:srgbClr val="000000"/>
                </a:solidFill>
                <a:effectLst/>
                <a:highlight>
                  <a:srgbClr val="FFFFFF"/>
                </a:highlight>
                <a:latin typeface="Roboto" panose="02000000000000000000" pitchFamily="2" charset="0"/>
              </a:rPr>
              <a:t>Google Drive là một ứng dụng lưu trữ đám mây Cloud Storage mạnh mẽ do Google cung cấp</a:t>
            </a:r>
            <a:r>
              <a:rPr lang="en-US" sz="4000" b="0" i="0">
                <a:solidFill>
                  <a:srgbClr val="000000"/>
                </a:solidFill>
                <a:effectLst/>
                <a:highlight>
                  <a:srgbClr val="FFFFFF"/>
                </a:highlight>
                <a:latin typeface="Roboto" panose="02000000000000000000" pitchFamily="2" charset="0"/>
              </a:rPr>
              <a:t> =&gt; </a:t>
            </a:r>
            <a:r>
              <a:rPr lang="en-US" sz="5400" b="0" i="0">
                <a:solidFill>
                  <a:srgbClr val="000000"/>
                </a:solidFill>
                <a:effectLst/>
                <a:highlight>
                  <a:srgbClr val="FFFFFF"/>
                </a:highlight>
                <a:latin typeface="Roboto" panose="02000000000000000000" pitchFamily="2" charset="0"/>
              </a:rPr>
              <a:t>Google One là một phiên bản nâng cấp của Google Drive</a:t>
            </a:r>
            <a:endParaRPr lang="en-US" sz="4000" b="0" i="0">
              <a:solidFill>
                <a:srgbClr val="000000"/>
              </a:solidFill>
              <a:effectLst/>
              <a:highlight>
                <a:srgbClr val="FFFFFF"/>
              </a:highlight>
              <a:latin typeface="Roboto" panose="02000000000000000000" pitchFamily="2" charset="0"/>
            </a:endParaRPr>
          </a:p>
          <a:p>
            <a:pPr marL="0" marR="0" lvl="0" indent="0" algn="l" rtl="0">
              <a:lnSpc>
                <a:spcPct val="100000"/>
              </a:lnSpc>
              <a:spcBef>
                <a:spcPts val="0"/>
              </a:spcBef>
              <a:spcAft>
                <a:spcPts val="0"/>
              </a:spcAft>
              <a:buClr>
                <a:schemeClr val="dk1"/>
              </a:buClr>
              <a:buSzPts val="1200"/>
              <a:buFont typeface="Consolas"/>
              <a:buNone/>
            </a:pPr>
            <a:r>
              <a:rPr lang="en-US" sz="2800" b="0" i="0">
                <a:solidFill>
                  <a:srgbClr val="000000"/>
                </a:solidFill>
                <a:effectLst/>
                <a:highlight>
                  <a:srgbClr val="FFFFFF"/>
                </a:highlight>
                <a:latin typeface="Roboto" panose="02000000000000000000" pitchFamily="2" charset="0"/>
              </a:rPr>
              <a:t>iCloud </a:t>
            </a:r>
            <a:r>
              <a:rPr lang="vi-VN" sz="4000" b="0" i="0">
                <a:solidFill>
                  <a:srgbClr val="000000"/>
                </a:solidFill>
                <a:effectLst/>
                <a:highlight>
                  <a:srgbClr val="FFFFFF"/>
                </a:highlight>
                <a:latin typeface="Roboto" panose="02000000000000000000" pitchFamily="2" charset="0"/>
              </a:rPr>
              <a:t>iCloud là dịch vụ lưu trữ đám mây Cloud Storage của Apple dành cho người dùng iOS và macOS</a:t>
            </a:r>
            <a:endParaRPr lang="en-US" sz="2800" b="0" i="0">
              <a:solidFill>
                <a:srgbClr val="000000"/>
              </a:solidFill>
              <a:effectLst/>
              <a:highlight>
                <a:srgbClr val="FFFFFF"/>
              </a:highlight>
              <a:latin typeface="Roboto" panose="02000000000000000000" pitchFamily="2" charset="0"/>
            </a:endParaRPr>
          </a:p>
          <a:p>
            <a:pPr marL="0" marR="0" lvl="0" indent="0" algn="l" rtl="0">
              <a:lnSpc>
                <a:spcPct val="100000"/>
              </a:lnSpc>
              <a:spcBef>
                <a:spcPts val="0"/>
              </a:spcBef>
              <a:spcAft>
                <a:spcPts val="0"/>
              </a:spcAft>
              <a:buClr>
                <a:schemeClr val="dk1"/>
              </a:buClr>
              <a:buSzPts val="1200"/>
              <a:buFont typeface="Consolas"/>
              <a:buNone/>
            </a:pPr>
            <a:r>
              <a:rPr lang="vi-VN" sz="5400" b="0" i="0">
                <a:solidFill>
                  <a:srgbClr val="000000"/>
                </a:solidFill>
                <a:effectLst/>
                <a:highlight>
                  <a:srgbClr val="FFFFFF"/>
                </a:highlight>
                <a:latin typeface="Roboto" panose="02000000000000000000" pitchFamily="2" charset="0"/>
              </a:rPr>
              <a:t>OneDrive là ứng dụng lưu trữ đám mây Cloud Storage của Microsoft</a:t>
            </a:r>
            <a:endParaRPr lang="en-US" sz="5400" b="0" i="0">
              <a:solidFill>
                <a:srgbClr val="000000"/>
              </a:solidFill>
              <a:effectLst/>
              <a:highlight>
                <a:srgbClr val="FFFFFF"/>
              </a:highlight>
              <a:latin typeface="Roboto" panose="02000000000000000000" pitchFamily="2" charset="0"/>
            </a:endParaRPr>
          </a:p>
          <a:p>
            <a:pPr marL="0" marR="0" lvl="0" indent="0" algn="l" rtl="0">
              <a:lnSpc>
                <a:spcPct val="100000"/>
              </a:lnSpc>
              <a:spcBef>
                <a:spcPts val="0"/>
              </a:spcBef>
              <a:spcAft>
                <a:spcPts val="0"/>
              </a:spcAft>
              <a:buClr>
                <a:schemeClr val="dk1"/>
              </a:buClr>
              <a:buSzPts val="1200"/>
              <a:buFont typeface="Consolas"/>
              <a:buNone/>
            </a:pPr>
            <a:r>
              <a:rPr lang="en-US" sz="2800" b="0" i="0">
                <a:solidFill>
                  <a:srgbClr val="000000"/>
                </a:solidFill>
                <a:effectLst/>
                <a:highlight>
                  <a:srgbClr val="FFFFFF"/>
                </a:highlight>
                <a:latin typeface="Roboto" panose="02000000000000000000" pitchFamily="2" charset="0"/>
              </a:rPr>
              <a:t>Amazon S3: </a:t>
            </a:r>
            <a:r>
              <a:rPr lang="vi-VN" sz="2800" b="0" i="0">
                <a:solidFill>
                  <a:srgbClr val="000000"/>
                </a:solidFill>
                <a:effectLst/>
                <a:highlight>
                  <a:srgbClr val="FFFFFF"/>
                </a:highlight>
                <a:latin typeface="Roboto" panose="02000000000000000000" pitchFamily="2" charset="0"/>
              </a:rPr>
              <a:t>Amazon S3 là một trong những dịch vụ lưu trữ đám mây Cloud Storage phổ biến dành cho doanh nghiệp. </a:t>
            </a:r>
            <a:endParaRPr lang="en-US" sz="1800">
              <a:effectLst/>
              <a:latin typeface="Proxima Nova"/>
              <a:ea typeface="Proxima Nova"/>
              <a:cs typeface="Proxima Nova"/>
            </a:endParaRPr>
          </a:p>
        </p:txBody>
      </p:sp>
      <p:sp>
        <p:nvSpPr>
          <p:cNvPr id="494" name="Google Shape;49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Để một máy tính thực hiện được một nhiệm vụ, nó phải có khả năng tiếp nhận dữ liệu, chương trình và hiển thị kết quả tính toán. </a:t>
            </a: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1" i="0">
                <a:solidFill>
                  <a:srgbClr val="222222"/>
                </a:solidFill>
                <a:effectLst/>
                <a:highlight>
                  <a:srgbClr val="FFFFFF"/>
                </a:highlight>
                <a:latin typeface="arial" panose="020B0604020202020204" pitchFamily="34" charset="0"/>
              </a:rPr>
              <a:t>Màn hình cảm ứng</a:t>
            </a:r>
            <a:r>
              <a:rPr lang="vi-VN" b="0" i="0">
                <a:solidFill>
                  <a:srgbClr val="222222"/>
                </a:solidFill>
                <a:effectLst/>
                <a:highlight>
                  <a:srgbClr val="FFFFFF"/>
                </a:highlight>
                <a:latin typeface="arial" panose="020B0604020202020204" pitchFamily="34" charset="0"/>
              </a:rPr>
              <a:t> </a:t>
            </a:r>
            <a:r>
              <a:rPr lang="en-US" b="0" i="0">
                <a:solidFill>
                  <a:srgbClr val="222222"/>
                </a:solidFill>
                <a:effectLst/>
                <a:highlight>
                  <a:srgbClr val="FFFFFF"/>
                </a:highlight>
                <a:latin typeface="arial" panose="020B0604020202020204" pitchFamily="34" charset="0"/>
              </a:rPr>
              <a:t> (điện thoại, ipad) </a:t>
            </a:r>
            <a:r>
              <a:rPr lang="vi-VN" b="0" i="0">
                <a:solidFill>
                  <a:srgbClr val="222222"/>
                </a:solidFill>
                <a:effectLst/>
                <a:highlight>
                  <a:srgbClr val="FFFFFF"/>
                </a:highlight>
                <a:latin typeface="arial" panose="020B0604020202020204" pitchFamily="34" charset="0"/>
              </a:rPr>
              <a:t>giúp người dùng điều khiển thiết bị điện tử thông qua các cú chạm, khiến thao tác trở nên trực quan và nhanh chóng. </a:t>
            </a:r>
            <a:endParaRPr lang="en-US" b="0" i="0">
              <a:solidFill>
                <a:srgbClr val="222222"/>
              </a:solidFill>
              <a:effectLst/>
              <a:highlight>
                <a:srgbClr val="FFFFFF"/>
              </a:highlight>
              <a:latin typeface="arial" panose="020B0604020202020204" pitchFamily="34" charset="0"/>
            </a:endParaRPr>
          </a:p>
          <a:p>
            <a:pPr marL="0" lvl="0" indent="0" algn="l" rtl="0">
              <a:spcBef>
                <a:spcPts val="0"/>
              </a:spcBef>
              <a:spcAft>
                <a:spcPts val="0"/>
              </a:spcAft>
              <a:buNone/>
            </a:pPr>
            <a:endParaRPr/>
          </a:p>
          <a:p>
            <a:pPr marL="0" lvl="0" indent="0" algn="l" rtl="0">
              <a:spcBef>
                <a:spcPts val="0"/>
              </a:spcBef>
              <a:spcAft>
                <a:spcPts val="0"/>
              </a:spcAft>
              <a:buNone/>
            </a:pPr>
            <a:r>
              <a:rPr lang="en-US"/>
              <a:t>https://www.careerpower.in/school/computer/input-devices-of-computer</a:t>
            </a:r>
            <a:endParaRPr/>
          </a:p>
          <a:p>
            <a:pPr marL="0" lvl="0" indent="0" algn="l" rtl="0">
              <a:spcBef>
                <a:spcPts val="0"/>
              </a:spcBef>
              <a:spcAft>
                <a:spcPts val="0"/>
              </a:spcAft>
              <a:buNone/>
            </a:pPr>
            <a:r>
              <a:rPr lang="en-US"/>
              <a:t>barcode reader:  </a:t>
            </a:r>
            <a:r>
              <a:rPr lang="en-US" b="0" i="0">
                <a:solidFill>
                  <a:srgbClr val="BDC1C6"/>
                </a:solidFill>
                <a:highlight>
                  <a:srgbClr val="1F1F1F"/>
                </a:highlight>
                <a:latin typeface="arial"/>
                <a:ea typeface="arial"/>
                <a:cs typeface="arial"/>
                <a:sym typeface="arial"/>
              </a:rPr>
              <a:t>Máy đọc mã vạch</a:t>
            </a:r>
            <a:endParaRPr/>
          </a:p>
          <a:p>
            <a:pPr marL="0" lvl="0" indent="0" algn="l" rtl="0">
              <a:spcBef>
                <a:spcPts val="0"/>
              </a:spcBef>
              <a:spcAft>
                <a:spcPts val="0"/>
              </a:spcAft>
              <a:buNone/>
            </a:pPr>
            <a:r>
              <a:rPr lang="en-US" b="0" i="0">
                <a:solidFill>
                  <a:srgbClr val="BDC1C6"/>
                </a:solidFill>
                <a:highlight>
                  <a:srgbClr val="1F1F1F"/>
                </a:highlight>
                <a:latin typeface="arial"/>
                <a:ea typeface="arial"/>
                <a:cs typeface="arial"/>
                <a:sym typeface="arial"/>
              </a:rPr>
              <a:t>Touch panel: Màn hình cảm ứng</a:t>
            </a:r>
            <a:endParaRPr/>
          </a:p>
          <a:p>
            <a:pPr marL="0" lvl="0" indent="0" algn="l" rtl="0">
              <a:spcBef>
                <a:spcPts val="0"/>
              </a:spcBef>
              <a:spcAft>
                <a:spcPts val="0"/>
              </a:spcAft>
              <a:buNone/>
            </a:pPr>
            <a:r>
              <a:rPr lang="en-US" b="0" i="0">
                <a:solidFill>
                  <a:srgbClr val="BDC1C6"/>
                </a:solidFill>
                <a:highlight>
                  <a:srgbClr val="1F1F1F"/>
                </a:highlight>
                <a:latin typeface="arial"/>
                <a:ea typeface="arial"/>
                <a:cs typeface="arial"/>
                <a:sym typeface="arial"/>
              </a:rPr>
              <a:t>touch pad: Bàn di chuột cảm ứng</a:t>
            </a:r>
            <a:endParaRPr/>
          </a:p>
          <a:p>
            <a:pPr marL="0" lvl="0" indent="0" algn="l" rtl="0">
              <a:spcBef>
                <a:spcPts val="0"/>
              </a:spcBef>
              <a:spcAft>
                <a:spcPts val="0"/>
              </a:spcAft>
              <a:buNone/>
            </a:pPr>
            <a:r>
              <a:rPr lang="en-US" b="0" i="0">
                <a:solidFill>
                  <a:srgbClr val="E2EEFF"/>
                </a:solidFill>
                <a:highlight>
                  <a:srgbClr val="3A3F50"/>
                </a:highlight>
                <a:latin typeface="Arial"/>
                <a:ea typeface="Arial"/>
                <a:cs typeface="Arial"/>
                <a:sym typeface="Arial"/>
              </a:rPr>
              <a:t>Stylus pen</a:t>
            </a:r>
            <a:r>
              <a:rPr lang="en-US" b="0" i="0">
                <a:solidFill>
                  <a:srgbClr val="E8E8E8"/>
                </a:solidFill>
                <a:highlight>
                  <a:srgbClr val="1F1F1F"/>
                </a:highlight>
                <a:latin typeface="Arial"/>
                <a:ea typeface="Arial"/>
                <a:cs typeface="Arial"/>
                <a:sym typeface="Arial"/>
              </a:rPr>
              <a:t> : bút cảm ứng</a:t>
            </a:r>
            <a:endParaRPr/>
          </a:p>
          <a:p>
            <a:pPr marL="0" lvl="0" indent="0" algn="l" rtl="0">
              <a:spcBef>
                <a:spcPts val="0"/>
              </a:spcBef>
              <a:spcAft>
                <a:spcPts val="0"/>
              </a:spcAft>
              <a:buNone/>
            </a:pPr>
            <a:r>
              <a:rPr lang="en-US" b="0" i="0">
                <a:solidFill>
                  <a:srgbClr val="BDC1C6"/>
                </a:solidFill>
                <a:highlight>
                  <a:srgbClr val="1F1F1F"/>
                </a:highlight>
                <a:latin typeface="arial"/>
                <a:ea typeface="arial"/>
                <a:cs typeface="arial"/>
                <a:sym typeface="arial"/>
              </a:rPr>
              <a:t>Joystick: Cần điều khiển</a:t>
            </a:r>
            <a:endParaRPr/>
          </a:p>
        </p:txBody>
      </p:sp>
      <p:sp>
        <p:nvSpPr>
          <p:cNvPr id="539" name="Google Shape;53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https://www.tutorialsmate.com/2021/05/output-devices-of-computer.html</a:t>
            </a:r>
            <a:endParaRPr/>
          </a:p>
          <a:p>
            <a:pPr marL="0" marR="0" lvl="0" indent="0" algn="l" rtl="0">
              <a:lnSpc>
                <a:spcPct val="100000"/>
              </a:lnSpc>
              <a:spcBef>
                <a:spcPts val="0"/>
              </a:spcBef>
              <a:spcAft>
                <a:spcPts val="0"/>
              </a:spcAft>
              <a:buClr>
                <a:schemeClr val="dk1"/>
              </a:buClr>
              <a:buSzPts val="1200"/>
              <a:buFont typeface="Arial"/>
              <a:buNone/>
            </a:pPr>
            <a:endParaRPr lang="en-US" b="1" i="0">
              <a:solidFill>
                <a:srgbClr val="BCC0C3"/>
              </a:solidFill>
              <a:highlight>
                <a:srgbClr val="1F1F1F"/>
              </a:highlight>
              <a:latin typeface="arial"/>
              <a:ea typeface="arial"/>
              <a:cs typeface="arial"/>
              <a:sym typeface="arial"/>
            </a:endParaRPr>
          </a:p>
          <a:p>
            <a:pPr marL="0" marR="0" lvl="0" indent="0" algn="l" rtl="0">
              <a:lnSpc>
                <a:spcPct val="100000"/>
              </a:lnSpc>
              <a:spcBef>
                <a:spcPts val="0"/>
              </a:spcBef>
              <a:spcAft>
                <a:spcPts val="0"/>
              </a:spcAft>
              <a:buClr>
                <a:srgbClr val="BCC0C3"/>
              </a:buClr>
              <a:buSzPts val="1200"/>
              <a:buFont typeface="arial"/>
              <a:buNone/>
            </a:pPr>
            <a:r>
              <a:rPr lang="en-US" b="1" i="0">
                <a:solidFill>
                  <a:srgbClr val="BCC0C3"/>
                </a:solidFill>
                <a:highlight>
                  <a:srgbClr val="1F1F1F"/>
                </a:highlight>
                <a:latin typeface="arial"/>
                <a:ea typeface="arial"/>
                <a:cs typeface="arial"/>
                <a:sym typeface="arial"/>
              </a:rPr>
              <a:t>Plotter</a:t>
            </a:r>
            <a:r>
              <a:rPr lang="en-US" b="0" i="0">
                <a:solidFill>
                  <a:srgbClr val="BDC1C6"/>
                </a:solidFill>
                <a:highlight>
                  <a:srgbClr val="1F1F1F"/>
                </a:highlight>
                <a:latin typeface="arial"/>
                <a:ea typeface="arial"/>
                <a:cs typeface="arial"/>
                <a:sym typeface="arial"/>
              </a:rPr>
              <a:t> hay máy vẽ là một máy in điện toán để in hoặc cắt đồ họa vector</a:t>
            </a:r>
            <a:endParaRPr/>
          </a:p>
          <a:p>
            <a:pPr marL="0" lvl="0" indent="0" algn="l" rtl="0">
              <a:spcBef>
                <a:spcPts val="0"/>
              </a:spcBef>
              <a:spcAft>
                <a:spcPts val="0"/>
              </a:spcAft>
              <a:buNone/>
            </a:pPr>
            <a:r>
              <a:rPr lang="en-US"/>
              <a:t>GPS: Global Position System</a:t>
            </a:r>
            <a:endParaRPr/>
          </a:p>
          <a:p>
            <a:pPr marL="0" lvl="0" indent="0" algn="l" rtl="0">
              <a:spcBef>
                <a:spcPts val="0"/>
              </a:spcBef>
              <a:spcAft>
                <a:spcPts val="0"/>
              </a:spcAft>
              <a:buNone/>
            </a:pPr>
            <a:r>
              <a:rPr lang="en-US"/>
              <a:t>braille reader: </a:t>
            </a:r>
            <a:r>
              <a:rPr lang="en-US" b="0" i="0">
                <a:solidFill>
                  <a:srgbClr val="BDC1C6"/>
                </a:solidFill>
                <a:highlight>
                  <a:srgbClr val="1F1F1F"/>
                </a:highlight>
                <a:latin typeface="arial"/>
                <a:ea typeface="arial"/>
                <a:cs typeface="arial"/>
                <a:sym typeface="arial"/>
              </a:rPr>
              <a:t>Máy đọc chữ nổi</a:t>
            </a:r>
            <a:endParaRPr/>
          </a:p>
          <a:p>
            <a:pPr marL="0" lvl="0" indent="0" algn="l" rtl="0">
              <a:spcBef>
                <a:spcPts val="0"/>
              </a:spcBef>
              <a:spcAft>
                <a:spcPts val="0"/>
              </a:spcAft>
              <a:buNone/>
            </a:pPr>
            <a:r>
              <a:rPr lang="en-US" b="0" i="0">
                <a:solidFill>
                  <a:srgbClr val="BDC1C6"/>
                </a:solidFill>
                <a:highlight>
                  <a:srgbClr val="1F1F1F"/>
                </a:highlight>
                <a:latin typeface="arial"/>
                <a:ea typeface="arial"/>
                <a:cs typeface="arial"/>
                <a:sym typeface="arial"/>
              </a:rPr>
              <a:t>S</a:t>
            </a:r>
            <a:r>
              <a:rPr lang="en-US" b="0" i="0">
                <a:solidFill>
                  <a:srgbClr val="E8E8E8"/>
                </a:solidFill>
                <a:highlight>
                  <a:srgbClr val="1F1F1F"/>
                </a:highlight>
                <a:latin typeface="Arial"/>
                <a:ea typeface="Arial"/>
                <a:cs typeface="Arial"/>
                <a:sym typeface="Arial"/>
              </a:rPr>
              <a:t>peech-generating device: </a:t>
            </a:r>
            <a:r>
              <a:rPr lang="en-US" b="0" i="0">
                <a:solidFill>
                  <a:srgbClr val="BDC1C6"/>
                </a:solidFill>
                <a:highlight>
                  <a:srgbClr val="1F1F1F"/>
                </a:highlight>
                <a:latin typeface="arial"/>
                <a:ea typeface="arial"/>
                <a:cs typeface="arial"/>
                <a:sym typeface="arial"/>
              </a:rPr>
              <a:t>Thiết bị tạo giọng nói</a:t>
            </a:r>
            <a:endParaRPr/>
          </a:p>
          <a:p>
            <a:pPr marL="0" marR="0" lvl="0" indent="0" algn="l" rtl="0">
              <a:lnSpc>
                <a:spcPct val="100000"/>
              </a:lnSpc>
              <a:spcBef>
                <a:spcPts val="0"/>
              </a:spcBef>
              <a:spcAft>
                <a:spcPts val="0"/>
              </a:spcAft>
              <a:buClr>
                <a:srgbClr val="303030"/>
              </a:buClr>
              <a:buSzPts val="1200"/>
              <a:buFont typeface="Arial"/>
              <a:buNone/>
            </a:pPr>
            <a:r>
              <a:rPr lang="en-US" b="0" i="0">
                <a:solidFill>
                  <a:srgbClr val="303030"/>
                </a:solidFill>
                <a:highlight>
                  <a:srgbClr val="FFFFFF"/>
                </a:highlight>
                <a:latin typeface="Arial"/>
                <a:ea typeface="Arial"/>
                <a:cs typeface="Arial"/>
                <a:sym typeface="Arial"/>
              </a:rPr>
              <a:t>Facsimile (FAX)  (It has scanner to scan the document and also have printer to Print the document)</a:t>
            </a:r>
            <a:endParaRPr/>
          </a:p>
          <a:p>
            <a:pPr marL="0" lvl="0" indent="0" algn="l" rtl="0">
              <a:spcBef>
                <a:spcPts val="0"/>
              </a:spcBef>
              <a:spcAft>
                <a:spcPts val="0"/>
              </a:spcAft>
              <a:buNone/>
            </a:pPr>
            <a:endParaRPr/>
          </a:p>
        </p:txBody>
      </p:sp>
      <p:sp>
        <p:nvSpPr>
          <p:cNvPr id="582" name="Google Shape;5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Open Sans"/>
              <a:buNone/>
            </a:pPr>
            <a:endParaRPr lang="en-US" b="0" i="0">
              <a:solidFill>
                <a:srgbClr val="000000"/>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Open Sans"/>
              <a:buNone/>
            </a:pPr>
            <a:r>
              <a:rPr lang="en-US" b="0" i="0">
                <a:solidFill>
                  <a:srgbClr val="000000"/>
                </a:solidFill>
                <a:highlight>
                  <a:srgbClr val="FFFFFF"/>
                </a:highlight>
                <a:latin typeface="Open Sans"/>
                <a:ea typeface="Open Sans"/>
                <a:cs typeface="Open Sans"/>
                <a:sym typeface="Open Sans"/>
              </a:rPr>
              <a:t>- Modem vừa là thiết bị vào và vừa là thiết bị ra. Nó là thiết bị vào khi nó nhận thông tin dữ liệu trên mạng Internet vào trong máy tính, còn nó là thiết bị ra khi nó truyền dữ liệu trong máy tính lên trên mạng Internet.</a:t>
            </a:r>
            <a:endParaRPr b="0" i="0">
              <a:solidFill>
                <a:srgbClr val="30303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303030"/>
              </a:buClr>
              <a:buSzPts val="1200"/>
              <a:buFont typeface="Arial"/>
              <a:buNone/>
            </a:pPr>
            <a:r>
              <a:rPr lang="en-US" b="0" i="0">
                <a:solidFill>
                  <a:srgbClr val="303030"/>
                </a:solidFill>
                <a:highlight>
                  <a:srgbClr val="FFFFFF"/>
                </a:highlight>
                <a:latin typeface="Arial"/>
                <a:ea typeface="Arial"/>
                <a:cs typeface="Arial"/>
                <a:sym typeface="Arial"/>
              </a:rPr>
              <a:t>- Facsimile (FAX: Nó là máy scan để quét tài liệu và cũng có máy in để in tài liệu)</a:t>
            </a: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555555"/>
                </a:solidFill>
                <a:effectLst/>
                <a:highlight>
                  <a:srgbClr val="FFFFFF"/>
                </a:highlight>
                <a:latin typeface="inherit"/>
              </a:rPr>
              <a:t>- Card mạng: </a:t>
            </a:r>
            <a:r>
              <a:rPr lang="vi-VN" b="0" i="0">
                <a:solidFill>
                  <a:srgbClr val="555555"/>
                </a:solidFill>
                <a:effectLst/>
                <a:highlight>
                  <a:srgbClr val="FFFFFF"/>
                </a:highlight>
                <a:latin typeface="Arial" panose="020B0604020202020204" pitchFamily="34" charset="0"/>
              </a:rPr>
              <a:t> mọi nguồn dữ liệu ở mạng </a:t>
            </a:r>
            <a:r>
              <a:rPr lang="vi-VN" b="1" i="0" u="none" strike="noStrike">
                <a:solidFill>
                  <a:srgbClr val="1386DF"/>
                </a:solidFill>
                <a:effectLst/>
                <a:highlight>
                  <a:srgbClr val="FFFFFF"/>
                </a:highlight>
                <a:latin typeface="inherit"/>
                <a:hlinkClick r:id="rId3"/>
              </a:rPr>
              <a:t>internet</a:t>
            </a:r>
            <a:r>
              <a:rPr lang="vi-VN" b="0" i="0">
                <a:solidFill>
                  <a:srgbClr val="555555"/>
                </a:solidFill>
                <a:effectLst/>
                <a:highlight>
                  <a:srgbClr val="FFFFFF"/>
                </a:highlight>
                <a:latin typeface="Arial" panose="020B0604020202020204" pitchFamily="34" charset="0"/>
              </a:rPr>
              <a:t> muốn vào máy tính phải thông qua card mạng và ngược lại nếu dữ liệu muốn truyền đi cũng phải thông qua card mạng để ra ngoài.</a:t>
            </a:r>
            <a:endParaRPr/>
          </a:p>
        </p:txBody>
      </p:sp>
      <p:sp>
        <p:nvSpPr>
          <p:cNvPr id="626" name="Google Shape;6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en-US" b="1" i="0">
                <a:solidFill>
                  <a:srgbClr val="32373D"/>
                </a:solidFill>
                <a:effectLst/>
                <a:highlight>
                  <a:srgbClr val="FFFFFF"/>
                </a:highlight>
                <a:latin typeface="Roboto" panose="02000000000000000000" pitchFamily="2" charset="0"/>
              </a:rPr>
              <a:t>Cổng PS2 (PlayStation 2): </a:t>
            </a:r>
            <a:r>
              <a:rPr lang="en-US" b="0" i="0">
                <a:solidFill>
                  <a:srgbClr val="444B52"/>
                </a:solidFill>
                <a:effectLst/>
                <a:highlight>
                  <a:srgbClr val="FFFFFF"/>
                </a:highlight>
                <a:latin typeface="Roboto" panose="02000000000000000000" pitchFamily="2" charset="0"/>
              </a:rPr>
              <a:t>Cổng PS2 có dạng hình tròn, 6 chân và 1 lỗ hình chữ nhật ở giữa, là cổng thông dụng để kết nối chuột và bàn phím. Cổng màu xanh dùng để kết nối chuột, cổng màu tím dùng để kết nối bàn phím.</a:t>
            </a:r>
            <a:r>
              <a:rPr lang="en-US" b="1" i="0">
                <a:solidFill>
                  <a:srgbClr val="32373D"/>
                </a:solidFill>
                <a:effectLst/>
                <a:highlight>
                  <a:srgbClr val="FFFFFF"/>
                </a:highlight>
                <a:latin typeface="Roboto" panose="02000000000000000000" pitchFamily="2" charset="0"/>
              </a:rPr>
              <a:t> </a:t>
            </a: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vi-VN" b="1" i="0">
                <a:solidFill>
                  <a:srgbClr val="32373D"/>
                </a:solidFill>
                <a:effectLst/>
                <a:highlight>
                  <a:srgbClr val="FFFFFF"/>
                </a:highlight>
                <a:latin typeface="Roboto" panose="02000000000000000000" pitchFamily="2" charset="0"/>
              </a:rPr>
              <a:t>Cổng VGA (Video Graphics Array)</a:t>
            </a:r>
            <a:r>
              <a:rPr lang="en-US" b="0" i="0">
                <a:solidFill>
                  <a:srgbClr val="32373D"/>
                </a:solidFill>
                <a:effectLst/>
                <a:highlight>
                  <a:srgbClr val="FFFFFF"/>
                </a:highlight>
                <a:latin typeface="Roboto" panose="02000000000000000000" pitchFamily="2" charset="0"/>
              </a:rPr>
              <a:t>: </a:t>
            </a:r>
            <a:r>
              <a:rPr lang="vi-VN" b="0" i="0">
                <a:solidFill>
                  <a:srgbClr val="444B52"/>
                </a:solidFill>
                <a:effectLst/>
                <a:highlight>
                  <a:srgbClr val="FFFFFF"/>
                </a:highlight>
                <a:latin typeface="Roboto" panose="02000000000000000000" pitchFamily="2" charset="0"/>
              </a:rPr>
              <a:t>Cổng VGA có 15 chân, với 3 đường thẳng song song như hình, dùng nhiều trong máy chiếu, màn hình cỡ lớn với hỗ trợ nhiều chuẩn phân giải.</a:t>
            </a:r>
            <a:endParaRPr lang="en-US" b="0" i="0">
              <a:solidFill>
                <a:srgbClr val="444B52"/>
              </a:solidFill>
              <a:effectLst/>
              <a:highlight>
                <a:srgbClr val="FFFFFF"/>
              </a:highligh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vi-VN" b="1" i="0">
                <a:solidFill>
                  <a:srgbClr val="333333"/>
                </a:solidFill>
                <a:effectLst/>
                <a:highlight>
                  <a:srgbClr val="FFFFFF"/>
                </a:highlight>
                <a:latin typeface="Helvetica Neue"/>
              </a:rPr>
              <a:t>Cổng DVI – D </a:t>
            </a:r>
            <a:r>
              <a:rPr lang="vi-VN" b="0" i="0">
                <a:solidFill>
                  <a:srgbClr val="333333"/>
                </a:solidFill>
                <a:effectLst/>
                <a:highlight>
                  <a:srgbClr val="FFFFFF"/>
                </a:highlight>
                <a:latin typeface="Helvetica Neue"/>
              </a:rPr>
              <a:t>(</a:t>
            </a:r>
            <a:r>
              <a:rPr lang="vi-VN" b="1" i="0">
                <a:solidFill>
                  <a:srgbClr val="32373D"/>
                </a:solidFill>
                <a:effectLst/>
                <a:highlight>
                  <a:srgbClr val="FFFFFF"/>
                </a:highlight>
                <a:latin typeface="Roboto" panose="02000000000000000000" pitchFamily="2" charset="0"/>
              </a:rPr>
              <a:t>(Digital Video Interface) </a:t>
            </a:r>
            <a:r>
              <a:rPr lang="vi-VN" b="0" i="0">
                <a:solidFill>
                  <a:srgbClr val="333333"/>
                </a:solidFill>
                <a:effectLst/>
                <a:highlight>
                  <a:srgbClr val="FFFFFF"/>
                </a:highlight>
                <a:latin typeface="Helvetica Neue"/>
              </a:rPr>
              <a:t>) hay còn được gọi là DVI – Digital được thiết kế để người dùng truyền phát tín hiệu video kỹ thuật số. DVI – D còn có ưu điểm là thời gian đáp ứng khá nhanh, chất lượng hình ảnh cũng tốt hơn.</a:t>
            </a:r>
            <a:endParaRPr lang="en-US" sz="1200" b="0" i="0">
              <a:solidFill>
                <a:schemeClr val="dk1"/>
              </a:solidFill>
              <a:effectLst/>
              <a:highlight>
                <a:srgbClr val="FFFFFF"/>
              </a:highlight>
              <a:latin typeface="Arial"/>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vi-VN" sz="1000" b="1" i="0">
                <a:solidFill>
                  <a:srgbClr val="000000"/>
                </a:solidFill>
                <a:effectLst/>
                <a:highlight>
                  <a:srgbClr val="FFFFFF"/>
                </a:highlight>
                <a:latin typeface="inherit"/>
              </a:rPr>
              <a:t>Cổng HDMI (High Definition Multimedia Interface)</a:t>
            </a:r>
            <a:endParaRPr lang="en-US" sz="1200" b="1" i="0">
              <a:solidFill>
                <a:srgbClr val="000000"/>
              </a:solidFill>
              <a:effectLst/>
              <a:highlight>
                <a:srgbClr val="FFFFFF"/>
              </a:highligh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vi-VN" sz="1200" b="1" i="0">
                <a:solidFill>
                  <a:srgbClr val="444B52"/>
                </a:solidFill>
                <a:effectLst/>
                <a:highlight>
                  <a:srgbClr val="FFFFFF"/>
                </a:highlight>
                <a:latin typeface="Roboto" panose="02000000000000000000" pitchFamily="2" charset="0"/>
              </a:rPr>
              <a:t>Cổng HDMI</a:t>
            </a:r>
            <a:r>
              <a:rPr lang="vi-VN" sz="1200" b="0" i="0">
                <a:solidFill>
                  <a:srgbClr val="444B52"/>
                </a:solidFill>
                <a:effectLst/>
                <a:highlight>
                  <a:srgbClr val="FFFFFF"/>
                </a:highlight>
                <a:latin typeface="Roboto" panose="02000000000000000000" pitchFamily="2" charset="0"/>
              </a:rPr>
              <a:t> có 19 chân, thường được thiết kế màu đen, có chức năng truyền tải âm thanh, hình ảnh chất lượng cao hơn </a:t>
            </a:r>
            <a:r>
              <a:rPr lang="en-US" sz="1200" b="0" i="0">
                <a:solidFill>
                  <a:srgbClr val="444B52"/>
                </a:solidFill>
                <a:effectLst/>
                <a:highlight>
                  <a:srgbClr val="FFFFFF"/>
                </a:highlight>
                <a:latin typeface="Roboto" panose="02000000000000000000" pitchFamily="2" charset="0"/>
              </a:rPr>
              <a:t>cổng </a:t>
            </a:r>
            <a:r>
              <a:rPr lang="vi-VN" sz="1200" b="0" i="0">
                <a:solidFill>
                  <a:srgbClr val="444B52"/>
                </a:solidFill>
                <a:effectLst/>
                <a:highlight>
                  <a:srgbClr val="FFFFFF"/>
                </a:highlight>
                <a:latin typeface="Roboto" panose="02000000000000000000" pitchFamily="2" charset="0"/>
              </a:rPr>
              <a:t>VGA </a:t>
            </a:r>
            <a:endParaRPr lang="en-US" sz="1200" b="0" i="0">
              <a:solidFill>
                <a:srgbClr val="444B52"/>
              </a:solidFill>
              <a:effectLst/>
              <a:highlight>
                <a:srgbClr val="FFFFFF"/>
              </a:highligh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vi-VN" sz="1800" b="1" i="0">
                <a:solidFill>
                  <a:srgbClr val="000000"/>
                </a:solidFill>
                <a:effectLst/>
                <a:highlight>
                  <a:srgbClr val="FFFFFF"/>
                </a:highlight>
                <a:latin typeface="inherit"/>
              </a:rPr>
              <a:t>Cổng USB (Universal Serial Bus</a:t>
            </a:r>
            <a:r>
              <a:rPr lang="en-US" sz="1800" b="1" i="0">
                <a:solidFill>
                  <a:srgbClr val="000000"/>
                </a:solidFill>
                <a:effectLst/>
                <a:highlight>
                  <a:srgbClr val="FFFFFF"/>
                </a:highlight>
                <a:latin typeface="inherit"/>
              </a:rPr>
              <a:t>): </a:t>
            </a:r>
            <a:r>
              <a:rPr lang="vi-VN" sz="1800" b="0" i="0">
                <a:solidFill>
                  <a:srgbClr val="000000"/>
                </a:solidFill>
                <a:effectLst/>
                <a:highlight>
                  <a:srgbClr val="FFFFFF"/>
                </a:highlight>
                <a:latin typeface="inherit"/>
              </a:rPr>
              <a:t>Cổng USB là một trong những cổng phổ biến nhất trên máy tính ngày nay. Nó được sử dụng để kết nối nhiều thiết bị như chuột, bàn phím, ổ cứng ngoài, máy in và điện thoại di động. Cổng USB có thể hỗ trợ nhiều loại giao diện và tốc độ truyền dữ liệu khác nhau, từ USB 2.0 thông thường đến USB 3.0 nhanh hơn và USB-C tiện lợi. USB-C cũng hỗ trợ tính năng sạc nhanh và truyền dữ liệu hai chiều.</a:t>
            </a:r>
            <a:endParaRPr lang="en-US" sz="1800" b="0" i="0">
              <a:solidFill>
                <a:srgbClr val="000000"/>
              </a:solidFill>
              <a:effectLst/>
              <a:highlight>
                <a:srgbClr val="FFFFFF"/>
              </a:highlight>
              <a:latin typeface="inherit"/>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endParaRPr lang="en-US" sz="2800" b="0" i="0">
              <a:solidFill>
                <a:srgbClr val="444B52"/>
              </a:solidFill>
              <a:effectLst/>
              <a:highlight>
                <a:srgbClr val="FFFFFF"/>
              </a:highligh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en-US" sz="4000" b="1" i="0">
                <a:solidFill>
                  <a:srgbClr val="3C4858"/>
                </a:solidFill>
                <a:effectLst/>
                <a:highlight>
                  <a:srgbClr val="FFFFFF"/>
                </a:highlight>
                <a:latin typeface="Roboto" panose="02000000000000000000" pitchFamily="2" charset="0"/>
              </a:rPr>
              <a:t>Cổng âm thanh ra vào</a:t>
            </a:r>
            <a:r>
              <a:rPr lang="en-US" sz="4000" b="0" i="0">
                <a:solidFill>
                  <a:srgbClr val="3C4858"/>
                </a:solidFill>
                <a:effectLst/>
                <a:highlight>
                  <a:srgbClr val="FFFFFF"/>
                </a:highlight>
                <a:latin typeface="Roboto" panose="02000000000000000000" pitchFamily="2" charset="0"/>
              </a:rPr>
              <a:t>: </a:t>
            </a:r>
          </a:p>
          <a:p>
            <a:pPr marL="457200" marR="0" lvl="1" indent="0" algn="l" defTabSz="914400" rtl="0" eaLnBrk="1" fontAlgn="auto" latinLnBrk="0" hangingPunct="1">
              <a:lnSpc>
                <a:spcPct val="100000"/>
              </a:lnSpc>
              <a:spcBef>
                <a:spcPts val="0"/>
              </a:spcBef>
              <a:spcAft>
                <a:spcPts val="0"/>
              </a:spcAft>
              <a:buClr>
                <a:schemeClr val="dk1"/>
              </a:buClr>
              <a:buSzPts val="1200"/>
              <a:buFontTx/>
              <a:buNone/>
              <a:tabLst/>
              <a:defRPr/>
            </a:pPr>
            <a:r>
              <a:rPr lang="en-US" sz="4000" b="0" i="0">
                <a:solidFill>
                  <a:srgbClr val="3C4858"/>
                </a:solidFill>
                <a:effectLst/>
                <a:highlight>
                  <a:srgbClr val="FFFFFF"/>
                </a:highlight>
                <a:latin typeface="Roboto" panose="02000000000000000000" pitchFamily="2" charset="0"/>
              </a:rPr>
              <a:t>+ Vào: Lấy tín hiệu đầu vào âm thanh từ thiết bị âm thanh bên ngoài để ghi, phát hoặc sửa đổi âm thanh </a:t>
            </a:r>
            <a:endParaRPr lang="en-US" sz="2800" b="0" i="0">
              <a:solidFill>
                <a:srgbClr val="444B52"/>
              </a:solidFill>
              <a:effectLst/>
              <a:highlight>
                <a:srgbClr val="FFFFFF"/>
              </a:highlight>
              <a:latin typeface="Roboto" panose="02000000000000000000" pitchFamily="2" charset="0"/>
            </a:endParaRPr>
          </a:p>
          <a:p>
            <a:pPr marL="457200" marR="0" lvl="1" indent="0" algn="l" defTabSz="914400" rtl="0" eaLnBrk="1" fontAlgn="auto" latinLnBrk="0" hangingPunct="1">
              <a:lnSpc>
                <a:spcPct val="100000"/>
              </a:lnSpc>
              <a:spcBef>
                <a:spcPts val="0"/>
              </a:spcBef>
              <a:spcAft>
                <a:spcPts val="0"/>
              </a:spcAft>
              <a:buClr>
                <a:schemeClr val="dk1"/>
              </a:buClr>
              <a:buSzPts val="1200"/>
              <a:buFontTx/>
              <a:buNone/>
              <a:tabLst/>
              <a:defRPr/>
            </a:pPr>
            <a:r>
              <a:rPr lang="en-US" sz="2800" b="0" i="0">
                <a:solidFill>
                  <a:srgbClr val="444B52"/>
                </a:solidFill>
                <a:effectLst/>
                <a:highlight>
                  <a:srgbClr val="FFFFFF"/>
                </a:highlight>
                <a:latin typeface="Roboto" panose="02000000000000000000" pitchFamily="2" charset="0"/>
              </a:rPr>
              <a:t>+ </a:t>
            </a:r>
            <a:r>
              <a:rPr lang="vi-VN" sz="4000" b="0" i="0">
                <a:solidFill>
                  <a:srgbClr val="3C4858"/>
                </a:solidFill>
                <a:effectLst/>
                <a:highlight>
                  <a:srgbClr val="FFFFFF"/>
                </a:highlight>
                <a:latin typeface="Roboto" panose="02000000000000000000" pitchFamily="2" charset="0"/>
              </a:rPr>
              <a:t>Cổng đầu ra </a:t>
            </a:r>
            <a:r>
              <a:rPr lang="en-US" sz="4000" b="0" i="0">
                <a:solidFill>
                  <a:srgbClr val="3C4858"/>
                </a:solidFill>
                <a:effectLst/>
                <a:highlight>
                  <a:srgbClr val="FFFFFF"/>
                </a:highlight>
                <a:latin typeface="Roboto" panose="02000000000000000000" pitchFamily="2" charset="0"/>
              </a:rPr>
              <a:t>Xuất âm thành ra tai nghe, loa, …</a:t>
            </a:r>
            <a:endParaRPr lang="vi-VN" sz="2800" b="0" i="0">
              <a:solidFill>
                <a:srgbClr val="444B52"/>
              </a:solidFill>
              <a:effectLst/>
              <a:highlight>
                <a:srgbClr val="FFFFFF"/>
              </a:highlight>
              <a:latin typeface="Roboto" panose="02000000000000000000" pitchFamily="2" charset="0"/>
            </a:endParaRPr>
          </a:p>
          <a:p>
            <a:pPr algn="just"/>
            <a:endParaRPr lang="en-US" sz="1800" b="0" i="0">
              <a:solidFill>
                <a:srgbClr val="000000"/>
              </a:solidFill>
              <a:effectLst/>
              <a:highlight>
                <a:srgbClr val="FFFFFF"/>
              </a:highlight>
              <a:latin typeface="inherit"/>
            </a:endParaRPr>
          </a:p>
        </p:txBody>
      </p:sp>
      <p:sp>
        <p:nvSpPr>
          <p:cNvPr id="662" name="Google Shape;6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680" name="Google Shape;6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20: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691" name="Google Shape;69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699" name="Google Shape;6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https://www.almabetter.com/bytes/articles/list-of-operating-system</a:t>
            </a:r>
            <a:endParaRPr/>
          </a:p>
        </p:txBody>
      </p:sp>
      <p:sp>
        <p:nvSpPr>
          <p:cNvPr id="739" name="Google Shape;7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748" name="Google Shape;7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757" name="Google Shape;75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2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776" name="Google Shape;7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vi-VN" b="0" i="0">
                <a:solidFill>
                  <a:srgbClr val="222222"/>
                </a:solidFill>
                <a:effectLst/>
                <a:highlight>
                  <a:srgbClr val="FFFFFF"/>
                </a:highlight>
                <a:latin typeface="Open Sans" panose="020B0606030504020204" pitchFamily="34" charset="0"/>
              </a:rPr>
              <a:t>Mọi dữ liệu khi đưa vào máy tính đều phải được mã hóa thành số nhị phân.</a:t>
            </a:r>
          </a:p>
          <a:p>
            <a:pPr algn="just">
              <a:buFont typeface="Arial" panose="020B0604020202020204" pitchFamily="34" charset="0"/>
              <a:buChar char="•"/>
            </a:pPr>
            <a:r>
              <a:rPr lang="vi-VN" b="0" i="0">
                <a:solidFill>
                  <a:srgbClr val="222222"/>
                </a:solidFill>
                <a:effectLst/>
                <a:highlight>
                  <a:srgbClr val="FFFFFF"/>
                </a:highlight>
                <a:latin typeface="Open Sans" panose="020B0606030504020204" pitchFamily="34" charset="0"/>
              </a:rPr>
              <a:t>Do có ưu điểm tính toán đơn giản, dễ dàng thực hiện về mặt vật lý, chẳng hạn như trên các mạch điện tử, hệ nhị phân trở thành một phần kiến tạo căn bản trong máy tính.</a:t>
            </a:r>
          </a:p>
          <a:p>
            <a:pPr algn="l">
              <a:buFont typeface="Arial" panose="020B0604020202020204" pitchFamily="34" charset="0"/>
              <a:buChar char="•"/>
            </a:pPr>
            <a:r>
              <a:rPr lang="vi-VN" b="0" i="0">
                <a:solidFill>
                  <a:srgbClr val="222222"/>
                </a:solidFill>
                <a:effectLst/>
                <a:highlight>
                  <a:srgbClr val="FFFFFF"/>
                </a:highlight>
                <a:latin typeface="Open Sans" panose="020B0606030504020204" pitchFamily="34" charset="0"/>
              </a:rPr>
              <a:t>Hệ nhị phân dùng hai ký số 0 và 1, chúng thường được dùng để biểu đạt hai giá trị hiệu điện thế tương ứng.</a:t>
            </a:r>
          </a:p>
          <a:p>
            <a:pPr marL="0" lvl="0" indent="0" algn="l" rtl="0">
              <a:spcBef>
                <a:spcPts val="0"/>
              </a:spcBef>
              <a:spcAft>
                <a:spcPts val="0"/>
              </a:spcAft>
              <a:buClr>
                <a:schemeClr val="dk1"/>
              </a:buClr>
              <a:buSzPts val="1200"/>
              <a:buFont typeface="Arial"/>
              <a:buNone/>
            </a:pPr>
            <a:endParaRPr/>
          </a:p>
        </p:txBody>
      </p:sp>
      <p:sp>
        <p:nvSpPr>
          <p:cNvPr id="795" name="Google Shape;7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06" name="Google Shape;8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2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20" name="Google Shape;82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Link web chuyển đổi các đơn vị thông tin: https://coolconversion.com/math/binary-octal-hexa-decimal/</a:t>
            </a:r>
            <a:endParaRPr/>
          </a:p>
        </p:txBody>
      </p:sp>
      <p:sp>
        <p:nvSpPr>
          <p:cNvPr id="831" name="Google Shape;83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0: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42" name="Google Shape;8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3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50" name="Google Shape;85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59" name="Google Shape;8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371" name="Google Shape;3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68" name="Google Shape;86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3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77" name="Google Shape;8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3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886" name="Google Shape;8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3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935" name="Google Shape;9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p4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vi-VN" b="0" i="0">
                <a:solidFill>
                  <a:srgbClr val="212529"/>
                </a:solidFill>
                <a:effectLst/>
                <a:highlight>
                  <a:srgbClr val="FFFFFF"/>
                </a:highlight>
                <a:latin typeface="small arial"/>
              </a:rPr>
              <a:t>Điều 22 </a:t>
            </a:r>
            <a:r>
              <a:rPr lang="vi-VN" b="0" i="0" u="none" strike="noStrike">
                <a:solidFill>
                  <a:srgbClr val="0E70A4"/>
                </a:solidFill>
                <a:effectLst/>
                <a:highlight>
                  <a:srgbClr val="FFFFFF"/>
                </a:highlight>
                <a:latin typeface="small arial"/>
                <a:hlinkClick r:id="rId3"/>
              </a:rPr>
              <a:t>Luật Sở hữu trí tuệ 2005</a:t>
            </a:r>
            <a:r>
              <a:rPr lang="vi-VN" b="0" i="0">
                <a:solidFill>
                  <a:srgbClr val="212529"/>
                </a:solidFill>
                <a:effectLst/>
                <a:highlight>
                  <a:srgbClr val="FFFFFF"/>
                </a:highlight>
                <a:latin typeface="small arial"/>
              </a:rPr>
              <a:t> (được sửa đổi bởi khoản 6 Điều 1 </a:t>
            </a:r>
            <a:r>
              <a:rPr lang="vi-VN" b="0" i="0" u="none" strike="noStrike">
                <a:solidFill>
                  <a:srgbClr val="0E70A4"/>
                </a:solidFill>
                <a:effectLst/>
                <a:highlight>
                  <a:srgbClr val="FFFFFF"/>
                </a:highlight>
                <a:latin typeface="small arial"/>
                <a:hlinkClick r:id="rId4"/>
              </a:rPr>
              <a:t>Luật Sở hữu trí tuệ sửa đổi 2022</a:t>
            </a:r>
            <a:r>
              <a:rPr lang="vi-VN" b="0" i="0">
                <a:solidFill>
                  <a:srgbClr val="212529"/>
                </a:solidFill>
                <a:effectLst/>
                <a:highlight>
                  <a:srgbClr val="FFFFFF"/>
                </a:highlight>
                <a:latin typeface="small arial"/>
              </a:rPr>
              <a:t>) </a:t>
            </a:r>
            <a:endParaRPr/>
          </a:p>
        </p:txBody>
      </p:sp>
      <p:sp>
        <p:nvSpPr>
          <p:cNvPr id="972" name="Google Shape;97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4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a:t>
            </a:r>
            <a:r>
              <a:rPr lang="en-US" sz="1800">
                <a:solidFill>
                  <a:srgbClr val="FF0000"/>
                </a:solidFill>
                <a:latin typeface="Times New Roman"/>
                <a:ea typeface="Times New Roman"/>
                <a:cs typeface="Times New Roman"/>
                <a:sym typeface="Times New Roman"/>
              </a:rPr>
              <a:t>Xác định Yêu cầu</a:t>
            </a:r>
            <a:r>
              <a:rPr lang="en-US" sz="1800">
                <a:latin typeface="Times New Roman"/>
                <a:ea typeface="Times New Roman"/>
                <a:cs typeface="Times New Roman"/>
                <a:sym typeface="Times New Roman"/>
              </a:rPr>
              <a:t>* -&gt; *</a:t>
            </a:r>
            <a:r>
              <a:rPr lang="en-US" sz="1800">
                <a:solidFill>
                  <a:srgbClr val="FF0000"/>
                </a:solidFill>
                <a:latin typeface="Times New Roman"/>
                <a:ea typeface="Times New Roman"/>
                <a:cs typeface="Times New Roman"/>
                <a:sym typeface="Times New Roman"/>
              </a:rPr>
              <a:t>Phân tích</a:t>
            </a:r>
            <a:r>
              <a:rPr lang="en-US" sz="1800">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Thiết kế</a:t>
            </a:r>
            <a:r>
              <a:rPr lang="en-US" sz="1800">
                <a:latin typeface="Times New Roman"/>
                <a:ea typeface="Times New Roman"/>
                <a:cs typeface="Times New Roman"/>
                <a:sym typeface="Times New Roman"/>
              </a:rPr>
              <a:t>* -&gt; *</a:t>
            </a:r>
            <a:r>
              <a:rPr lang="en-US" sz="1800">
                <a:solidFill>
                  <a:srgbClr val="FF0000"/>
                </a:solidFill>
                <a:latin typeface="Times New Roman"/>
                <a:ea typeface="Times New Roman"/>
                <a:cs typeface="Times New Roman"/>
                <a:sym typeface="Times New Roman"/>
              </a:rPr>
              <a:t>Cài đặt</a:t>
            </a:r>
            <a:r>
              <a:rPr lang="en-US" sz="1800">
                <a:latin typeface="Times New Roman"/>
                <a:ea typeface="Times New Roman"/>
                <a:cs typeface="Times New Roman"/>
                <a:sym typeface="Times New Roman"/>
              </a:rPr>
              <a:t>* -&gt; *</a:t>
            </a:r>
            <a:r>
              <a:rPr lang="en-US" sz="1800">
                <a:solidFill>
                  <a:srgbClr val="FF0000"/>
                </a:solidFill>
                <a:latin typeface="Times New Roman"/>
                <a:ea typeface="Times New Roman"/>
                <a:cs typeface="Times New Roman"/>
                <a:sym typeface="Times New Roman"/>
              </a:rPr>
              <a:t>Kiểm thử</a:t>
            </a:r>
            <a:r>
              <a:rPr lang="en-US" sz="1800">
                <a:latin typeface="Times New Roman"/>
                <a:ea typeface="Times New Roman"/>
                <a:cs typeface="Times New Roman"/>
                <a:sym typeface="Times New Roman"/>
              </a:rPr>
              <a:t>* -&gt; *</a:t>
            </a:r>
            <a:r>
              <a:rPr lang="en-US" sz="1800">
                <a:solidFill>
                  <a:srgbClr val="FF0000"/>
                </a:solidFill>
                <a:latin typeface="Times New Roman"/>
                <a:ea typeface="Times New Roman"/>
                <a:cs typeface="Times New Roman"/>
                <a:sym typeface="Times New Roman"/>
              </a:rPr>
              <a:t>Triển khai</a:t>
            </a:r>
            <a:r>
              <a:rPr lang="en-US" sz="1800">
                <a:latin typeface="Times New Roman"/>
                <a:ea typeface="Times New Roman"/>
                <a:cs typeface="Times New Roman"/>
                <a:sym typeface="Times New Roman"/>
              </a:rPr>
              <a:t>* -&gt; *</a:t>
            </a:r>
            <a:r>
              <a:rPr lang="en-US" sz="1800">
                <a:solidFill>
                  <a:srgbClr val="FF0000"/>
                </a:solidFill>
                <a:latin typeface="Times New Roman"/>
                <a:ea typeface="Times New Roman"/>
                <a:cs typeface="Times New Roman"/>
                <a:sym typeface="Times New Roman"/>
              </a:rPr>
              <a:t>Bảo trì</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984" name="Google Shape;98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491490" lvl="0" indent="-457200" algn="just" rtl="0">
              <a:lnSpc>
                <a:spcPct val="100000"/>
              </a:lnSpc>
              <a:spcBef>
                <a:spcPts val="600"/>
              </a:spcBef>
              <a:spcAft>
                <a:spcPts val="600"/>
              </a:spcAft>
              <a:buClr>
                <a:schemeClr val="dk1"/>
              </a:buClr>
              <a:buSzPts val="2400"/>
              <a:buChar char="•"/>
            </a:pPr>
            <a:r>
              <a:rPr lang="vi-VN" sz="1800" b="1">
                <a:solidFill>
                  <a:srgbClr val="141727"/>
                </a:solidFill>
                <a:latin typeface="+mj-lt"/>
                <a:ea typeface="Times New Roman"/>
                <a:cs typeface="Times New Roman"/>
                <a:sym typeface="Times New Roman"/>
              </a:rPr>
              <a:t>Lập trình máy tính </a:t>
            </a:r>
            <a:r>
              <a:rPr lang="vi-VN" sz="1800">
                <a:solidFill>
                  <a:srgbClr val="141727"/>
                </a:solidFill>
                <a:latin typeface="+mj-lt"/>
                <a:ea typeface="Times New Roman"/>
                <a:cs typeface="Times New Roman"/>
                <a:sym typeface="Times New Roman"/>
              </a:rPr>
              <a:t>(programming): Là kỹ thuật cài đặt một hoặc nhiều thuật toán trừu tượng có liên quan với nhau bằng một hoặc nhiều ngôn ngữ lập trình để tạo ra một chương trình máy tính.</a:t>
            </a:r>
          </a:p>
          <a:p>
            <a:pPr marL="491490" lvl="0" indent="-457200" algn="just" rtl="0">
              <a:lnSpc>
                <a:spcPct val="100000"/>
              </a:lnSpc>
              <a:spcBef>
                <a:spcPts val="600"/>
              </a:spcBef>
              <a:spcAft>
                <a:spcPts val="600"/>
              </a:spcAft>
              <a:buClr>
                <a:schemeClr val="dk1"/>
              </a:buClr>
              <a:buSzPts val="2400"/>
              <a:buChar char="•"/>
            </a:pPr>
            <a:endParaRPr lang="vi-VN" sz="4000">
              <a:latin typeface="+mj-lt"/>
            </a:endParaRPr>
          </a:p>
          <a:p>
            <a:pPr marL="491490" lvl="0" indent="-457200" algn="just" rtl="0">
              <a:lnSpc>
                <a:spcPct val="100000"/>
              </a:lnSpc>
              <a:spcBef>
                <a:spcPts val="600"/>
              </a:spcBef>
              <a:spcAft>
                <a:spcPts val="600"/>
              </a:spcAft>
              <a:buClr>
                <a:schemeClr val="dk1"/>
              </a:buClr>
              <a:buSzPts val="2400"/>
              <a:buChar char="•"/>
            </a:pPr>
            <a:r>
              <a:rPr lang="vi-VN" sz="1800" b="1">
                <a:solidFill>
                  <a:srgbClr val="141727"/>
                </a:solidFill>
                <a:latin typeface="+mj-lt"/>
                <a:ea typeface="Times New Roman"/>
                <a:cs typeface="Times New Roman"/>
                <a:sym typeface="Times New Roman"/>
              </a:rPr>
              <a:t>Lập trình viên </a:t>
            </a:r>
            <a:r>
              <a:rPr lang="vi-VN" sz="1800">
                <a:solidFill>
                  <a:srgbClr val="141727"/>
                </a:solidFill>
                <a:latin typeface="+mj-lt"/>
                <a:ea typeface="Times New Roman"/>
                <a:cs typeface="Times New Roman"/>
                <a:sym typeface="Times New Roman"/>
              </a:rPr>
              <a:t>(programmer): Lập trình viên (người lập trình hay thảo chương viên điện toán) là người viết ra các chương trình máy tính. </a:t>
            </a:r>
          </a:p>
          <a:p>
            <a:pPr marL="0" marR="0" indent="269875" algn="just">
              <a:lnSpc>
                <a:spcPct val="105000"/>
              </a:lnSpc>
              <a:spcBef>
                <a:spcPts val="600"/>
              </a:spcBef>
              <a:spcAft>
                <a:spcPts val="0"/>
              </a:spcAft>
            </a:pPr>
            <a:endParaRPr lang="en-US" sz="1800" spc="-20">
              <a:effectLst/>
              <a:latin typeface="Times New Roman" panose="02020603050405020304" pitchFamily="18" charset="0"/>
              <a:ea typeface="Proxima Nova"/>
              <a:cs typeface="Proxima Nova"/>
            </a:endParaRPr>
          </a:p>
          <a:p>
            <a:pPr marL="0" marR="0" indent="269875" algn="just">
              <a:lnSpc>
                <a:spcPct val="105000"/>
              </a:lnSpc>
              <a:spcBef>
                <a:spcPts val="600"/>
              </a:spcBef>
              <a:spcAft>
                <a:spcPts val="0"/>
              </a:spcAft>
            </a:pPr>
            <a:r>
              <a:rPr lang="en-US" sz="1800" spc="-20">
                <a:effectLst/>
                <a:latin typeface="Times New Roman" panose="02020603050405020304" pitchFamily="18" charset="0"/>
                <a:ea typeface="Proxima Nova"/>
                <a:cs typeface="Proxima Nova"/>
              </a:rPr>
              <a:t>Các nhiệm vụ chính của một lập trình viên thường là: sử dụng các ngôn ngữ lập trình để phát triển các ứng dụng mới, sửa lỗi hay nâng cấp các ứng dụng có sẵn, xây dựng các chức năng xử lý, hay nghiên cứu và phát triển công nghệ mới nhằm tăng tính hiệu quả của việc sử dụng máy tính.</a:t>
            </a:r>
            <a:endParaRPr lang="en-US" sz="1800">
              <a:effectLst/>
              <a:latin typeface="Proxima Nova"/>
              <a:ea typeface="Proxima Nova"/>
              <a:cs typeface="Proxima Nova"/>
            </a:endParaRPr>
          </a:p>
          <a:p>
            <a:pPr marL="0" marR="0" indent="269875" algn="just">
              <a:lnSpc>
                <a:spcPct val="105000"/>
              </a:lnSpc>
              <a:spcBef>
                <a:spcPts val="600"/>
              </a:spcBef>
              <a:spcAft>
                <a:spcPts val="0"/>
              </a:spcAft>
            </a:pPr>
            <a:r>
              <a:rPr lang="en-US" sz="1800" spc="-20">
                <a:effectLst/>
                <a:latin typeface="Times New Roman" panose="02020603050405020304" pitchFamily="18" charset="0"/>
                <a:ea typeface="Proxima Nova"/>
                <a:cs typeface="Proxima Nova"/>
              </a:rPr>
              <a:t>Lập trình viên có thể làm việc cho các công ty thiết kế phần mềm, công ty công nghệ, hay trong các bộ phận công nghệ thông tin của các công ty kinh doanh, các lĩnh vực thương mại, công nghiệp, dịch vụ.</a:t>
            </a:r>
            <a:endParaRPr lang="en-US" sz="1800">
              <a:effectLst/>
              <a:latin typeface="Proxima Nova"/>
              <a:ea typeface="Proxima Nova"/>
              <a:cs typeface="Proxima Nova"/>
            </a:endParaRPr>
          </a:p>
          <a:p>
            <a:pPr marL="0" lvl="0" indent="0" algn="l" rtl="0">
              <a:spcBef>
                <a:spcPts val="0"/>
              </a:spcBef>
              <a:spcAft>
                <a:spcPts val="0"/>
              </a:spcAft>
              <a:buClr>
                <a:schemeClr val="dk1"/>
              </a:buClr>
              <a:buSzPts val="1200"/>
              <a:buFont typeface="Arial"/>
              <a:buNone/>
            </a:pPr>
            <a:endParaRPr/>
          </a:p>
        </p:txBody>
      </p:sp>
      <p:sp>
        <p:nvSpPr>
          <p:cNvPr id="944" name="Google Shape;94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0: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2:39-2p56</a:t>
            </a:r>
            <a:endParaRPr/>
          </a:p>
        </p:txBody>
      </p:sp>
      <p:sp>
        <p:nvSpPr>
          <p:cNvPr id="953" name="Google Shape;95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4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indent="269875" algn="just">
              <a:lnSpc>
                <a:spcPct val="105000"/>
              </a:lnSpc>
              <a:spcBef>
                <a:spcPts val="600"/>
              </a:spcBef>
              <a:spcAft>
                <a:spcPts val="0"/>
              </a:spcAft>
            </a:pPr>
            <a:r>
              <a:rPr lang="vi-VN" sz="1200" spc="-30">
                <a:effectLst/>
                <a:latin typeface="Times New Roman" panose="02020603050405020304" pitchFamily="18" charset="0"/>
                <a:ea typeface="Proxima Nova"/>
                <a:cs typeface="Proxima Nova"/>
              </a:rPr>
              <a:t>Ưu điểm của mã máy là ở tốc độ xử lý của loại mã này. CPU máy tính có thể phân tích các chỉ dẫn của loại mã này và thực thi một cách trực tiếp mà không cần thông qua một quá trình trung gian, do đó cắt giảm đáng kể thời gian chạy các chỉ dẫn.</a:t>
            </a:r>
            <a:endParaRPr lang="vi-VN" sz="1200">
              <a:effectLst/>
              <a:latin typeface="Proxima Nova"/>
              <a:ea typeface="Proxima Nova"/>
              <a:cs typeface="Proxima Nova"/>
            </a:endParaRPr>
          </a:p>
          <a:p>
            <a:pPr marL="0" marR="0" indent="269875" algn="just">
              <a:lnSpc>
                <a:spcPct val="107000"/>
              </a:lnSpc>
              <a:spcBef>
                <a:spcPts val="600"/>
              </a:spcBef>
              <a:spcAft>
                <a:spcPts val="0"/>
              </a:spcAft>
            </a:pPr>
            <a:r>
              <a:rPr lang="vi-VN" sz="1200" spc="-20">
                <a:effectLst/>
                <a:latin typeface="Times New Roman" panose="02020603050405020304" pitchFamily="18" charset="0"/>
                <a:ea typeface="Proxima Nova"/>
                <a:cs typeface="Proxima Nova"/>
              </a:rPr>
              <a:t>Trên thực tế thì mã nguồn của tất cả các chương trình máy tính khi chạy cũng đều cần được chuyển về mã máy để CPU có thể hiểu được.</a:t>
            </a:r>
            <a:endParaRPr lang="vi-VN" sz="1200">
              <a:effectLst/>
              <a:latin typeface="Proxima Nova"/>
              <a:ea typeface="Proxima Nova"/>
              <a:cs typeface="Proxima Nova"/>
            </a:endParaRPr>
          </a:p>
          <a:p>
            <a:pPr marL="0" lvl="0" indent="0" algn="l" rtl="0">
              <a:spcBef>
                <a:spcPts val="0"/>
              </a:spcBef>
              <a:spcAft>
                <a:spcPts val="0"/>
              </a:spcAft>
              <a:buClr>
                <a:schemeClr val="dk1"/>
              </a:buClr>
              <a:buSzPts val="1200"/>
              <a:buFont typeface="Arial"/>
              <a:buNone/>
            </a:pPr>
            <a:endParaRPr lang="vi-VN"/>
          </a:p>
          <a:p>
            <a:pPr marL="0" lvl="0" indent="0" algn="l" rtl="0">
              <a:spcBef>
                <a:spcPts val="0"/>
              </a:spcBef>
              <a:spcAft>
                <a:spcPts val="0"/>
              </a:spcAft>
              <a:buClr>
                <a:schemeClr val="dk1"/>
              </a:buClr>
              <a:buSzPts val="1200"/>
              <a:buFont typeface="Arial"/>
              <a:buNone/>
            </a:pPr>
            <a:endParaRPr/>
          </a:p>
        </p:txBody>
      </p:sp>
      <p:sp>
        <p:nvSpPr>
          <p:cNvPr id="1019" name="Google Shape;101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vi-VN" b="0" i="0">
                <a:solidFill>
                  <a:srgbClr val="333333"/>
                </a:solidFill>
                <a:effectLst/>
                <a:highlight>
                  <a:srgbClr val="FFFFFF"/>
                </a:highlight>
                <a:latin typeface="Arial" panose="020B0604020202020204" pitchFamily="34" charset="0"/>
              </a:rPr>
              <a:t>NVIDIA DGX A100 là hệ thống máy tính được sản xuất bởi NVIDIA - Thương hiệu điện toán Trí tuệ nhân tạo (AI) hàng đầu, dành cho các ứng dụng AI và điện toán hiệu năng cao (HPC). Dòng máy được nhận định là một trong những hệ thống AI mạnh mẽ nhất trên thế giới với hiệu suất lên đến 5 petaFLOPS tương đương 5 triệu tỷ phép tính trong mỗi giây. </a:t>
            </a:r>
            <a:endParaRPr lang="en-US" b="0" i="0">
              <a:solidFill>
                <a:srgbClr val="333333"/>
              </a:solidFill>
              <a:effectLst/>
              <a:highlight>
                <a:srgbClr val="FFFFFF"/>
              </a:highlight>
              <a:latin typeface="Arial" panose="020B0604020202020204" pitchFamily="34" charset="0"/>
            </a:endParaRPr>
          </a:p>
          <a:p>
            <a:pPr marL="0" lvl="0" indent="0" algn="l" rtl="0">
              <a:spcBef>
                <a:spcPts val="0"/>
              </a:spcBef>
              <a:spcAft>
                <a:spcPts val="0"/>
              </a:spcAft>
              <a:buClr>
                <a:schemeClr val="dk1"/>
              </a:buClr>
              <a:buSzPts val="1200"/>
              <a:buFont typeface="Arial"/>
              <a:buNone/>
            </a:pPr>
            <a:endParaRPr lang="en-US" b="0" i="0">
              <a:solidFill>
                <a:srgbClr val="333333"/>
              </a:solidFill>
              <a:effectLst/>
              <a:highlight>
                <a:srgbClr val="FFFFFF"/>
              </a:highlight>
              <a:latin typeface="Arial" panose="020B0604020202020204" pitchFamily="34" charset="0"/>
              <a:ea typeface="Arial"/>
              <a:cs typeface="Arial"/>
              <a:sym typeface="Arial"/>
            </a:endParaRPr>
          </a:p>
          <a:p>
            <a:pPr marL="0" lvl="0" indent="0" algn="l" rtl="0">
              <a:spcBef>
                <a:spcPts val="0"/>
              </a:spcBef>
              <a:spcAft>
                <a:spcPts val="0"/>
              </a:spcAft>
              <a:buClr>
                <a:schemeClr val="dk1"/>
              </a:buClr>
              <a:buSzPts val="1200"/>
              <a:buFont typeface="Arial"/>
              <a:buNone/>
            </a:pPr>
            <a:r>
              <a:rPr lang="vi-VN" b="0" i="0">
                <a:solidFill>
                  <a:srgbClr val="333333"/>
                </a:solidFill>
                <a:effectLst/>
                <a:highlight>
                  <a:srgbClr val="FFFFFF"/>
                </a:highlight>
                <a:latin typeface="Arial" panose="020B0604020202020204" pitchFamily="34" charset="0"/>
              </a:rPr>
              <a:t>Siêu máy chủ NVIDIA DGX A100 sẽ được ứng dụng trong nghiên cứu, giảng dạy ngành Trí tuệ nhân tạo, Khoa học dữ liệu và Công nghệ thông tin và các ngành liên quan mà UIT đang đào tạo.</a:t>
            </a:r>
            <a:endParaRPr>
              <a:latin typeface="Arial"/>
              <a:ea typeface="Arial"/>
              <a:cs typeface="Arial"/>
              <a:sym typeface="Arial"/>
            </a:endParaRPr>
          </a:p>
        </p:txBody>
      </p:sp>
      <p:sp>
        <p:nvSpPr>
          <p:cNvPr id="380" name="Google Shape;38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p4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800" spc="-20">
                <a:effectLst/>
                <a:latin typeface="Times New Roman" panose="02020603050405020304" pitchFamily="18" charset="0"/>
                <a:ea typeface="Proxima Nova"/>
                <a:cs typeface="Proxima Nova"/>
              </a:rPr>
              <a:t>Ngôn ngữ lập trình cho phép con người giao tiếp với máy tính, truyền đạt các hướng dẫn hay ra các chỉ thị cho máy tính thực hiện. </a:t>
            </a:r>
            <a:endParaRPr lang="en-US" sz="1800">
              <a:effectLst/>
              <a:latin typeface="Proxima Nova"/>
              <a:ea typeface="Proxima Nova"/>
              <a:cs typeface="Proxima Nova"/>
            </a:endParaRPr>
          </a:p>
          <a:p>
            <a:pPr marL="0" lvl="0" indent="0" algn="l" rtl="0">
              <a:spcBef>
                <a:spcPts val="0"/>
              </a:spcBef>
              <a:spcAft>
                <a:spcPts val="0"/>
              </a:spcAft>
              <a:buClr>
                <a:schemeClr val="dk1"/>
              </a:buClr>
              <a:buSzPts val="1200"/>
              <a:buFont typeface="Arial"/>
              <a:buNone/>
            </a:pPr>
            <a:endParaRPr/>
          </a:p>
        </p:txBody>
      </p:sp>
      <p:sp>
        <p:nvSpPr>
          <p:cNvPr id="1038" name="Google Shape;103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 name="Google Shape;1048;p4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Tiền xử lý (Preprocess)  Đối tượng thực hiện: bộ tiền xử lý thuộc IDE  Công việc thực hiện: tiền xử lý chương trình, như, thay các “macro” trong bởi phần định nghĩa của nó, chèn các tập tin khai báo thư viện (v.d., stdio.h)</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Linker:</a:t>
            </a:r>
            <a:endParaRPr/>
          </a:p>
          <a:p>
            <a:pPr marL="0" lvl="0" indent="0" algn="l" rtl="0">
              <a:spcBef>
                <a:spcPts val="0"/>
              </a:spcBef>
              <a:spcAft>
                <a:spcPts val="0"/>
              </a:spcAft>
              <a:buClr>
                <a:schemeClr val="dk1"/>
              </a:buClr>
              <a:buSzPts val="1200"/>
              <a:buFont typeface="Arial"/>
              <a:buNone/>
            </a:pPr>
            <a:r>
              <a:rPr lang="en-US"/>
              <a:t>Đối tượng thực hiện: bộ liên kết thuộc IDE  Công việc thực hiện: liên kết các tập tin mã đối tượng và thư viện của C để tạo chương trình thực thi  Đầu ra: tập tin thực thi (*.exe)</a:t>
            </a:r>
            <a:endParaRPr/>
          </a:p>
        </p:txBody>
      </p:sp>
      <p:sp>
        <p:nvSpPr>
          <p:cNvPr id="1049" name="Google Shape;104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p4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https://codejunctionpro.com/programming-language-fundamentals/</a:t>
            </a:r>
            <a:endParaRPr/>
          </a:p>
          <a:p>
            <a:pPr marL="0" lvl="0" indent="0" algn="l" rtl="0">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rgbClr val="231F20"/>
              </a:buClr>
              <a:buSzPts val="1800"/>
              <a:buFont typeface="Arial"/>
              <a:buNone/>
            </a:pPr>
            <a:r>
              <a:rPr lang="en-US" sz="1800" b="0" i="0">
                <a:solidFill>
                  <a:srgbClr val="231F20"/>
                </a:solidFill>
                <a:latin typeface="Arial"/>
                <a:ea typeface="Arial"/>
                <a:cs typeface="Arial"/>
                <a:sym typeface="Arial"/>
              </a:rPr>
              <a:t>Assembler: A program that translates a program written in assembly language into an equivalent program in machine language.</a:t>
            </a:r>
            <a:r>
              <a:rPr lang="en-US"/>
              <a:t> </a:t>
            </a:r>
            <a:br>
              <a:rPr lang="en-US"/>
            </a:br>
            <a:endParaRPr sz="1200" b="0" i="0">
              <a:solidFill>
                <a:schemeClr val="dk1"/>
              </a:solidFill>
              <a:latin typeface="Calibri"/>
              <a:ea typeface="Calibri"/>
              <a:cs typeface="Calibri"/>
              <a:sym typeface="Calibri"/>
            </a:endParaRPr>
          </a:p>
          <a:p>
            <a:pPr marL="0" lvl="0" indent="0" algn="l" rtl="0">
              <a:spcBef>
                <a:spcPts val="0"/>
              </a:spcBef>
              <a:spcAft>
                <a:spcPts val="0"/>
              </a:spcAft>
              <a:buClr>
                <a:srgbClr val="231F20"/>
              </a:buClr>
              <a:buSzPts val="1800"/>
              <a:buFont typeface="Arial"/>
              <a:buNone/>
            </a:pPr>
            <a:r>
              <a:rPr lang="en-US" sz="1800" b="0" i="0">
                <a:solidFill>
                  <a:srgbClr val="231F20"/>
                </a:solidFill>
                <a:latin typeface="Arial"/>
                <a:ea typeface="Arial"/>
                <a:cs typeface="Arial"/>
                <a:sym typeface="Arial"/>
              </a:rPr>
              <a:t>Compiler: A program that translates instructions written in a high-level language into the equivalent machine language</a:t>
            </a:r>
            <a:r>
              <a:rPr lang="en-US"/>
              <a:t> </a:t>
            </a:r>
            <a:br>
              <a:rPr lang="en-US"/>
            </a:br>
            <a:endParaRPr/>
          </a:p>
        </p:txBody>
      </p:sp>
      <p:sp>
        <p:nvSpPr>
          <p:cNvPr id="1059" name="Google Shape;1059;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1p48</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18524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5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086" name="Google Shape;1086;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5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algn="l"/>
            <a:r>
              <a:rPr lang="vi-VN" sz="4000" b="0" i="0">
                <a:solidFill>
                  <a:srgbClr val="ECECEC"/>
                </a:solidFill>
                <a:effectLst/>
                <a:highlight>
                  <a:srgbClr val="212121"/>
                </a:highlight>
                <a:latin typeface="ui-sans-serif"/>
              </a:rPr>
              <a:t>Ngôn ngữ lập trình đóng vai trò cực kỳ quan trọng trong việc phát triển phần mềm và ứng dụng công nghệ. Dưới đây là một số vai trò chính của ngôn ngữ lập trình:</a:t>
            </a:r>
          </a:p>
          <a:p>
            <a:pPr algn="l">
              <a:buFont typeface="+mj-lt"/>
              <a:buAutoNum type="arabicPeriod"/>
            </a:pPr>
            <a:r>
              <a:rPr lang="vi-VN" sz="4000" b="1" i="0">
                <a:solidFill>
                  <a:srgbClr val="ECECEC"/>
                </a:solidFill>
                <a:effectLst/>
                <a:highlight>
                  <a:srgbClr val="212121"/>
                </a:highlight>
                <a:latin typeface="ui-sans-serif"/>
              </a:rPr>
              <a:t>Giao tiếp với máy tính</a:t>
            </a:r>
            <a:r>
              <a:rPr lang="vi-VN" sz="4000" b="0" i="0">
                <a:solidFill>
                  <a:srgbClr val="ECECEC"/>
                </a:solidFill>
                <a:effectLst/>
                <a:highlight>
                  <a:srgbClr val="212121"/>
                </a:highlight>
                <a:latin typeface="ui-sans-serif"/>
              </a:rPr>
              <a:t>: Ngôn ngữ lập trình là cầu nối giữa con người và máy tính. Chúng cho phép lập trình viên biểu diễn các ý tưởng, thuật toán và logic dưới dạng mã mà máy tính có thể hiểu.</a:t>
            </a:r>
          </a:p>
          <a:p>
            <a:pPr algn="l">
              <a:buFont typeface="+mj-lt"/>
              <a:buAutoNum type="arabicPeriod"/>
            </a:pPr>
            <a:r>
              <a:rPr lang="vi-VN" sz="4000" b="1" i="0">
                <a:solidFill>
                  <a:srgbClr val="ECECEC"/>
                </a:solidFill>
                <a:effectLst/>
                <a:highlight>
                  <a:srgbClr val="212121"/>
                </a:highlight>
                <a:latin typeface="ui-sans-serif"/>
              </a:rPr>
              <a:t>Xây dựng ứng dụng và phần mềm</a:t>
            </a:r>
            <a:r>
              <a:rPr lang="vi-VN" sz="4000" b="0" i="0">
                <a:solidFill>
                  <a:srgbClr val="ECECEC"/>
                </a:solidFill>
                <a:effectLst/>
                <a:highlight>
                  <a:srgbClr val="212121"/>
                </a:highlight>
                <a:latin typeface="ui-sans-serif"/>
              </a:rPr>
              <a:t>: Ngôn ngữ lập trình là công cụ chính để xây dựng các ứng dụng và phần mềm từ các ý tưởng ban đầu. </a:t>
            </a:r>
          </a:p>
          <a:p>
            <a:pPr algn="l">
              <a:buFont typeface="+mj-lt"/>
              <a:buAutoNum type="arabicPeriod"/>
            </a:pPr>
            <a:r>
              <a:rPr lang="vi-VN" sz="4000" b="1" i="0">
                <a:solidFill>
                  <a:srgbClr val="ECECEC"/>
                </a:solidFill>
                <a:effectLst/>
                <a:highlight>
                  <a:srgbClr val="212121"/>
                </a:highlight>
                <a:latin typeface="ui-sans-serif"/>
              </a:rPr>
              <a:t>Tối ưu hóa hiệu suất</a:t>
            </a:r>
            <a:r>
              <a:rPr lang="vi-VN" sz="4000" b="0" i="0">
                <a:solidFill>
                  <a:srgbClr val="ECECEC"/>
                </a:solidFill>
                <a:effectLst/>
                <a:highlight>
                  <a:srgbClr val="212121"/>
                </a:highlight>
                <a:latin typeface="ui-sans-serif"/>
              </a:rPr>
              <a:t>: Mỗi ngôn ngữ lập trình có những ưu điểm riêng và được tối ưu hóa cho một loại công việc cụ thể. Ví dụ, C++ thường được sử dụng cho các ứng dụng đòi hỏi hiệu suất cao như game và hệ thống nhúng, trong khi Python thích hợp cho phát triển nhanh và dễ đọc. Tùy thuộc vào mục đích và yêu cầu của dự án, người lập trình có thể lựa chọn ngôn ngữ phù</a:t>
            </a:r>
            <a:r>
              <a:rPr lang="en-US" sz="4000" b="0" i="0">
                <a:solidFill>
                  <a:srgbClr val="ECECEC"/>
                </a:solidFill>
                <a:effectLst/>
                <a:highlight>
                  <a:srgbClr val="212121"/>
                </a:highlight>
                <a:latin typeface="ui-sans-serif"/>
              </a:rPr>
              <a:t>.</a:t>
            </a:r>
          </a:p>
          <a:p>
            <a:pPr algn="l">
              <a:buFont typeface="+mj-lt"/>
              <a:buAutoNum type="arabicPeriod"/>
            </a:pPr>
            <a:r>
              <a:rPr lang="vi-VN" sz="4000" b="1" i="0">
                <a:solidFill>
                  <a:srgbClr val="ECECEC"/>
                </a:solidFill>
                <a:effectLst/>
                <a:highlight>
                  <a:srgbClr val="212121"/>
                </a:highlight>
                <a:latin typeface="ui-sans-serif"/>
              </a:rPr>
              <a:t>Hỗ trợ cho cộng đồng phát triển</a:t>
            </a:r>
            <a:r>
              <a:rPr lang="vi-VN" sz="4000" b="0" i="0">
                <a:solidFill>
                  <a:srgbClr val="ECECEC"/>
                </a:solidFill>
                <a:effectLst/>
                <a:highlight>
                  <a:srgbClr val="212121"/>
                </a:highlight>
                <a:latin typeface="ui-sans-serif"/>
              </a:rPr>
              <a:t>: Ngôn ngữ lập trình không chỉ là cách biểu diễn ý tưởng mà còn là nền tảng cho cộng đồng phát triển phần mềm. Các ngôn ngữ phổ biến thường có cộng đồng sôi động, cung cấp các thư viện, framework và công cụ hỗ trợ, giúp tăng tốc quá trình phát triển và chia sẻ kiến thức.</a:t>
            </a:r>
          </a:p>
          <a:p>
            <a:pPr algn="l">
              <a:buFont typeface="+mj-lt"/>
              <a:buAutoNum type="arabicPeriod"/>
            </a:pPr>
            <a:r>
              <a:rPr lang="vi-VN" sz="4000" b="1" i="0">
                <a:solidFill>
                  <a:srgbClr val="ECECEC"/>
                </a:solidFill>
                <a:effectLst/>
                <a:highlight>
                  <a:srgbClr val="212121"/>
                </a:highlight>
                <a:latin typeface="ui-sans-serif"/>
              </a:rPr>
              <a:t>Khả năng mở rộng và duy trì</a:t>
            </a:r>
            <a:r>
              <a:rPr lang="vi-VN" sz="4000" b="0" i="0">
                <a:solidFill>
                  <a:srgbClr val="ECECEC"/>
                </a:solidFill>
                <a:effectLst/>
                <a:highlight>
                  <a:srgbClr val="212121"/>
                </a:highlight>
                <a:latin typeface="ui-sans-serif"/>
              </a:rPr>
              <a:t>: Sự lựa chọn ngôn ngữ lập trình phù hợp có thể giúp đảm bảo tính mở rộng và dễ bảo trì của dự án phần mềm. </a:t>
            </a:r>
          </a:p>
          <a:p>
            <a:pPr algn="l"/>
            <a:r>
              <a:rPr lang="vi-VN" sz="4000" b="0" i="0">
                <a:solidFill>
                  <a:srgbClr val="ECECEC"/>
                </a:solidFill>
                <a:effectLst/>
                <a:highlight>
                  <a:srgbClr val="212121"/>
                </a:highlight>
                <a:latin typeface="ui-sans-serif"/>
              </a:rPr>
              <a:t>Tóm lại, ngôn ngữ lập trình không chỉ là công cụ để viết mã mà còn là một phần quan trọng của quá trình phát triển phần mềm, từ việc diễn giải ý tưởng thành mã cho đến tối ưu hóa hiệu suất và duy trì mã nguồn.</a:t>
            </a:r>
          </a:p>
        </p:txBody>
      </p:sp>
      <p:sp>
        <p:nvSpPr>
          <p:cNvPr id="1095" name="Google Shape;10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5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122" name="Google Shape;11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5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133" name="Google Shape;113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3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indent="269875" algn="just">
              <a:lnSpc>
                <a:spcPct val="107000"/>
              </a:lnSpc>
              <a:spcBef>
                <a:spcPts val="600"/>
              </a:spcBef>
              <a:spcAft>
                <a:spcPts val="0"/>
              </a:spcAft>
            </a:pPr>
            <a:r>
              <a:rPr lang="en-US" sz="1800" spc="-20">
                <a:effectLst/>
                <a:latin typeface="Times New Roman" panose="02020603050405020304" pitchFamily="18" charset="0"/>
                <a:ea typeface="Proxima Nova"/>
                <a:cs typeface="Proxima Nova"/>
              </a:rPr>
              <a:t>Thông tin (information) và dữ liệu (data) là hai khái niệm được sử dụng thường xuyên nhưng cũng gây không ít khó khăn cho chúng ta khi phân biệt sự khác nhau giữa hai khái niệm này. </a:t>
            </a:r>
            <a:endParaRPr lang="en-US" sz="1800">
              <a:effectLst/>
              <a:latin typeface="Proxima Nova"/>
              <a:ea typeface="Proxima Nova"/>
              <a:cs typeface="Proxima Nova"/>
            </a:endParaRPr>
          </a:p>
          <a:p>
            <a:pPr marL="342900" marR="0" lvl="0" indent="-342900" algn="just">
              <a:lnSpc>
                <a:spcPct val="107000"/>
              </a:lnSpc>
              <a:spcBef>
                <a:spcPts val="600"/>
              </a:spcBef>
              <a:spcAft>
                <a:spcPts val="0"/>
              </a:spcAft>
              <a:buFont typeface="Proxima Nova"/>
              <a:buChar char="-"/>
            </a:pPr>
            <a:r>
              <a:rPr lang="en-US" sz="1800" i="1" spc="-20">
                <a:effectLst/>
                <a:latin typeface="Times New Roman" panose="02020603050405020304" pitchFamily="18" charset="0"/>
                <a:ea typeface="Proxima Nova"/>
                <a:cs typeface="Proxima Nova"/>
              </a:rPr>
              <a:t>Thông tin</a:t>
            </a:r>
            <a:r>
              <a:rPr lang="en-US" sz="1800" spc="-20">
                <a:effectLst/>
                <a:latin typeface="Times New Roman" panose="02020603050405020304" pitchFamily="18" charset="0"/>
                <a:ea typeface="Proxima Nova"/>
                <a:cs typeface="Proxima Nova"/>
              </a:rPr>
              <a:t> là một khái niệm trừu tượng. Thông tin là sự hiểu biết, sự nhận thức của con người về một sự vật hay hiện tượng (gọi là đối tượng) trong xã hội, trong thiên nhiên,… Thông tin về một đối tượng chính là các dữ kiện về đối tượng đó, chúng giúp ta nhận biết và hiểu được đối tượng. Dữ kiện càng nhiều, thông tin có được về đối tượng càng chính xác.</a:t>
            </a:r>
            <a:endParaRPr lang="en-US" sz="1800">
              <a:effectLst/>
              <a:latin typeface="Proxima Nova"/>
              <a:ea typeface="Proxima Nova"/>
              <a:cs typeface="Proxima Nova"/>
            </a:endParaRPr>
          </a:p>
          <a:p>
            <a:pPr marL="342900" marR="0" lvl="0" indent="-342900" algn="just">
              <a:lnSpc>
                <a:spcPct val="107000"/>
              </a:lnSpc>
              <a:spcBef>
                <a:spcPts val="600"/>
              </a:spcBef>
              <a:spcAft>
                <a:spcPts val="0"/>
              </a:spcAft>
              <a:buFont typeface="Proxima Nova"/>
              <a:buChar char="-"/>
            </a:pPr>
            <a:r>
              <a:rPr lang="en-US" sz="1800" i="1" spc="-20">
                <a:effectLst/>
                <a:latin typeface="Times New Roman" panose="02020603050405020304" pitchFamily="18" charset="0"/>
                <a:ea typeface="Proxima Nova"/>
                <a:cs typeface="Proxima Nova"/>
              </a:rPr>
              <a:t>Dữ liệu</a:t>
            </a:r>
            <a:r>
              <a:rPr lang="en-US" sz="1800" spc="-20">
                <a:effectLst/>
                <a:latin typeface="Times New Roman" panose="02020603050405020304" pitchFamily="18" charset="0"/>
                <a:ea typeface="Proxima Nova"/>
                <a:cs typeface="Proxima Nova"/>
              </a:rPr>
              <a:t> là biểu diễn của thông tin và được thể hiện bằng các tín hiệu vật lý (physical signals) như chữ số, chữ viết, âm thanh, dòng điện,… Hay nói cách khác, dữ liệu là thông tin đã được mã hoá trong máy tính. Chẳng hạn, điểm thi của sinh viên là một dữ liệu, năm sinh của sinh viên là một dữ liệu,…</a:t>
            </a:r>
            <a:endParaRPr lang="en-US" sz="1800">
              <a:effectLst/>
              <a:latin typeface="Proxima Nova"/>
              <a:ea typeface="Proxima Nova"/>
              <a:cs typeface="Proxima Nova"/>
            </a:endParaRPr>
          </a:p>
          <a:p>
            <a:pPr marL="0" lvl="0" indent="0" algn="l" rtl="0">
              <a:lnSpc>
                <a:spcPct val="110000"/>
              </a:lnSpc>
              <a:spcBef>
                <a:spcPts val="0"/>
              </a:spcBef>
              <a:spcAft>
                <a:spcPts val="0"/>
              </a:spcAft>
              <a:buClr>
                <a:schemeClr val="dk1"/>
              </a:buClr>
              <a:buSzPts val="1200"/>
              <a:buFont typeface="Arial"/>
              <a:buNone/>
            </a:pPr>
            <a:endParaRPr lang="en-US"/>
          </a:p>
          <a:p>
            <a:pPr marL="0" lvl="0" indent="0" algn="l" rtl="0">
              <a:lnSpc>
                <a:spcPct val="110000"/>
              </a:lnSpc>
              <a:spcBef>
                <a:spcPts val="0"/>
              </a:spcBef>
              <a:spcAft>
                <a:spcPts val="0"/>
              </a:spcAft>
              <a:buClr>
                <a:schemeClr val="dk1"/>
              </a:buClr>
              <a:buSzPts val="1200"/>
              <a:buFont typeface="Arial"/>
              <a:buNone/>
            </a:pPr>
            <a:r>
              <a:rPr lang="en-US"/>
              <a:t>1. Nhận thông tin (Receive input): thu nhận thông tin từ thế giới bên ngoài vào máy tính. Thực chất đây là quá trình chuyển đổi các thông tin ở thế giới thực sang dạng biểu diễn thông tin trong máy tính thông qua các thiết bị đầu vào.</a:t>
            </a:r>
            <a:endParaRPr/>
          </a:p>
          <a:p>
            <a:pPr marL="0" lvl="0" indent="0" algn="l" rtl="0">
              <a:lnSpc>
                <a:spcPct val="110000"/>
              </a:lnSpc>
              <a:spcBef>
                <a:spcPts val="0"/>
              </a:spcBef>
              <a:spcAft>
                <a:spcPts val="0"/>
              </a:spcAft>
              <a:buClr>
                <a:schemeClr val="dk1"/>
              </a:buClr>
              <a:buSzPts val="1200"/>
              <a:buFont typeface="Arial"/>
              <a:buNone/>
            </a:pPr>
            <a:r>
              <a:rPr lang="en-US"/>
              <a:t>2. Xử lý thông tin (process information): biến đổi, phân tích, tổng hợp, tra cứu... những thông tin ban đầu để có được những thông tin mong muốn.</a:t>
            </a:r>
            <a:endParaRPr/>
          </a:p>
          <a:p>
            <a:pPr marL="0" lvl="0" indent="0" algn="l" rtl="0">
              <a:lnSpc>
                <a:spcPct val="110000"/>
              </a:lnSpc>
              <a:spcBef>
                <a:spcPts val="0"/>
              </a:spcBef>
              <a:spcAft>
                <a:spcPts val="0"/>
              </a:spcAft>
              <a:buClr>
                <a:schemeClr val="dk1"/>
              </a:buClr>
              <a:buSzPts val="1200"/>
              <a:buFont typeface="Arial"/>
              <a:buNone/>
            </a:pPr>
            <a:r>
              <a:rPr lang="en-US"/>
              <a:t>3. Xuất thông tin (produce output): đưa các thông tin kết quả (đã qua xử lý) ra trở lại thế giới bên ngoài. Ðây là quá trình ngược lại với quá trình ban đầu, máy tính sẽ chuyển đổi các thông tin trong máy tính sang dạng thông tin ở thế giới thực thông qua các thiết bị đầu ra.</a:t>
            </a:r>
            <a:endParaRPr/>
          </a:p>
          <a:p>
            <a:pPr marL="0" lvl="0" indent="0" algn="l" rtl="0">
              <a:lnSpc>
                <a:spcPct val="110000"/>
              </a:lnSpc>
              <a:spcBef>
                <a:spcPts val="0"/>
              </a:spcBef>
              <a:spcAft>
                <a:spcPts val="0"/>
              </a:spcAft>
              <a:buClr>
                <a:schemeClr val="dk1"/>
              </a:buClr>
              <a:buSzPts val="1200"/>
              <a:buFont typeface="Arial"/>
              <a:buNone/>
            </a:pPr>
            <a:r>
              <a:rPr lang="en-US"/>
              <a:t>4. Lưu trữ thông tin (store information): ghi nhớ lại các thông tin đã được ghi nhận để có thể đem ra sử dụng trong những lần xử lý về sau.</a:t>
            </a:r>
            <a:endParaRPr/>
          </a:p>
        </p:txBody>
      </p:sp>
      <p:sp>
        <p:nvSpPr>
          <p:cNvPr id="897" name="Google Shape;89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3547404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5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143" name="Google Shape;114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5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156" name="Google Shape;115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5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Ưu điểm:</a:t>
            </a:r>
            <a:endParaRPr/>
          </a:p>
          <a:p>
            <a:pPr marL="171450" lvl="0" indent="-171450" algn="l" rtl="0">
              <a:spcBef>
                <a:spcPts val="0"/>
              </a:spcBef>
              <a:spcAft>
                <a:spcPts val="0"/>
              </a:spcAft>
              <a:buClr>
                <a:schemeClr val="dk1"/>
              </a:buClr>
              <a:buSzPts val="1200"/>
              <a:buFont typeface="Arial"/>
              <a:buChar char="-"/>
            </a:pPr>
            <a:r>
              <a:rPr lang="en-US"/>
              <a:t>Hiệu suất cao</a:t>
            </a:r>
            <a:endParaRPr/>
          </a:p>
          <a:p>
            <a:pPr marL="171450" lvl="0" indent="-171450" algn="l" rtl="0">
              <a:spcBef>
                <a:spcPts val="0"/>
              </a:spcBef>
              <a:spcAft>
                <a:spcPts val="0"/>
              </a:spcAft>
              <a:buClr>
                <a:schemeClr val="dk1"/>
              </a:buClr>
              <a:buSzPts val="1200"/>
              <a:buFont typeface="Arial"/>
              <a:buChar char="-"/>
            </a:pPr>
            <a:r>
              <a:rPr lang="en-US"/>
              <a:t>Không cần quan tâm hệ máy cụ thể</a:t>
            </a:r>
            <a:endParaRPr/>
          </a:p>
          <a:p>
            <a:pPr marL="171450" lvl="0" indent="-171450" algn="l" rtl="0">
              <a:spcBef>
                <a:spcPts val="0"/>
              </a:spcBef>
              <a:spcAft>
                <a:spcPts val="0"/>
              </a:spcAft>
              <a:buClr>
                <a:schemeClr val="dk1"/>
              </a:buClr>
              <a:buSzPts val="1200"/>
              <a:buFont typeface="Arial"/>
              <a:buChar char="-"/>
            </a:pPr>
            <a:r>
              <a:rPr lang="en-US"/>
              <a:t>Có cấu trúc dữ liệu phong phú</a:t>
            </a:r>
            <a:endParaRPr/>
          </a:p>
          <a:p>
            <a:pPr marL="171450" lvl="0" indent="-171450" algn="l" rtl="0">
              <a:spcBef>
                <a:spcPts val="0"/>
              </a:spcBef>
              <a:spcAft>
                <a:spcPts val="0"/>
              </a:spcAft>
              <a:buClr>
                <a:schemeClr val="dk1"/>
              </a:buClr>
              <a:buSzPts val="1200"/>
              <a:buFont typeface="Arial"/>
              <a:buChar char="-"/>
            </a:pPr>
            <a:r>
              <a:rPr lang="en-US"/>
              <a:t>Gần với ngôn ngữ tự nhiên</a:t>
            </a:r>
            <a:endParaRPr/>
          </a:p>
        </p:txBody>
      </p:sp>
      <p:sp>
        <p:nvSpPr>
          <p:cNvPr id="1166" name="Google Shape;116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0"/>
              </a:spcAft>
            </a:pPr>
            <a:r>
              <a:rPr lang="de-DE" sz="1800">
                <a:effectLst/>
                <a:latin typeface="Times New Roman" panose="02020603050405020304" pitchFamily="18" charset="0"/>
                <a:ea typeface="Aptos" panose="020B0004020202020204" pitchFamily="34" charset="0"/>
                <a:cs typeface="Times New Roman" panose="02020603050405020304" pitchFamily="18" charset="0"/>
              </a:rPr>
              <a:t>Chỉ số Cộng đồng lập trình TIOBE là một chỉ số về mức độ phổ biến của các ngôn ngữ lập trình. Chỉ số được cập nhật mỗi tháng một lần. Xếp hạng dựa trên số lượng kỹ sư lành nghề trên toàn thế giới, các khóa học và nhà cung cấp bên thứ ba. Các trang web phổ biến Google, Amazon, Wikipedia, Bing và hơn 20 trang khác được sử dụng để tính xếp hạng. Điều quan trọng cần lưu ý là chỉ số TIOBE không phải là ngôn ngữ lập trình tốt nhất hoặc ngôn ngữ mà hầu hết các dòng mã được viết.</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gn="just">
              <a:lnSpc>
                <a:spcPct val="150000"/>
              </a:lnSpc>
              <a:spcBef>
                <a:spcPts val="0"/>
              </a:spcBef>
              <a:spcAft>
                <a:spcPts val="0"/>
              </a:spcAft>
            </a:pPr>
            <a:r>
              <a:rPr lang="de-DE" sz="180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gn="just">
              <a:lnSpc>
                <a:spcPct val="150000"/>
              </a:lnSpc>
              <a:spcBef>
                <a:spcPts val="0"/>
              </a:spcBef>
              <a:spcAft>
                <a:spcPts val="0"/>
              </a:spcAft>
            </a:pPr>
            <a:r>
              <a:rPr lang="de-DE" sz="1800">
                <a:effectLst/>
                <a:latin typeface="Times New Roman" panose="02020603050405020304" pitchFamily="18" charset="0"/>
                <a:ea typeface="Aptos" panose="020B0004020202020204" pitchFamily="34" charset="0"/>
                <a:cs typeface="Times New Roman" panose="02020603050405020304" pitchFamily="18" charset="0"/>
              </a:rPr>
              <a:t>Chỉ mục này có thể được sử dụng để kiểm tra xem kỹ năng lập trình của bạn có còn cập nhật hay không hoặc để đưa ra quyết định chiến lược về ngôn ngữ lập trình nào nên sử dụng khi bắt đầu xây dựng một hệ thống phần mềm mới.</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1" i="1">
                <a:solidFill>
                  <a:srgbClr val="222222"/>
                </a:solidFill>
                <a:effectLst/>
                <a:highlight>
                  <a:srgbClr val="FFFFFF"/>
                </a:highlight>
                <a:latin typeface="Verdana" panose="020B0604030504040204" pitchFamily="34" charset="0"/>
              </a:rPr>
              <a:t>Python là một ngôn ngữ lập trình đa mẫu hình</a:t>
            </a:r>
            <a:r>
              <a:rPr lang="vi-VN" b="0" i="0">
                <a:solidFill>
                  <a:srgbClr val="222222"/>
                </a:solidFill>
                <a:effectLst/>
                <a:highlight>
                  <a:srgbClr val="FFFFFF"/>
                </a:highlight>
                <a:latin typeface="Verdana" panose="020B0604030504040204" pitchFamily="34" charset="0"/>
              </a:rPr>
              <a:t>, nó hỗ trợ hoàn toàn mẫu lập trình hướng đối tượng và lập trình cấu trúc; ngoài ra về mặt tính năng, Python cũng hỗ trợ lập trình hàm và lập trình hướng khía cạnh. Nhờ vậy mà Python có thể làm được rất nhiều thứ, sử dụng trong nhiều lĩnh vực khác nhau.</a:t>
            </a:r>
            <a:r>
              <a:rPr lang="en-US" b="0" i="0">
                <a:solidFill>
                  <a:srgbClr val="222222"/>
                </a:solidFill>
                <a:effectLst/>
                <a:highlight>
                  <a:srgbClr val="FFFFFF"/>
                </a:highlight>
                <a:latin typeface="Verdana" panose="020B0604030504040204" pitchFamily="34" charset="0"/>
              </a:rPr>
              <a:t> </a:t>
            </a:r>
            <a:r>
              <a:rPr lang="en-US" b="1" i="0">
                <a:solidFill>
                  <a:srgbClr val="111111"/>
                </a:solidFill>
                <a:effectLst/>
                <a:highlight>
                  <a:srgbClr val="FFFFFF"/>
                </a:highlight>
                <a:latin typeface="Roboto" panose="02000000000000000000" pitchFamily="2" charset="0"/>
              </a:rPr>
              <a:t>Ứng dụng của Python: </a:t>
            </a:r>
            <a:r>
              <a:rPr lang="en-US" b="1" i="0">
                <a:solidFill>
                  <a:srgbClr val="222222"/>
                </a:solidFill>
                <a:effectLst/>
                <a:highlight>
                  <a:srgbClr val="FFFFFF"/>
                </a:highlight>
                <a:latin typeface="Verdana" panose="020B0604030504040204" pitchFamily="34" charset="0"/>
              </a:rPr>
              <a:t>Làm Web với các Framework của Python, </a:t>
            </a:r>
            <a:r>
              <a:rPr lang="en-US" b="1" i="0">
                <a:solidFill>
                  <a:srgbClr val="333333"/>
                </a:solidFill>
                <a:effectLst/>
                <a:latin typeface="OpenSans"/>
              </a:rPr>
              <a:t>Tự động hóa , Khoa học dữ liệu, </a:t>
            </a:r>
            <a:r>
              <a:rPr lang="en-US" b="1" i="0">
                <a:solidFill>
                  <a:srgbClr val="006400"/>
                </a:solidFill>
                <a:effectLst/>
                <a:highlight>
                  <a:srgbClr val="FFFFFF"/>
                </a:highlight>
                <a:latin typeface="Arial" panose="020B0604020202020204" pitchFamily="34" charset="0"/>
              </a:rPr>
              <a:t>Trí tuệ nhân tạo và học máy</a:t>
            </a:r>
            <a:r>
              <a:rPr lang="en-US" b="0" i="0">
                <a:solidFill>
                  <a:srgbClr val="333333"/>
                </a:solidFill>
                <a:effectLst/>
                <a:highlight>
                  <a:srgbClr val="FFFFFF"/>
                </a:highlight>
                <a:latin typeface="Arial" panose="020B0604020202020204" pitchFamily="34" charset="0"/>
              </a:rPr>
              <a:t>, phát triển game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333333"/>
              </a:solidFill>
              <a:effectLst/>
              <a:highlight>
                <a:srgbClr val="FFFFFF"/>
              </a:highlight>
              <a:latin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333333"/>
              </a:solidFill>
              <a:effectLst/>
              <a:highlight>
                <a:srgbClr val="FFFFFF"/>
              </a:highlight>
              <a:latin typeface="Arial" panose="020B0604020202020204" pitchFamily="34" charset="0"/>
            </a:endParaRPr>
          </a:p>
          <a:p>
            <a:pPr algn="l"/>
            <a:r>
              <a:rPr lang="vi-VN" b="1" i="0">
                <a:solidFill>
                  <a:srgbClr val="000000"/>
                </a:solidFill>
                <a:effectLst/>
                <a:highlight>
                  <a:srgbClr val="FFFFFF"/>
                </a:highlight>
                <a:latin typeface="Barlow" panose="00000500000000000000" pitchFamily="2" charset="0"/>
              </a:rPr>
              <a:t>Java – Phát triển ứng dụng đa nền tảng &amp; game</a:t>
            </a:r>
          </a:p>
          <a:p>
            <a:pPr algn="l"/>
            <a:r>
              <a:rPr lang="vi-VN" b="0" i="0">
                <a:solidFill>
                  <a:srgbClr val="000000"/>
                </a:solidFill>
                <a:effectLst/>
                <a:highlight>
                  <a:srgbClr val="FFFFFF"/>
                </a:highlight>
                <a:latin typeface="Barlow" panose="00000500000000000000" pitchFamily="2" charset="0"/>
              </a:rPr>
              <a:t>Java là một trong những program language phổ biến nhất, với hơn 3 tỷ thiết bị sử dụng nó. Java thường được sử dụng trong việc phát triển các ứng dụng di động (đặc biệt là Android), ứng dụng trên máy tính &amp; các trang web. Nó cũng được sử dụng để phát triển các loại game từ cơ bản đến chất lượng cao. Điểm mạnh của Java là mã nguồn mở, miễn phí &amp; có một cộng đồng hỗ trợ lớn.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0">
              <a:solidFill>
                <a:srgbClr val="333333"/>
              </a:solidFill>
              <a:effectLst/>
              <a:latin typeface="OpenSans"/>
            </a:endParaRPr>
          </a:p>
          <a:p>
            <a:pPr algn="l"/>
            <a:endParaRPr lang="en-US" b="0" i="0">
              <a:solidFill>
                <a:srgbClr val="000000"/>
              </a:solidFill>
              <a:effectLst/>
              <a:highlight>
                <a:srgbClr val="FFFFFF"/>
              </a:highlight>
              <a:latin typeface="Barlow" panose="00000500000000000000" pitchFamily="2" charset="0"/>
            </a:endParaRPr>
          </a:p>
          <a:p>
            <a:pPr algn="l"/>
            <a:r>
              <a:rPr lang="vi-VN" b="1" i="0">
                <a:solidFill>
                  <a:srgbClr val="000000"/>
                </a:solidFill>
                <a:effectLst/>
                <a:highlight>
                  <a:srgbClr val="FFFFFF"/>
                </a:highlight>
                <a:latin typeface="Barlow" panose="00000500000000000000" pitchFamily="2" charset="0"/>
              </a:rPr>
              <a:t>C# – Lập trình ứng dụng hướng đối tượng trên nền tảng Microsoft</a:t>
            </a:r>
          </a:p>
          <a:p>
            <a:pPr algn="l"/>
            <a:r>
              <a:rPr lang="vi-VN" b="0" i="0">
                <a:solidFill>
                  <a:srgbClr val="000000"/>
                </a:solidFill>
                <a:effectLst/>
                <a:highlight>
                  <a:srgbClr val="FFFFFF"/>
                </a:highlight>
                <a:latin typeface="Barlow" panose="00000500000000000000" pitchFamily="2" charset="0"/>
              </a:rPr>
              <a:t>C# là program language hướng đối tượng có cấu trúc đơn giản và dễ học. Nó thường được sử dụng trên nền tảng Microsoft .NET Framework và có thể biên dịch trên nhiều nền tảng máy tính. C# được ưa chuộng bởi những người đã có kinh nghiệm với C, C++ hoặc Java.</a:t>
            </a:r>
          </a:p>
          <a:p>
            <a:pPr algn="l"/>
            <a:endParaRPr lang="en-US" b="0" i="0">
              <a:solidFill>
                <a:srgbClr val="000000"/>
              </a:solidFill>
              <a:effectLst/>
              <a:highlight>
                <a:srgbClr val="FFFFFF"/>
              </a:highlight>
              <a:latin typeface="Barlow" panose="00000500000000000000" pitchFamily="2" charset="0"/>
            </a:endParaRPr>
          </a:p>
          <a:p>
            <a:pPr algn="l"/>
            <a:r>
              <a:rPr lang="vi-VN" b="1" i="0">
                <a:solidFill>
                  <a:srgbClr val="000000"/>
                </a:solidFill>
                <a:effectLst/>
                <a:highlight>
                  <a:srgbClr val="FFFFFF"/>
                </a:highlight>
                <a:latin typeface="Barlow" panose="00000500000000000000" pitchFamily="2" charset="0"/>
              </a:rPr>
              <a:t>Javascript – Tạo ra các trang web tương tác &amp; ứng dụng web</a:t>
            </a:r>
          </a:p>
          <a:p>
            <a:pPr algn="l"/>
            <a:r>
              <a:rPr lang="vi-VN" b="0" i="0">
                <a:solidFill>
                  <a:srgbClr val="000000"/>
                </a:solidFill>
                <a:effectLst/>
                <a:highlight>
                  <a:srgbClr val="FFFFFF"/>
                </a:highlight>
                <a:latin typeface="Barlow" panose="00000500000000000000" pitchFamily="2" charset="0"/>
              </a:rPr>
              <a:t>JavaScript là một ngôn ngữ đa mô hình, có kiểu dữ liệu và thuật toán, và hỗ trợ lập trình hướng đối tượng. Nó được sử dụng rộng rãi để tạo ra các trang web tương tác và các ứng dụng web. JavaScript có cú pháp dựa trên Java và C, nên những người quen thuộc với các ngôn ngữ này sẽ dễ dàng học và sử dụng JavaScript.</a:t>
            </a:r>
            <a:endParaRPr lang="en-US" b="0" i="0">
              <a:solidFill>
                <a:srgbClr val="000000"/>
              </a:solidFill>
              <a:effectLst/>
              <a:highlight>
                <a:srgbClr val="FFFFFF"/>
              </a:highlight>
              <a:latin typeface="Barlow" panose="00000500000000000000" pitchFamily="2" charset="0"/>
            </a:endParaRPr>
          </a:p>
          <a:p>
            <a:pPr algn="l"/>
            <a:endParaRPr lang="vi-VN" b="0" i="0">
              <a:solidFill>
                <a:srgbClr val="000000"/>
              </a:solidFill>
              <a:effectLst/>
              <a:highlight>
                <a:srgbClr val="FFFFFF"/>
              </a:highlight>
              <a:latin typeface="Barlow" panose="00000500000000000000"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0">
              <a:solidFill>
                <a:srgbClr val="333333"/>
              </a:solidFill>
              <a:effectLst/>
              <a:latin typeface="Open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111111"/>
              </a:solidFill>
              <a:effectLst/>
              <a:highlight>
                <a:srgbClr val="FFFFFF"/>
              </a:highlight>
              <a:latin typeface="Roboto" panose="02000000000000000000" pitchFamily="2" charset="0"/>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6301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7674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4699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60: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191" name="Google Shape;119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6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00" name="Google Shape;120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mj-lt"/>
              <a:buAutoNum type="arabicPeriod"/>
            </a:pPr>
            <a:r>
              <a:rPr lang="vi-VN" b="1" i="0">
                <a:solidFill>
                  <a:srgbClr val="ECECEC"/>
                </a:solidFill>
                <a:effectLst/>
                <a:highlight>
                  <a:srgbClr val="212121"/>
                </a:highlight>
                <a:latin typeface="ui-sans-serif"/>
              </a:rPr>
              <a:t>C++98 (ISO/IEC 14882:1998)</a:t>
            </a:r>
            <a:r>
              <a:rPr lang="vi-VN" b="0" i="0">
                <a:solidFill>
                  <a:srgbClr val="ECECEC"/>
                </a:solidFill>
                <a:effectLst/>
                <a:highlight>
                  <a:srgbClr val="212121"/>
                </a:highlight>
                <a:latin typeface="ui-sans-serif"/>
              </a:rPr>
              <a:t>: Đây là phiên bản đầu tiên của chuẩn C++ được công bố bởi Tổ chức Tiêu chuẩn Hóa Quốc tế (ISO) vào năm 1998. Nó đặt nền móng cho hầu hết các tính năng của ngôn ngữ C++ hiện đại.</a:t>
            </a:r>
          </a:p>
          <a:p>
            <a:pPr algn="l">
              <a:buFont typeface="+mj-lt"/>
              <a:buAutoNum type="arabicPeriod"/>
            </a:pPr>
            <a:r>
              <a:rPr lang="vi-VN" b="1" i="0">
                <a:solidFill>
                  <a:srgbClr val="ECECEC"/>
                </a:solidFill>
                <a:effectLst/>
                <a:highlight>
                  <a:srgbClr val="212121"/>
                </a:highlight>
                <a:latin typeface="ui-sans-serif"/>
              </a:rPr>
              <a:t>C++03 (ISO/IEC 14882:2003)</a:t>
            </a:r>
            <a:r>
              <a:rPr lang="vi-VN" b="0" i="0">
                <a:solidFill>
                  <a:srgbClr val="ECECEC"/>
                </a:solidFill>
                <a:effectLst/>
                <a:highlight>
                  <a:srgbClr val="212121"/>
                </a:highlight>
                <a:latin typeface="ui-sans-serif"/>
              </a:rPr>
              <a:t>: C++03 là một bản sửa đổi nhỏ của C++98, chỉnh sửa và làm rõ một số vấn đề trong phiên bản trước đó.</a:t>
            </a:r>
          </a:p>
          <a:p>
            <a:pPr algn="l">
              <a:buFont typeface="+mj-lt"/>
              <a:buAutoNum type="arabicPeriod"/>
            </a:pPr>
            <a:r>
              <a:rPr lang="vi-VN" b="1" i="0">
                <a:solidFill>
                  <a:srgbClr val="ECECEC"/>
                </a:solidFill>
                <a:effectLst/>
                <a:highlight>
                  <a:srgbClr val="212121"/>
                </a:highlight>
                <a:latin typeface="ui-sans-serif"/>
              </a:rPr>
              <a:t>C++11 (ISO/IEC 14882:2011)</a:t>
            </a:r>
            <a:r>
              <a:rPr lang="vi-VN" b="0" i="0">
                <a:solidFill>
                  <a:srgbClr val="ECECEC"/>
                </a:solidFill>
                <a:effectLst/>
                <a:highlight>
                  <a:srgbClr val="212121"/>
                </a:highlight>
                <a:latin typeface="ui-sans-serif"/>
              </a:rPr>
              <a:t>: C++11 là một bước tiến lớn trong sự phát triển của ngôn ngữ. Nó đưa vào nhiều tính năng mới như auto, lambda expressions, rvalue references, smart pointers, range-based for loops, constexpr, và một số cải tiến khác.</a:t>
            </a:r>
          </a:p>
          <a:p>
            <a:pPr algn="l">
              <a:buFont typeface="+mj-lt"/>
              <a:buAutoNum type="arabicPeriod"/>
            </a:pPr>
            <a:r>
              <a:rPr lang="vi-VN" b="1" i="0">
                <a:solidFill>
                  <a:srgbClr val="ECECEC"/>
                </a:solidFill>
                <a:effectLst/>
                <a:highlight>
                  <a:srgbClr val="212121"/>
                </a:highlight>
                <a:latin typeface="ui-sans-serif"/>
              </a:rPr>
              <a:t>C++14 (ISO/IEC 14882:2014)</a:t>
            </a:r>
            <a:r>
              <a:rPr lang="vi-VN" b="0" i="0">
                <a:solidFill>
                  <a:srgbClr val="ECECEC"/>
                </a:solidFill>
                <a:effectLst/>
                <a:highlight>
                  <a:srgbClr val="212121"/>
                </a:highlight>
                <a:latin typeface="ui-sans-serif"/>
              </a:rPr>
              <a:t>: C++14 là một bản sửa đổi nhỏ so với C++11, thêm vào một số tính năng nhỏ và làm rõ một số quy định trong chuẩn.</a:t>
            </a:r>
          </a:p>
          <a:p>
            <a:pPr algn="l">
              <a:buFont typeface="+mj-lt"/>
              <a:buAutoNum type="arabicPeriod"/>
            </a:pPr>
            <a:r>
              <a:rPr lang="vi-VN" b="1" i="0">
                <a:solidFill>
                  <a:srgbClr val="ECECEC"/>
                </a:solidFill>
                <a:effectLst/>
                <a:highlight>
                  <a:srgbClr val="212121"/>
                </a:highlight>
                <a:latin typeface="ui-sans-serif"/>
              </a:rPr>
              <a:t>C++17 (ISO/IEC 14882:2017)</a:t>
            </a:r>
            <a:r>
              <a:rPr lang="vi-VN" b="0" i="0">
                <a:solidFill>
                  <a:srgbClr val="ECECEC"/>
                </a:solidFill>
                <a:effectLst/>
                <a:highlight>
                  <a:srgbClr val="212121"/>
                </a:highlight>
                <a:latin typeface="ui-sans-serif"/>
              </a:rPr>
              <a:t>: C++17 tiếp tục mở rộng ngôn ngữ với nhiều tính năng mới như std::optional, std::variant, structured bindings, inline variables, if constexpr, inline namespaces, và nhiều thay đổi khác.</a:t>
            </a:r>
          </a:p>
          <a:p>
            <a:pPr algn="l">
              <a:buFont typeface="+mj-lt"/>
              <a:buAutoNum type="arabicPeriod"/>
            </a:pPr>
            <a:r>
              <a:rPr lang="vi-VN" b="1" i="0">
                <a:solidFill>
                  <a:srgbClr val="ECECEC"/>
                </a:solidFill>
                <a:effectLst/>
                <a:highlight>
                  <a:srgbClr val="212121"/>
                </a:highlight>
                <a:latin typeface="ui-sans-serif"/>
              </a:rPr>
              <a:t>C++20 (ISO/IEC 14882:2020)</a:t>
            </a:r>
            <a:r>
              <a:rPr lang="vi-VN" b="0" i="0">
                <a:solidFill>
                  <a:srgbClr val="ECECEC"/>
                </a:solidFill>
                <a:effectLst/>
                <a:highlight>
                  <a:srgbClr val="212121"/>
                </a:highlight>
                <a:latin typeface="ui-sans-serif"/>
              </a:rPr>
              <a:t>: C++20 là phiên bản tiếp theo của ngôn ngữ C++. Nó giới thiệu nhiều tính năng mới như concepts, ranges, coroutines, designated initializers, và nhiều cải tiến khác.</a:t>
            </a:r>
          </a:p>
        </p:txBody>
      </p:sp>
      <p:sp>
        <p:nvSpPr>
          <p:cNvPr id="1209" name="Google Shape;120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mj-lt"/>
              <a:buAutoNum type="arabicPeriod"/>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 better C“</a:t>
            </a: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lợi ích của việc sử dụng C++ so với việc sử dụng ngôn ngữ C truyền thống. Dưới đây là các điểm chính:</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tabLst>
                <a:tab pos="685800" algn="l"/>
              </a:tabLst>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Kiểm tra kiểu và phân tích thời gian biên dịch tốt hơn</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 đóng nhiều lỗ hổng trong ngôn ngữ C và cung cấp kiểm tra kiểu và phân tích thời gian biên dịch tốt hơn. Bạn buộc phải khai báo hàm để trình biên dịch kiểm tra việc sử dụng của chúng, giúp giảm số lượng lỗi phát sinh.</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tabLst>
                <a:tab pos="685800" algn="l"/>
              </a:tabLst>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Loại bỏ sử dụng preprocessor</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Sử dụng C++ giảm cần thiết sử dụng preprocessor cho việc thay thế giá trị và macros. Điều này giúp loại bỏ một số lỗi khó tìm và tăng tính ổn định của mã.</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tabLst>
                <a:tab pos="685800" algn="l"/>
              </a:tabLst>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Sử dụng references và function overloading</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 có tính năng gọi là references, giúp xử lý địa chỉ của đối số và giá trị trả về của hàm một cách tiện lợi hơn. Sử dụng function overloading cho phép bạn sử dụng cùng tên cho các hàm khác nhau, cải thiện việc xử lý tên trong mã nguồn.</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tabLst>
                <a:tab pos="685800" algn="l"/>
              </a:tabLst>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Namespaces</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Tính năng namespaces cũng cải thiện việc kiểm soát các tên trong mã nguồn.</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tabLst>
                <a:tab pos="685800" algn="l"/>
              </a:tabLst>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Nhiều tính năng nhỏ khác</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 có nhiều tính năng nhỏ khác cải thiện tính an toàn của mã nguồn C, làm cho việc viết mã trở nên dễ dàng và an toàn hơn.</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Tốc độ</a:t>
            </a: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Khi tốc độ là một chỉ số quan trọng, C++ là lựa chọn được ưa chuộng nhất. Thời gian biên dịch và thực thi của một chương trình C++ nhanh hơn nhiều so với hầu hết các ngôn ngữ lập trình đa mục đích khác.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Câu lệnh của nó có thể thao tác, giao tiếp trực tiếp với phần cứng: mã thực thi của C++ đc biên dịch và gửi thẳng xuống phần cứng.</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Điều này có nghĩa là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C++ gần gũi với phần cứng hơn hầu hết các ngôn ngữ lập trình đa mục đích.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Nên nó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rất hữu ích trong các lĩnh vực mà phần cứng và phần mềm được kết hợp chặt chẽ với nhau và cần hỗ trợ cấp thấp ở mức phần mềm.</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srgbClr val="000000"/>
              </a:buClr>
              <a:buSzPts val="1400"/>
              <a:buFont typeface="+mj-lt"/>
              <a:buAutoNum type="arabicPeriod"/>
              <a:tabLst/>
              <a:defRPr/>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Lập trình hướng đối tượng</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 là một ngôn ngữ lập trình hướng đối tượng, có nghĩa là trọng tâm chính là các đối tượng và các thao tác xung quanh các đối tượng này. Điều này làm cho việc thao tác mã trở nên dễ dàng hơn nhiều, không giống như lập trình thủ tục hoặc lập trình cấu trúc, yêu cầu một loạt các bước tính toán phải được thực hiện.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sym typeface="Wingdings" panose="05000000000000000000" pitchFamily="2" charset="2"/>
              </a:rPr>
              <a:t> </a:t>
            </a:r>
            <a:r>
              <a:rPr lang="en-US" sz="3600">
                <a:latin typeface="+mn-lt"/>
              </a:rPr>
              <a:t>C</a:t>
            </a:r>
            <a:r>
              <a:rPr lang="vi-VN" sz="3600">
                <a:latin typeface="+mn-lt"/>
              </a:rPr>
              <a:t>ode </a:t>
            </a:r>
            <a:r>
              <a:rPr lang="en-US" sz="3600">
                <a:latin typeface="+mn-lt"/>
              </a:rPr>
              <a:t>dễ hiểu,</a:t>
            </a:r>
            <a:r>
              <a:rPr lang="en-US" sz="3600">
                <a:latin typeface="+mn-lt"/>
                <a:sym typeface="Wingdings" panose="05000000000000000000" pitchFamily="2" charset="2"/>
              </a:rPr>
              <a:t> </a:t>
            </a:r>
            <a:r>
              <a:rPr lang="vi-VN" sz="3600">
                <a:latin typeface="+mn-lt"/>
              </a:rPr>
              <a:t>dễ phát triển và bảo trì</a:t>
            </a:r>
            <a:r>
              <a:rPr lang="en-US" sz="3600">
                <a:latin typeface="+mn-lt"/>
              </a:rPr>
              <a:t>.</a:t>
            </a:r>
            <a:endParaRPr lang="vi-VN" sz="3600">
              <a:latin typeface="+mn-lt"/>
            </a:endParaRPr>
          </a:p>
          <a:p>
            <a:pPr marL="342900" marR="0" lvl="0" indent="-342900" algn="just">
              <a:lnSpc>
                <a:spcPct val="150000"/>
              </a:lnSpc>
              <a:spcBef>
                <a:spcPts val="0"/>
              </a:spcBef>
              <a:spcAft>
                <a:spcPts val="0"/>
              </a:spcAft>
              <a:buFont typeface="+mj-lt"/>
              <a:buAutoNum type="arabicPeriod"/>
            </a:pP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685800" algn="l"/>
              </a:tabLst>
            </a:pPr>
            <a:r>
              <a:rPr lang="en-US" sz="1800" b="1">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L</a:t>
            </a:r>
            <a:r>
              <a:rPr lang="en-US" sz="1800" b="1">
                <a:solidFill>
                  <a:srgbClr val="B22222"/>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ập trình không có cấu trúc</a:t>
            </a:r>
            <a:r>
              <a:rPr lang="en-US" sz="1800">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 Là phương pháp xuất hiện đầu tiên. Phương pháp này đơn giản chỉ là viết tất cả mã lệnh vào 1 hàm </a:t>
            </a:r>
            <a:r>
              <a:rPr lang="en-US" sz="1800" b="1">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main </a:t>
            </a:r>
            <a:r>
              <a:rPr lang="en-US" sz="1800">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duy nhất và chạy. Ngôn ngữ sử dụng phương pháp này là </a:t>
            </a:r>
            <a:r>
              <a:rPr lang="en-US" sz="1800" b="1">
                <a:solidFill>
                  <a:srgbClr val="0000CD"/>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Assembly </a:t>
            </a:r>
            <a:r>
              <a:rPr lang="en-US" sz="1800">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(hợp ngữ).</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a:lnSpc>
                <a:spcPct val="150000"/>
              </a:lnSpc>
              <a:spcBef>
                <a:spcPts val="0"/>
              </a:spcBef>
              <a:spcAft>
                <a:spcPts val="0"/>
              </a:spcAft>
              <a:buSzPts val="1000"/>
              <a:buFont typeface="Symbol" panose="05050102010706020507" pitchFamily="18" charset="2"/>
              <a:buChar char=""/>
              <a:tabLst>
                <a:tab pos="685800" algn="l"/>
              </a:tabLst>
            </a:pPr>
            <a:r>
              <a:rPr lang="en-US" sz="1800" b="1">
                <a:solidFill>
                  <a:srgbClr val="B22222"/>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Lập trình có cấu trúc </a:t>
            </a:r>
            <a:r>
              <a:rPr lang="en-US" sz="1800">
                <a:solidFill>
                  <a:srgbClr val="222C37"/>
                </a:solidFill>
                <a:effectLst/>
                <a:highlight>
                  <a:srgbClr val="FFFFFF"/>
                </a:highlight>
                <a:latin typeface="Segoe UI" panose="020B0502040204020203" pitchFamily="34" charset="0"/>
                <a:ea typeface="Times New Roman" panose="02020603050405020304" pitchFamily="18" charset="0"/>
                <a:cs typeface="Times New Roman" panose="02020603050405020304" pitchFamily="18" charset="0"/>
              </a:rPr>
              <a:t>(lập trình thủ tục): Chia chương trình lớn ra thành các chức năng, mỗi chức năng được đưa vào 1 hàm. Khi cần dùng đến chức năng nào thì ta sẽ gọi hàm tương ứng. Hầu hết các ngôn ngữ lập trình đều hỗ trợ phương pháp này.</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a:p>
            <a:pPr marL="457200" marR="0" indent="0" algn="just">
              <a:lnSpc>
                <a:spcPct val="150000"/>
              </a:lnSpc>
              <a:spcBef>
                <a:spcPts val="0"/>
              </a:spcBef>
              <a:spcAft>
                <a:spcPts val="0"/>
              </a:spcAft>
            </a:pP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Hỗ trợ thư viện phong phú</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Thư viện mẫu chuẩn của C++ (STL) có nhiều hàm có sẵn để giúp viết mã nhanh chóng. Ví dụ, có các STLs cho các loại container khác nhau như bảng băm,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map</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set</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v.v.</a:t>
            </a:r>
            <a:endPar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srgbClr val="000000"/>
              </a:buClr>
              <a:buSzPts val="1400"/>
              <a:buFont typeface="+mj-lt"/>
              <a:buAutoNum type="arabicPeriod"/>
              <a:tabLst/>
              <a:defRPr/>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Hỗ trợ con trỏ C++</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cũng hỗ trợ con trỏ, thường không có sẵn trong các ngôn ngữ lập trình khác.</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7523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984A"/>
              </a:buClr>
              <a:buSzPts val="1200"/>
              <a:buFont typeface="Arial"/>
              <a:buNone/>
            </a:pPr>
            <a:r>
              <a:rPr lang="en-US" b="1" i="0">
                <a:solidFill>
                  <a:srgbClr val="00984A"/>
                </a:solidFill>
                <a:highlight>
                  <a:srgbClr val="FFFFFF"/>
                </a:highlight>
                <a:latin typeface="Arial"/>
                <a:ea typeface="Arial"/>
                <a:cs typeface="Arial"/>
                <a:sym typeface="Arial"/>
              </a:rPr>
              <a:t>Máy bộ HP S01-pF2024d 6K7B3PA (i7 12700/ Ram 8GB/ SSD 512GB/ Windows 11/ 1Y)</a:t>
            </a:r>
            <a:endParaRPr/>
          </a:p>
          <a:p>
            <a:pPr marL="0" lvl="0" indent="0" algn="l" rtl="0">
              <a:spcBef>
                <a:spcPts val="0"/>
              </a:spcBef>
              <a:spcAft>
                <a:spcPts val="0"/>
              </a:spcAft>
              <a:buNone/>
            </a:pPr>
            <a:endParaRPr/>
          </a:p>
        </p:txBody>
      </p:sp>
      <p:sp>
        <p:nvSpPr>
          <p:cNvPr id="427" name="Google Shape;4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mj-lt"/>
              <a:buAutoNum type="arabicPeriod"/>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Sử dụng lại mã nguồn với mẫu (templates)</a:t>
            </a: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trong C++ là một trong những tính năng mạnh mẽ và linh hoạt nhất của ngôn ngữ này. Templates cho phép bạn viết mã tổng quát hơn, có thể tái sử dụng cho nhiều kiểu dữ liệu khác nhau mà không cần phải viết lại mã cho từng kiểu dữ liệu cụ thể.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Xử lý lỗi</a:t>
            </a: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Xử lý lỗi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trong C là một vấn đề nổi tiếng và thường bị bỏ qua</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Nếu bạn đang xây dựng một chương trình lớn và phức tạp, không có gì tồi tệ hơn việc có một lỗi ẩn giấu ở đâu đó mà không có manh mối nào về nguồn gốc của nó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0" algn="just">
              <a:lnSpc>
                <a:spcPct val="150000"/>
              </a:lnSpc>
              <a:spcBef>
                <a:spcPts val="0"/>
              </a:spcBef>
              <a:spcAft>
                <a:spcPts val="0"/>
              </a:spcAft>
            </a:pP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=&gt; C++ exception handling</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cung cấp </a:t>
            </a:r>
            <a:r>
              <a:rPr lang="vi-VN"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một cơ chế giúp phát hiện và xử lý lỗi trong quá trình thực thi chương trình. Nó giúp đảm bảo rằng khi một lỗi xảy ra, chương trình có thể phản ứng một cách có kiểm soát và tiếp tục hoạt động hoặc dừng lại một cách an toàn. Điều này giúp tách biệt mã xử lý lỗi khỏi mã logic chính, làm cho chương trình dễ đọc và bảo trì hơn.</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b="1">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Lập trình quy mô lớn</a:t>
            </a: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C++ rất linh hoạt và có thể mở rộng, cho phép lập trình viên phát triển các ứng dụng lớn và phức tạp một cách hiệu quả. Khả năng quản lý tài nguyên và điều khiển chi tiết quá trình thực thi giúp C++ thích hợp cho các dự án phần mềm lớn.</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0" algn="just">
              <a:lnSpc>
                <a:spcPct val="150000"/>
              </a:lnSpc>
              <a:spcBef>
                <a:spcPts val="0"/>
              </a:spcBef>
              <a:spcAft>
                <a:spcPts val="0"/>
              </a:spcAft>
            </a:pPr>
            <a:r>
              <a:rPr lang="en-US" sz="1800">
                <a:solidFill>
                  <a:srgbClr val="272C37"/>
                </a:solidFill>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gn="just">
              <a:lnSpc>
                <a:spcPct val="150000"/>
              </a:lnSpc>
              <a:spcBef>
                <a:spcPts val="0"/>
              </a:spcBef>
              <a:spcAft>
                <a:spcPts val="0"/>
              </a:spcAft>
            </a:pPr>
            <a:r>
              <a:rPr lang="de-DE" sz="180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algn="l"/>
            <a:endParaRPr lang="vi-VN" b="0" i="0">
              <a:solidFill>
                <a:srgbClr val="ECECEC"/>
              </a:solidFill>
              <a:effectLst/>
              <a:highlight>
                <a:srgbClr val="212121"/>
              </a:highlight>
              <a:latin typeface="ui-sans-serif"/>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7796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mj-lt"/>
              <a:buAutoNum type="arabicPeriod"/>
            </a:pPr>
            <a:r>
              <a:rPr lang="vi-VN" sz="1800" b="1">
                <a:effectLst/>
                <a:latin typeface="Times New Roman" panose="02020603050405020304" pitchFamily="18" charset="0"/>
                <a:ea typeface="Aptos" panose="020B0004020202020204" pitchFamily="34" charset="0"/>
                <a:cs typeface="Times New Roman" panose="02020603050405020304" pitchFamily="18" charset="0"/>
              </a:rPr>
              <a:t>Hệ điều hành</a:t>
            </a:r>
            <a:r>
              <a:rPr lang="en-US" sz="1800" b="1">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C++ là một phần không thể thiếu trong nhiều hệ điều hành phổ biến như </a:t>
            </a:r>
            <a:r>
              <a:rPr lang="en-US" sz="1800">
                <a:effectLst/>
                <a:latin typeface="Times New Roman" panose="02020603050405020304" pitchFamily="18" charset="0"/>
                <a:ea typeface="Aptos" panose="020B0004020202020204" pitchFamily="34" charset="0"/>
                <a:cs typeface="Times New Roman" panose="02020603050405020304" pitchFamily="18" charset="0"/>
              </a:rPr>
              <a:t>Linux (C, hợp ngữ), </a:t>
            </a:r>
            <a:r>
              <a:rPr lang="vi-VN" sz="1800">
                <a:effectLst/>
                <a:latin typeface="Times New Roman" panose="02020603050405020304" pitchFamily="18" charset="0"/>
                <a:ea typeface="Aptos" panose="020B0004020202020204" pitchFamily="34" charset="0"/>
                <a:cs typeface="Times New Roman" panose="02020603050405020304" pitchFamily="18" charset="0"/>
              </a:rPr>
              <a:t>Apple OSX </a:t>
            </a:r>
            <a:r>
              <a:rPr lang="en-US" sz="1800">
                <a:effectLst/>
                <a:latin typeface="Times New Roman" panose="02020603050405020304" pitchFamily="18" charset="0"/>
                <a:ea typeface="Aptos" panose="020B0004020202020204" pitchFamily="34" charset="0"/>
                <a:cs typeface="Times New Roman" panose="02020603050405020304" pitchFamily="18" charset="0"/>
              </a:rPr>
              <a:t>(</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C</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C++</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Swift</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Objective-C</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Hợp ngữ</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và MS Windows</a:t>
            </a:r>
            <a:r>
              <a:rPr lang="en-US" sz="1800">
                <a:effectLst/>
                <a:latin typeface="Times New Roman" panose="02020603050405020304" pitchFamily="18" charset="0"/>
                <a:ea typeface="Aptos" panose="020B0004020202020204" pitchFamily="34" charset="0"/>
                <a:cs typeface="Times New Roman" panose="02020603050405020304" pitchFamily="18" charset="0"/>
              </a:rPr>
              <a:t> (C, C++), IOS (C, C++, Objective-C, Swift), Android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8"/>
              </a:rPr>
              <a:t>Java</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9"/>
              </a:rPr>
              <a:t>Kotlin</a:t>
            </a:r>
            <a:r>
              <a:rPr lang="en-US" sz="1800">
                <a:effectLst/>
                <a:latin typeface="Times New Roman" panose="02020603050405020304" pitchFamily="18" charset="0"/>
                <a:ea typeface="Aptos" panose="020B0004020202020204" pitchFamily="34" charset="0"/>
                <a:cs typeface="Times New Roman" panose="02020603050405020304" pitchFamily="18" charset="0"/>
              </a:rPr>
              <a:t> (UI),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10"/>
              </a:rPr>
              <a:t>C</a:t>
            </a:r>
            <a:r>
              <a:rPr lang="en-US" sz="1800">
                <a:effectLst/>
                <a:latin typeface="Times New Roman" panose="02020603050405020304" pitchFamily="18" charset="0"/>
                <a:ea typeface="Aptos" panose="020B0004020202020204" pitchFamily="34" charset="0"/>
                <a:cs typeface="Times New Roman" panose="02020603050405020304" pitchFamily="18" charset="0"/>
              </a:rPr>
              <a:t> (nhân), </a:t>
            </a:r>
            <a:r>
              <a:rPr lang="en-US" sz="1800" u="sng">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11"/>
              </a:rPr>
              <a:t>C++</a:t>
            </a:r>
            <a:r>
              <a:rPr lang="en-US" sz="1800">
                <a:effectLst/>
                <a:latin typeface="Times New Roman" panose="02020603050405020304" pitchFamily="18" charset="0"/>
                <a:ea typeface="Aptos" panose="020B0004020202020204" pitchFamily="34" charset="0"/>
                <a:cs typeface="Times New Roman" panose="02020603050405020304" pitchFamily="18" charset="0"/>
              </a:rPr>
              <a:t> và những ngôn ngữ khác)</a:t>
            </a:r>
          </a:p>
          <a:p>
            <a:pPr marL="342900" marR="0" lvl="0" indent="-342900" algn="just">
              <a:lnSpc>
                <a:spcPct val="150000"/>
              </a:lnSpc>
              <a:spcBef>
                <a:spcPts val="0"/>
              </a:spcBef>
              <a:spcAft>
                <a:spcPts val="0"/>
              </a:spcAft>
              <a:buFont typeface="+mj-lt"/>
              <a:buAutoNum type="arabicPeriod"/>
            </a:pPr>
            <a:r>
              <a:rPr lang="vi-VN" sz="1800" b="1">
                <a:effectLst/>
                <a:latin typeface="Times New Roman" panose="02020603050405020304" pitchFamily="18" charset="0"/>
                <a:ea typeface="Aptos" panose="020B0004020202020204" pitchFamily="34" charset="0"/>
                <a:cs typeface="Times New Roman" panose="02020603050405020304" pitchFamily="18" charset="0"/>
              </a:rPr>
              <a:t>Trình duyệt web</a:t>
            </a:r>
            <a:r>
              <a:rPr lang="en-US" sz="1800" b="1">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Tốc độ và độ tin cậy là yếu tố cần phải có với các trình duyệt web. Khi đó, C++ sẽ là ngôn ngữ được ưu tiên sử dụng</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Google chrome</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de-DE" sz="1800" b="1">
                <a:effectLst/>
                <a:latin typeface="Times New Roman" panose="02020603050405020304" pitchFamily="18" charset="0"/>
                <a:ea typeface="Aptos" panose="020B0004020202020204" pitchFamily="34" charset="0"/>
                <a:cs typeface="Times New Roman" panose="02020603050405020304" pitchFamily="18" charset="0"/>
              </a:rPr>
              <a:t>Mozilla Firefox, </a:t>
            </a:r>
            <a:r>
              <a:rPr lang="de-DE" sz="1800">
                <a:solidFill>
                  <a:srgbClr val="333333"/>
                </a:solidFill>
                <a:effectLst/>
                <a:highlight>
                  <a:srgbClr val="FFFFFF"/>
                </a:highlight>
                <a:latin typeface="Barlow" panose="00000500000000000000" pitchFamily="2" charset="0"/>
                <a:ea typeface="Aptos" panose="020B0004020202020204" pitchFamily="34" charset="0"/>
                <a:cs typeface="Times New Roman" panose="02020603050405020304" pitchFamily="18" charset="0"/>
              </a:rPr>
              <a:t>Internet Explorer</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1800" b="1">
                <a:effectLst/>
                <a:latin typeface="Times New Roman" panose="02020603050405020304" pitchFamily="18" charset="0"/>
                <a:ea typeface="Aptos" panose="020B0004020202020204" pitchFamily="34" charset="0"/>
                <a:cs typeface="Times New Roman" panose="02020603050405020304" pitchFamily="18" charset="0"/>
              </a:rPr>
              <a:t>Game</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C++ là sự lựa chọn tốt để phát triển các nền tảng game 3D. C++ cho phép người dung kiểm soát tốt hơn đối với phần cứng, quản lý bộ nhớ và đồ họa. Đó cũng là yếu tố quan trọng trong việc phát triển các game engines</a:t>
            </a:r>
            <a:r>
              <a:rPr lang="en-US" sz="1800">
                <a:effectLst/>
                <a:latin typeface="Times New Roman" panose="02020603050405020304" pitchFamily="18" charset="0"/>
                <a:ea typeface="Aptos" panose="020B0004020202020204" pitchFamily="34" charset="0"/>
                <a:cs typeface="Times New Roman" panose="02020603050405020304" pitchFamily="18" charset="0"/>
              </a:rPr>
              <a:t>: Counter-Strike, World of Warcraft</a:t>
            </a:r>
          </a:p>
          <a:p>
            <a:pPr marL="342900" marR="0" lvl="0" indent="-342900" algn="just">
              <a:lnSpc>
                <a:spcPct val="150000"/>
              </a:lnSpc>
              <a:spcBef>
                <a:spcPts val="0"/>
              </a:spcBef>
              <a:spcAft>
                <a:spcPts val="0"/>
              </a:spcAft>
              <a:buFont typeface="+mj-lt"/>
              <a:buAutoNum type="arabicPeriod"/>
            </a:pPr>
            <a:r>
              <a:rPr lang="vi-VN" sz="1800" b="1">
                <a:effectLst/>
                <a:latin typeface="Times New Roman" panose="02020603050405020304" pitchFamily="18" charset="0"/>
                <a:ea typeface="Aptos" panose="020B0004020202020204" pitchFamily="34" charset="0"/>
                <a:cs typeface="Times New Roman" panose="02020603050405020304" pitchFamily="18" charset="0"/>
              </a:rPr>
              <a:t>Phần mềm quản trị cơ sở dữ liệu</a:t>
            </a:r>
            <a:r>
              <a:rPr lang="en-US" sz="1800" b="1">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C và C++ được sử dụng cho hệ quản trị cơ sở dữ liệu MySQL</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de-DE" sz="1800">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Oracle</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1800" b="1">
                <a:effectLst/>
                <a:latin typeface="Times New Roman" panose="02020603050405020304" pitchFamily="18" charset="0"/>
                <a:ea typeface="Aptos" panose="020B0004020202020204" pitchFamily="34" charset="0"/>
                <a:cs typeface="Times New Roman" panose="02020603050405020304" pitchFamily="18" charset="0"/>
              </a:rPr>
              <a:t>Trình biên dịch</a:t>
            </a:r>
            <a:r>
              <a:rPr lang="en-US" sz="1800" b="1">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Một loạt các trình biên dịch bao gồm Apple C++, Bloodshed Dev-C++, Clang C++ và MINGW make đều sử dụng ngôn ngữ lập trình C++.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b="1">
                <a:effectLst/>
                <a:latin typeface="Times New Roman" panose="02020603050405020304" pitchFamily="18" charset="0"/>
                <a:ea typeface="Aptos" panose="020B0004020202020204" pitchFamily="34" charset="0"/>
                <a:cs typeface="Times New Roman" panose="02020603050405020304" pitchFamily="18" charset="0"/>
              </a:rPr>
              <a:t>Nền </a:t>
            </a:r>
            <a:r>
              <a:rPr lang="vi-VN" sz="1800" b="1">
                <a:effectLst/>
                <a:latin typeface="Times New Roman" panose="02020603050405020304" pitchFamily="18" charset="0"/>
                <a:ea typeface="Aptos" panose="020B0004020202020204" pitchFamily="34" charset="0"/>
                <a:cs typeface="Times New Roman" panose="02020603050405020304" pitchFamily="18" charset="0"/>
              </a:rPr>
              <a:t>tảng</a:t>
            </a:r>
            <a:r>
              <a:rPr lang="en-US" sz="1800" b="1">
                <a:effectLst/>
                <a:latin typeface="Times New Roman" panose="02020603050405020304" pitchFamily="18" charset="0"/>
                <a:ea typeface="Aptos" panose="020B0004020202020204" pitchFamily="34" charset="0"/>
                <a:cs typeface="Times New Roman" panose="02020603050405020304" pitchFamily="18" charset="0"/>
              </a:rPr>
              <a:t> của 1 số ngôn ngữ khác:</a:t>
            </a:r>
            <a:r>
              <a:rPr lang="en-US" sz="1800">
                <a:effectLst/>
                <a:latin typeface="Times New Roman" panose="02020603050405020304" pitchFamily="18" charset="0"/>
                <a:ea typeface="Aptos" panose="020B0004020202020204" pitchFamily="34" charset="0"/>
                <a:cs typeface="Times New Roman" panose="02020603050405020304" pitchFamily="18" charset="0"/>
              </a:rPr>
              <a:t> </a:t>
            </a:r>
            <a:r>
              <a:rPr lang="vi-VN" sz="1800">
                <a:effectLst/>
                <a:latin typeface="Times New Roman" panose="02020603050405020304" pitchFamily="18" charset="0"/>
                <a:ea typeface="Aptos" panose="020B0004020202020204" pitchFamily="34" charset="0"/>
                <a:cs typeface="Times New Roman" panose="02020603050405020304" pitchFamily="18" charset="0"/>
              </a:rPr>
              <a:t>C#, Java, PHP, Verilog,…</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1125"/>
              </a:spcAft>
              <a:buFont typeface="+mj-lt"/>
              <a:buAutoNum type="arabicPeriod"/>
            </a:pPr>
            <a:r>
              <a:rPr lang="en-US" sz="1800" b="1">
                <a:solidFill>
                  <a:srgbClr val="33333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Ứng dụng dựa trên GUI</a:t>
            </a:r>
            <a:r>
              <a:rPr lang="de-DE" sz="1800">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Hầu như các ứng dụng máy tính để bàn và dựa trên GUI (Giao diện người dùng đồ họa) phổ biến đều được phát triển bằng C++ nhờ vào tốc độ cao của nó.: Adobe Illustrator, Adobe Photoshop,</a:t>
            </a:r>
            <a:r>
              <a:rPr lang="en-US" sz="180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Microsoft Office, IDE Visual Studio.</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nhúng: C++ 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hao tác trực tiếp vs phần cứng, nên C++ được dùng nhiều để phát triển driver (trình điều khiển phần cứng), hoặc các phần mềm nhúng (phần mềm nhúng vào trong phần cứng) </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0" algn="just">
              <a:lnSpc>
                <a:spcPct val="150000"/>
              </a:lnSpc>
              <a:spcBef>
                <a:spcPts val="0"/>
              </a:spcBef>
              <a:spcAft>
                <a:spcPts val="0"/>
              </a:spcAft>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 hệ thống nhúng yêu cầu chương trình gần với phần cứng như đồng hồ thông minh, hệ thống thiết bị y tế,..đều được phát triển bằng C++. Nó có thể cung cấp rất nhiều lời gọi hàm cấp thấp, không giống như các ngôn ngữ lập trình cấp cao khác.</a:t>
            </a:r>
            <a:endParaRPr lang="en-US" sz="180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1125"/>
              </a:spcAft>
              <a:buFont typeface="+mj-lt"/>
              <a:buAutoNum type="arabicPeriod"/>
            </a:pPr>
            <a:r>
              <a:rPr lang="en-US" sz="1800" b="1">
                <a:solidFill>
                  <a:srgbClr val="33333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Điện toán đám mây và ứng dụng phân tán: </a:t>
            </a:r>
            <a:r>
              <a:rPr lang="en-US" sz="1800">
                <a:solidFill>
                  <a:srgbClr val="33333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a:t>
            </a:r>
            <a:r>
              <a:rPr lang="de-DE" sz="1800">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loomberg là một ứng dụng cung cấp thông tin và tin tức tài chính chính xác cho các nhà đầu tư trong thời gian thực. Phần mềm của Bloomberg chủ yếu được viết bằng C, nhưng môi trường phát triển và bộ thư viện của nó đều được viết bằng C++.</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1125"/>
              </a:spcAft>
              <a:buFont typeface="+mj-lt"/>
              <a:buAutoNum type="arabicPeriod"/>
            </a:pPr>
            <a:r>
              <a:rPr lang="en-US" sz="1800" b="1">
                <a:solidFill>
                  <a:srgbClr val="33333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Thư</a:t>
            </a:r>
            <a:r>
              <a:rPr lang="de-DE" sz="1800" b="1">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viện</a:t>
            </a:r>
            <a:r>
              <a:rPr lang="de-DE" sz="1800">
                <a:solidFill>
                  <a:srgbClr val="000000"/>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 </a:t>
            </a:r>
            <a:r>
              <a:rPr lang="de-DE" sz="1800">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Các thư viện yêu cầu tính toán toán học, hiệu suất và tốc độ rất cao. Do đó C++ là ngôn ngữ lập trình cốt lõi được hầu hết các thư viện sử dụng. </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a:p>
            <a:pPr marL="685800" marR="0" indent="0" algn="just">
              <a:lnSpc>
                <a:spcPct val="150000"/>
              </a:lnSpc>
              <a:spcBef>
                <a:spcPts val="0"/>
              </a:spcBef>
              <a:spcAft>
                <a:spcPts val="1125"/>
              </a:spcAft>
            </a:pPr>
            <a:r>
              <a:rPr lang="de-DE" sz="1800">
                <a:solidFill>
                  <a:srgbClr val="333333"/>
                </a:solidFill>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rPr>
              <a:t>Ví dụ: TensorFlow là một thư viện Machine Learning mã nguồn mở do Nhóm Brain của Google tạo ra – sử dụng C++ làm ngôn ngữ lập trình backend.</a:t>
            </a:r>
            <a:endParaRPr lang="en-US" sz="1800">
              <a:effectLst/>
              <a:highlight>
                <a:srgbClr val="FFFFFF"/>
              </a:highligh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2959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6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57" name="Google Shape;125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6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https://cplusplus.com/articles/2v07M4Gy/</a:t>
            </a:r>
            <a:endParaRPr/>
          </a:p>
          <a:p>
            <a:pPr marL="0" lvl="0" indent="0" algn="l" rtl="0">
              <a:spcBef>
                <a:spcPts val="0"/>
              </a:spcBef>
              <a:spcAft>
                <a:spcPts val="0"/>
              </a:spcAft>
              <a:buClr>
                <a:schemeClr val="dk1"/>
              </a:buClr>
              <a:buSzPts val="1200"/>
              <a:buFont typeface="Arial"/>
              <a:buNone/>
            </a:pPr>
            <a:r>
              <a:rPr lang="en-US"/>
              <a:t>https://codelearn.io/sharing/chuong-trinh-cpp-duoc-bien-dich-the-nao</a:t>
            </a:r>
          </a:p>
          <a:p>
            <a:pPr marL="0" lvl="0" indent="0" algn="l" rtl="0">
              <a:spcBef>
                <a:spcPts val="0"/>
              </a:spcBef>
              <a:spcAft>
                <a:spcPts val="0"/>
              </a:spcAft>
              <a:buClr>
                <a:schemeClr val="dk1"/>
              </a:buClr>
              <a:buSzPts val="1200"/>
              <a:buFont typeface="Arial"/>
              <a:buNone/>
            </a:pPr>
            <a:endParaRPr lang="en-US"/>
          </a:p>
          <a:p>
            <a:pPr algn="l"/>
            <a:r>
              <a:rPr lang="vi-VN" b="1" i="0">
                <a:solidFill>
                  <a:srgbClr val="182537"/>
                </a:solidFill>
                <a:effectLst/>
                <a:highlight>
                  <a:srgbClr val="FFFFFF"/>
                </a:highlight>
                <a:latin typeface="Muli"/>
              </a:rPr>
              <a:t>1. Preprocessing (tiền xử lý)</a:t>
            </a:r>
          </a:p>
          <a:p>
            <a:pPr algn="l"/>
            <a:r>
              <a:rPr lang="vi-VN" b="0" i="0">
                <a:solidFill>
                  <a:srgbClr val="182537"/>
                </a:solidFill>
                <a:effectLst/>
                <a:highlight>
                  <a:srgbClr val="FFFFFF"/>
                </a:highlight>
                <a:latin typeface="Muli"/>
              </a:rPr>
              <a:t>Bộ tiền xử lý có nhiệm vụ thực hiện:</a:t>
            </a:r>
          </a:p>
          <a:p>
            <a:pPr algn="l">
              <a:buFont typeface="Arial" panose="020B0604020202020204" pitchFamily="34" charset="0"/>
              <a:buChar char="•"/>
            </a:pPr>
            <a:r>
              <a:rPr lang="vi-VN" b="0" i="0">
                <a:solidFill>
                  <a:srgbClr val="182537"/>
                </a:solidFill>
                <a:effectLst/>
                <a:highlight>
                  <a:srgbClr val="FFFFFF"/>
                </a:highlight>
                <a:latin typeface="Muli"/>
              </a:rPr>
              <a:t>Nhận mã nguồn</a:t>
            </a:r>
          </a:p>
          <a:p>
            <a:pPr algn="l">
              <a:buFont typeface="Arial" panose="020B0604020202020204" pitchFamily="34" charset="0"/>
              <a:buChar char="•"/>
            </a:pPr>
            <a:r>
              <a:rPr lang="vi-VN" b="0" i="0">
                <a:solidFill>
                  <a:srgbClr val="182537"/>
                </a:solidFill>
                <a:effectLst/>
                <a:highlight>
                  <a:srgbClr val="FFFFFF"/>
                </a:highlight>
                <a:latin typeface="Muli"/>
              </a:rPr>
              <a:t>Xóa bỏ tất cả chú thích</a:t>
            </a:r>
            <a:r>
              <a:rPr lang="en-US" b="0" i="0">
                <a:solidFill>
                  <a:srgbClr val="182537"/>
                </a:solidFill>
                <a:effectLst/>
                <a:highlight>
                  <a:srgbClr val="FFFFFF"/>
                </a:highlight>
                <a:latin typeface="Muli"/>
              </a:rPr>
              <a:t> </a:t>
            </a:r>
            <a:r>
              <a:rPr lang="vi-VN" b="0" i="0">
                <a:solidFill>
                  <a:srgbClr val="182537"/>
                </a:solidFill>
                <a:effectLst/>
                <a:highlight>
                  <a:srgbClr val="FFFFFF"/>
                </a:highlight>
                <a:latin typeface="Muli"/>
              </a:rPr>
              <a:t>của chương trình</a:t>
            </a:r>
          </a:p>
          <a:p>
            <a:pPr algn="l">
              <a:buFont typeface="Arial" panose="020B0604020202020204" pitchFamily="34" charset="0"/>
              <a:buChar char="•"/>
            </a:pPr>
            <a:r>
              <a:rPr lang="vi-VN" b="0" i="0">
                <a:solidFill>
                  <a:srgbClr val="182537"/>
                </a:solidFill>
                <a:effectLst/>
                <a:highlight>
                  <a:srgbClr val="FFFFFF"/>
                </a:highlight>
                <a:latin typeface="Muli"/>
              </a:rPr>
              <a:t>Chỉ thị tiền xử lý (bắt đầu bằng #) cũng được xử lý</a:t>
            </a:r>
            <a:r>
              <a:rPr lang="en-US" b="0" i="0">
                <a:solidFill>
                  <a:srgbClr val="182537"/>
                </a:solidFill>
                <a:effectLst/>
                <a:highlight>
                  <a:srgbClr val="FFFFFF"/>
                </a:highlight>
                <a:latin typeface="Muli"/>
              </a:rPr>
              <a:t>:</a:t>
            </a:r>
          </a:p>
          <a:p>
            <a:pPr marL="228600" indent="0" algn="l">
              <a:buFont typeface="Arial" panose="020B0604020202020204" pitchFamily="34" charset="0"/>
              <a:buNone/>
            </a:pPr>
            <a:r>
              <a:rPr lang="vi-VN" b="0" i="0">
                <a:solidFill>
                  <a:srgbClr val="182537"/>
                </a:solidFill>
                <a:effectLst/>
                <a:highlight>
                  <a:srgbClr val="FFFFFF"/>
                </a:highlight>
                <a:latin typeface="Muli"/>
              </a:rPr>
              <a:t>Ví dụ: trong chương trình c++ #include&lt;iostream&gt; sẽ yêu cầu bộ tiền xử lý đọc tất cả nội dung của tệp tiêu đề iostream và đưa nội dung đó vào chương trình và tạo tệp chương trình C++ riêng biệt</a:t>
            </a:r>
            <a:r>
              <a:rPr lang="en-US" b="0" i="0">
                <a:solidFill>
                  <a:srgbClr val="182537"/>
                </a:solidFill>
                <a:effectLst/>
                <a:highlight>
                  <a:srgbClr val="FFFFFF"/>
                </a:highlight>
                <a:latin typeface="Muli"/>
              </a:rPr>
              <a:t>t</a:t>
            </a:r>
            <a:endParaRPr lang="vi-VN" b="0" i="0">
              <a:solidFill>
                <a:srgbClr val="182537"/>
              </a:solidFill>
              <a:effectLst/>
              <a:highlight>
                <a:srgbClr val="FFFFFF"/>
              </a:highlight>
              <a:latin typeface="Muli"/>
            </a:endParaRPr>
          </a:p>
          <a:p>
            <a:pPr algn="l"/>
            <a:r>
              <a:rPr lang="vi-VN" b="1" i="0">
                <a:solidFill>
                  <a:srgbClr val="182537"/>
                </a:solidFill>
                <a:effectLst/>
                <a:highlight>
                  <a:srgbClr val="FFFFFF"/>
                </a:highlight>
                <a:latin typeface="Muli"/>
              </a:rPr>
              <a:t>2. Compilation (biên dịch)</a:t>
            </a:r>
          </a:p>
          <a:p>
            <a:pPr algn="l"/>
            <a:r>
              <a:rPr lang="vi-VN" b="0" i="0">
                <a:solidFill>
                  <a:srgbClr val="182537"/>
                </a:solidFill>
                <a:effectLst/>
                <a:highlight>
                  <a:srgbClr val="FFFFFF"/>
                </a:highlight>
                <a:latin typeface="Muli"/>
              </a:rPr>
              <a:t>Bước biên dịch được thực hiện trên mỗi output của bộ tiền xử lý. Trình biên dịch phân tích mã nguồn C++ (bây giờ không có bất kỳ chỉ thị tiền xử lý nào) và chuyển đổi nó </a:t>
            </a:r>
            <a:r>
              <a:rPr lang="vi-VN" b="0" i="1">
                <a:solidFill>
                  <a:srgbClr val="182537"/>
                </a:solidFill>
                <a:effectLst/>
                <a:highlight>
                  <a:srgbClr val="FFFFFF"/>
                </a:highlight>
                <a:latin typeface="Muli"/>
              </a:rPr>
              <a:t>assembly code</a:t>
            </a:r>
            <a:r>
              <a:rPr lang="vi-VN" b="0" i="0">
                <a:solidFill>
                  <a:srgbClr val="182537"/>
                </a:solidFill>
                <a:effectLst/>
                <a:highlight>
                  <a:srgbClr val="FFFFFF"/>
                </a:highlight>
                <a:latin typeface="Muli"/>
              </a:rPr>
              <a:t>. </a:t>
            </a:r>
            <a:endParaRPr lang="en-US" b="0" i="0">
              <a:solidFill>
                <a:srgbClr val="182537"/>
              </a:solidFill>
              <a:effectLst/>
              <a:highlight>
                <a:srgbClr val="FFFFFF"/>
              </a:highlight>
              <a:latin typeface="Muli"/>
            </a:endParaRPr>
          </a:p>
          <a:p>
            <a:pPr algn="l"/>
            <a:r>
              <a:rPr lang="en-US" b="0" i="0">
                <a:solidFill>
                  <a:srgbClr val="182537"/>
                </a:solidFill>
                <a:effectLst/>
                <a:highlight>
                  <a:srgbClr val="FFFFFF"/>
                </a:highlight>
                <a:latin typeface="Muli"/>
              </a:rPr>
              <a:t>Việc chuyển đổi sang hợp ngữ rất quan trọng vì đây là ngôn ngữ đầu ra chung cho nhiều trình biên dịch thuộc các ngôn ngữ cấp cao khác nhau.</a:t>
            </a:r>
          </a:p>
          <a:p>
            <a:pPr algn="l"/>
            <a:r>
              <a:rPr lang="vi-VN" b="0" i="0">
                <a:solidFill>
                  <a:srgbClr val="182537"/>
                </a:solidFill>
                <a:effectLst/>
                <a:highlight>
                  <a:srgbClr val="FFFFFF"/>
                </a:highlight>
                <a:latin typeface="Muli"/>
              </a:rPr>
              <a:t>Ở giai đoạn này, trình biên dịch sẽ bắt các lỗi về kiểu dữ liệu, cú pháp</a:t>
            </a:r>
            <a:r>
              <a:rPr lang="en-US" b="0" i="0">
                <a:solidFill>
                  <a:srgbClr val="182537"/>
                </a:solidFill>
                <a:effectLst/>
                <a:highlight>
                  <a:srgbClr val="FFFFFF"/>
                </a:highlight>
                <a:latin typeface="Muli"/>
              </a:rPr>
              <a:t>.</a:t>
            </a:r>
            <a:r>
              <a:rPr lang="vi-VN" b="0" i="0">
                <a:solidFill>
                  <a:srgbClr val="182537"/>
                </a:solidFill>
                <a:effectLst/>
                <a:highlight>
                  <a:srgbClr val="FFFFFF"/>
                </a:highlight>
                <a:latin typeface="Muli"/>
              </a:rPr>
              <a:t> Nếu có lỗi xảy ra trình biên dịch sẽ thông báo và chúng ta phải sửa lại code để xử lý các lỗi đó và thực hiện biên dịch lại.</a:t>
            </a:r>
            <a:r>
              <a:rPr lang="en-US" b="0" i="0">
                <a:solidFill>
                  <a:srgbClr val="182537"/>
                </a:solidFill>
                <a:effectLst/>
                <a:highlight>
                  <a:srgbClr val="FFFFFF"/>
                </a:highlight>
                <a:latin typeface="Muli"/>
              </a:rPr>
              <a:t> </a:t>
            </a:r>
          </a:p>
          <a:p>
            <a:pPr algn="l">
              <a:buFont typeface="Wingdings" panose="05000000000000000000" pitchFamily="2" charset="2"/>
              <a:buChar char="è"/>
            </a:pPr>
            <a:r>
              <a:rPr lang="en-US" b="0" i="0">
                <a:solidFill>
                  <a:srgbClr val="182537"/>
                </a:solidFill>
                <a:effectLst/>
                <a:highlight>
                  <a:srgbClr val="FFFFFF"/>
                </a:highlight>
                <a:latin typeface="Muli"/>
                <a:sym typeface="Wingdings" panose="05000000000000000000" pitchFamily="2" charset="2"/>
              </a:rPr>
              <a:t>Sau đó gọi </a:t>
            </a:r>
            <a:r>
              <a:rPr lang="en-US" b="0" i="1">
                <a:solidFill>
                  <a:srgbClr val="182537"/>
                </a:solidFill>
                <a:effectLst/>
                <a:highlight>
                  <a:srgbClr val="FFFFFF"/>
                </a:highlight>
                <a:latin typeface="Muli"/>
              </a:rPr>
              <a:t>assembler</a:t>
            </a:r>
            <a:r>
              <a:rPr lang="en-US" b="0" i="0">
                <a:solidFill>
                  <a:srgbClr val="182537"/>
                </a:solidFill>
                <a:effectLst/>
                <a:highlight>
                  <a:srgbClr val="FFFFFF"/>
                </a:highlight>
                <a:latin typeface="Muli"/>
              </a:rPr>
              <a:t> để convert tiếp </a:t>
            </a:r>
            <a:r>
              <a:rPr lang="en-US" b="0" i="1">
                <a:solidFill>
                  <a:srgbClr val="182537"/>
                </a:solidFill>
                <a:effectLst/>
                <a:highlight>
                  <a:srgbClr val="FFFFFF"/>
                </a:highlight>
                <a:latin typeface="Muli"/>
              </a:rPr>
              <a:t>assembly code</a:t>
            </a:r>
            <a:r>
              <a:rPr lang="en-US" b="0" i="0">
                <a:solidFill>
                  <a:srgbClr val="182537"/>
                </a:solidFill>
                <a:effectLst/>
                <a:highlight>
                  <a:srgbClr val="FFFFFF"/>
                </a:highlight>
                <a:latin typeface="Muli"/>
              </a:rPr>
              <a:t> thành các </a:t>
            </a:r>
            <a:r>
              <a:rPr lang="en-US" b="0" i="1">
                <a:solidFill>
                  <a:srgbClr val="182537"/>
                </a:solidFill>
                <a:effectLst/>
                <a:highlight>
                  <a:srgbClr val="FFFFFF"/>
                </a:highlight>
                <a:latin typeface="Muli"/>
              </a:rPr>
              <a:t>object code files</a:t>
            </a:r>
            <a:r>
              <a:rPr lang="en-US" b="0" i="0">
                <a:solidFill>
                  <a:srgbClr val="182537"/>
                </a:solidFill>
                <a:effectLst/>
                <a:highlight>
                  <a:srgbClr val="FFFFFF"/>
                </a:highlight>
                <a:latin typeface="Muli"/>
              </a:rPr>
              <a:t> chứa </a:t>
            </a:r>
            <a:r>
              <a:rPr lang="en-US" b="0" i="1">
                <a:solidFill>
                  <a:srgbClr val="182537"/>
                </a:solidFill>
                <a:effectLst/>
                <a:highlight>
                  <a:srgbClr val="FFFFFF"/>
                </a:highlight>
                <a:latin typeface="Muli"/>
              </a:rPr>
              <a:t>machine cod</a:t>
            </a:r>
            <a:r>
              <a:rPr lang="en-US" b="0" i="0">
                <a:solidFill>
                  <a:srgbClr val="182537"/>
                </a:solidFill>
                <a:effectLst/>
                <a:highlight>
                  <a:srgbClr val="FFFFFF"/>
                </a:highlight>
                <a:latin typeface="Muli"/>
              </a:rPr>
              <a:t>e (mã máy).</a:t>
            </a:r>
          </a:p>
          <a:p>
            <a:pPr algn="l"/>
            <a:r>
              <a:rPr lang="vi-VN" b="1" i="0">
                <a:solidFill>
                  <a:srgbClr val="182537"/>
                </a:solidFill>
                <a:effectLst/>
                <a:highlight>
                  <a:srgbClr val="FFFFFF"/>
                </a:highlight>
                <a:latin typeface="Muli"/>
              </a:rPr>
              <a:t>4. Linker (Trình liên kết)</a:t>
            </a:r>
          </a:p>
          <a:p>
            <a:pPr algn="l"/>
            <a:r>
              <a:rPr lang="vi-VN" b="0" i="0">
                <a:solidFill>
                  <a:srgbClr val="182537"/>
                </a:solidFill>
                <a:effectLst/>
                <a:highlight>
                  <a:srgbClr val="FFFFFF"/>
                </a:highlight>
                <a:latin typeface="Muli"/>
              </a:rPr>
              <a:t>Giai đoạn này sẽ tạo thành chương trình đích duy nhất của quá trình biên dịch từ các </a:t>
            </a:r>
            <a:r>
              <a:rPr lang="vi-VN" b="0" i="1">
                <a:solidFill>
                  <a:srgbClr val="182537"/>
                </a:solidFill>
                <a:effectLst/>
                <a:highlight>
                  <a:srgbClr val="FFFFFF"/>
                </a:highlight>
                <a:latin typeface="Muli"/>
              </a:rPr>
              <a:t>object code files</a:t>
            </a:r>
            <a:r>
              <a:rPr lang="vi-VN" b="0" i="0">
                <a:solidFill>
                  <a:srgbClr val="182537"/>
                </a:solidFill>
                <a:effectLst/>
                <a:highlight>
                  <a:srgbClr val="FFFFFF"/>
                </a:highlight>
                <a:latin typeface="Muli"/>
              </a:rPr>
              <a:t> mà </a:t>
            </a:r>
            <a:r>
              <a:rPr lang="vi-VN" b="0" i="1">
                <a:solidFill>
                  <a:srgbClr val="182537"/>
                </a:solidFill>
                <a:effectLst/>
                <a:highlight>
                  <a:srgbClr val="FFFFFF"/>
                </a:highlight>
                <a:latin typeface="Muli"/>
              </a:rPr>
              <a:t>assembler</a:t>
            </a:r>
            <a:r>
              <a:rPr lang="vi-VN" b="0" i="0">
                <a:solidFill>
                  <a:srgbClr val="182537"/>
                </a:solidFill>
                <a:effectLst/>
                <a:highlight>
                  <a:srgbClr val="FFFFFF"/>
                </a:highlight>
                <a:latin typeface="Muli"/>
              </a:rPr>
              <a:t> đã tạo ra ở bước trước đó. Đầu ra này có thể là thư viện shared (or dynamic) library hoặc file chaỵ (</a:t>
            </a:r>
            <a:r>
              <a:rPr lang="vi-VN" b="0" i="1">
                <a:solidFill>
                  <a:srgbClr val="182537"/>
                </a:solidFill>
                <a:effectLst/>
                <a:highlight>
                  <a:srgbClr val="FFFFFF"/>
                </a:highlight>
                <a:latin typeface="Muli"/>
              </a:rPr>
              <a:t>executable file</a:t>
            </a:r>
            <a:r>
              <a:rPr lang="vi-VN" b="0" i="0">
                <a:solidFill>
                  <a:srgbClr val="182537"/>
                </a:solidFill>
                <a:effectLst/>
                <a:highlight>
                  <a:srgbClr val="FFFFFF"/>
                </a:highlight>
                <a:latin typeface="Muli"/>
              </a:rPr>
              <a:t>).</a:t>
            </a:r>
            <a:endParaRPr lang="en-US" b="0" i="0">
              <a:solidFill>
                <a:srgbClr val="182537"/>
              </a:solidFill>
              <a:effectLst/>
              <a:highlight>
                <a:srgbClr val="FFFFFF"/>
              </a:highlight>
              <a:latin typeface="Muli"/>
            </a:endParaRPr>
          </a:p>
          <a:p>
            <a:pPr algn="l"/>
            <a:r>
              <a:rPr lang="vi-VN" b="0" i="0">
                <a:solidFill>
                  <a:srgbClr val="182537"/>
                </a:solidFill>
                <a:effectLst/>
                <a:highlight>
                  <a:srgbClr val="FFFFFF"/>
                </a:highlight>
                <a:latin typeface="Muli"/>
              </a:rPr>
              <a:t>Nó liên kết tất cả các </a:t>
            </a:r>
            <a:r>
              <a:rPr lang="vi-VN" b="0" i="1">
                <a:solidFill>
                  <a:srgbClr val="182537"/>
                </a:solidFill>
                <a:effectLst/>
                <a:highlight>
                  <a:srgbClr val="FFFFFF"/>
                </a:highlight>
                <a:latin typeface="Muli"/>
              </a:rPr>
              <a:t>object code files</a:t>
            </a:r>
            <a:r>
              <a:rPr lang="vi-VN" b="0" i="0">
                <a:solidFill>
                  <a:srgbClr val="182537"/>
                </a:solidFill>
                <a:effectLst/>
                <a:highlight>
                  <a:srgbClr val="FFFFFF"/>
                </a:highlight>
                <a:latin typeface="Muli"/>
              </a:rPr>
              <a:t> bằng cách thay thế các tham chiếu đến các </a:t>
            </a:r>
            <a:r>
              <a:rPr lang="vi-VN" b="0" i="1">
                <a:solidFill>
                  <a:srgbClr val="182537"/>
                </a:solidFill>
                <a:effectLst/>
                <a:highlight>
                  <a:srgbClr val="FFFFFF"/>
                </a:highlight>
                <a:latin typeface="Muli"/>
              </a:rPr>
              <a:t>symbols</a:t>
            </a:r>
            <a:r>
              <a:rPr lang="vi-VN" b="0" i="0">
                <a:solidFill>
                  <a:srgbClr val="182537"/>
                </a:solidFill>
                <a:effectLst/>
                <a:highlight>
                  <a:srgbClr val="FFFFFF"/>
                </a:highlight>
                <a:latin typeface="Muli"/>
              </a:rPr>
              <a:t> bằng các địa chỉ chính xác. Mỗi </a:t>
            </a:r>
            <a:r>
              <a:rPr lang="vi-VN" b="0" i="1">
                <a:solidFill>
                  <a:srgbClr val="182537"/>
                </a:solidFill>
                <a:effectLst/>
                <a:highlight>
                  <a:srgbClr val="FFFFFF"/>
                </a:highlight>
                <a:latin typeface="Muli"/>
              </a:rPr>
              <a:t>symbol</a:t>
            </a:r>
            <a:r>
              <a:rPr lang="vi-VN" b="0" i="0">
                <a:solidFill>
                  <a:srgbClr val="182537"/>
                </a:solidFill>
                <a:effectLst/>
                <a:highlight>
                  <a:srgbClr val="FFFFFF"/>
                </a:highlight>
                <a:latin typeface="Muli"/>
              </a:rPr>
              <a:t> này có thể được định nghĩa trong các </a:t>
            </a:r>
            <a:r>
              <a:rPr lang="vi-VN" b="0" i="1">
                <a:solidFill>
                  <a:srgbClr val="182537"/>
                </a:solidFill>
                <a:effectLst/>
                <a:highlight>
                  <a:srgbClr val="FFFFFF"/>
                </a:highlight>
                <a:latin typeface="Muli"/>
              </a:rPr>
              <a:t>object code files</a:t>
            </a:r>
            <a:r>
              <a:rPr lang="vi-VN" b="0" i="0">
                <a:solidFill>
                  <a:srgbClr val="182537"/>
                </a:solidFill>
                <a:effectLst/>
                <a:highlight>
                  <a:srgbClr val="FFFFFF"/>
                </a:highlight>
                <a:latin typeface="Muli"/>
              </a:rPr>
              <a:t> khác hoặc trong các thư viện. </a:t>
            </a:r>
            <a:endParaRPr lang="en-US" b="0" i="0">
              <a:solidFill>
                <a:srgbClr val="182537"/>
              </a:solidFill>
              <a:effectLst/>
              <a:highlight>
                <a:srgbClr val="FFFFFF"/>
              </a:highlight>
              <a:latin typeface="Muli"/>
            </a:endParaRPr>
          </a:p>
          <a:p>
            <a:pPr algn="l"/>
            <a:endParaRPr lang="vi-VN" b="0" i="0">
              <a:solidFill>
                <a:srgbClr val="182537"/>
              </a:solidFill>
              <a:effectLst/>
              <a:highlight>
                <a:srgbClr val="FFFFFF"/>
              </a:highlight>
              <a:latin typeface="Muli"/>
            </a:endParaRPr>
          </a:p>
          <a:p>
            <a:pPr marL="228600" indent="0" algn="l">
              <a:buFont typeface="Wingdings" panose="05000000000000000000" pitchFamily="2" charset="2"/>
              <a:buNone/>
            </a:pPr>
            <a:r>
              <a:rPr lang="vi-VN" b="0" i="0">
                <a:solidFill>
                  <a:srgbClr val="182537"/>
                </a:solidFill>
                <a:effectLst/>
                <a:highlight>
                  <a:srgbClr val="FFFFFF"/>
                </a:highlight>
                <a:latin typeface="Muli"/>
              </a:rPr>
              <a:t>Có sự khác biệt trong việc </a:t>
            </a:r>
            <a:r>
              <a:rPr lang="en-US" b="0" i="0">
                <a:solidFill>
                  <a:srgbClr val="182537"/>
                </a:solidFill>
                <a:effectLst/>
                <a:highlight>
                  <a:srgbClr val="FFFFFF"/>
                </a:highlight>
                <a:latin typeface="Muli"/>
              </a:rPr>
              <a:t>trình </a:t>
            </a:r>
            <a:r>
              <a:rPr lang="vi-VN" b="0" i="0">
                <a:solidFill>
                  <a:srgbClr val="182537"/>
                </a:solidFill>
                <a:effectLst/>
                <a:highlight>
                  <a:srgbClr val="FFFFFF"/>
                </a:highlight>
                <a:latin typeface="Muli"/>
              </a:rPr>
              <a:t>liên kết và </a:t>
            </a:r>
            <a:r>
              <a:rPr lang="en-US" b="0" i="0">
                <a:solidFill>
                  <a:srgbClr val="182537"/>
                </a:solidFill>
                <a:effectLst/>
                <a:highlight>
                  <a:srgbClr val="FFFFFF"/>
                </a:highlight>
                <a:latin typeface="Muli"/>
              </a:rPr>
              <a:t>trình b</a:t>
            </a:r>
            <a:r>
              <a:rPr lang="vi-VN" b="0" i="0">
                <a:solidFill>
                  <a:srgbClr val="182537"/>
                </a:solidFill>
                <a:effectLst/>
                <a:highlight>
                  <a:srgbClr val="FFFFFF"/>
                </a:highlight>
                <a:latin typeface="Muli"/>
              </a:rPr>
              <a:t>iên dịch kh</a:t>
            </a:r>
            <a:r>
              <a:rPr lang="en-US" b="0" i="0">
                <a:solidFill>
                  <a:srgbClr val="182537"/>
                </a:solidFill>
                <a:effectLst/>
                <a:highlight>
                  <a:srgbClr val="FFFFFF"/>
                </a:highlight>
                <a:latin typeface="Muli"/>
              </a:rPr>
              <a:t>i bắt</a:t>
            </a:r>
            <a:r>
              <a:rPr lang="vi-VN" b="0" i="0">
                <a:solidFill>
                  <a:srgbClr val="182537"/>
                </a:solidFill>
                <a:effectLst/>
                <a:highlight>
                  <a:srgbClr val="FFFFFF"/>
                </a:highlight>
                <a:latin typeface="Muli"/>
              </a:rPr>
              <a:t> lỗi. Trình biên dịch hiển thị các lỗi về cú pháp, ví dụ như dấu chấm phẩy không được đề cập, kiểu dữ liệu không được xác định, v.v. </a:t>
            </a:r>
            <a:endParaRPr lang="en-US" b="0" i="0">
              <a:solidFill>
                <a:srgbClr val="182537"/>
              </a:solidFill>
              <a:effectLst/>
              <a:highlight>
                <a:srgbClr val="FFFFFF"/>
              </a:highlight>
              <a:latin typeface="Muli"/>
            </a:endParaRPr>
          </a:p>
          <a:p>
            <a:pPr marL="228600" indent="0" algn="l">
              <a:buFont typeface="Wingdings" panose="05000000000000000000" pitchFamily="2" charset="2"/>
              <a:buNone/>
            </a:pPr>
            <a:r>
              <a:rPr lang="vi-VN" b="0" i="0">
                <a:solidFill>
                  <a:srgbClr val="182537"/>
                </a:solidFill>
                <a:effectLst/>
                <a:highlight>
                  <a:srgbClr val="FFFFFF"/>
                </a:highlight>
                <a:latin typeface="Muli"/>
              </a:rPr>
              <a:t>nhưng nếu có lỗi</a:t>
            </a:r>
            <a:r>
              <a:rPr lang="en-US" b="0" i="0">
                <a:solidFill>
                  <a:srgbClr val="182537"/>
                </a:solidFill>
                <a:effectLst/>
                <a:highlight>
                  <a:srgbClr val="FFFFFF"/>
                </a:highlight>
                <a:latin typeface="Muli"/>
              </a:rPr>
              <a:t> </a:t>
            </a:r>
            <a:r>
              <a:rPr lang="vi-VN" b="0" i="0">
                <a:solidFill>
                  <a:srgbClr val="182537"/>
                </a:solidFill>
                <a:effectLst/>
                <a:highlight>
                  <a:srgbClr val="FFFFFF"/>
                </a:highlight>
                <a:latin typeface="Muli"/>
              </a:rPr>
              <a:t>hàm</a:t>
            </a:r>
            <a:r>
              <a:rPr lang="en-US" b="0" i="0">
                <a:solidFill>
                  <a:srgbClr val="182537"/>
                </a:solidFill>
                <a:effectLst/>
                <a:highlight>
                  <a:srgbClr val="FFFFFF"/>
                </a:highlight>
                <a:latin typeface="Muli"/>
              </a:rPr>
              <a:t> được </a:t>
            </a:r>
            <a:r>
              <a:rPr lang="vi-VN" b="0" i="0">
                <a:solidFill>
                  <a:srgbClr val="182537"/>
                </a:solidFill>
                <a:effectLst/>
                <a:highlight>
                  <a:srgbClr val="FFFFFF"/>
                </a:highlight>
                <a:latin typeface="Muli"/>
              </a:rPr>
              <a:t>định </a:t>
            </a:r>
            <a:r>
              <a:rPr lang="en-US" b="0" i="0">
                <a:solidFill>
                  <a:srgbClr val="182537"/>
                </a:solidFill>
                <a:effectLst/>
                <a:highlight>
                  <a:srgbClr val="FFFFFF"/>
                </a:highlight>
                <a:latin typeface="Muli"/>
              </a:rPr>
              <a:t>nghĩa </a:t>
            </a:r>
            <a:r>
              <a:rPr lang="vi-VN" b="0" i="0">
                <a:solidFill>
                  <a:srgbClr val="182537"/>
                </a:solidFill>
                <a:effectLst/>
                <a:highlight>
                  <a:srgbClr val="FFFFFF"/>
                </a:highlight>
                <a:latin typeface="Muli"/>
              </a:rPr>
              <a:t>nhiều lần thì lỗi này là do trình liên kết </a:t>
            </a:r>
            <a:r>
              <a:rPr lang="en-US" b="0" i="0">
                <a:solidFill>
                  <a:srgbClr val="182537"/>
                </a:solidFill>
                <a:effectLst/>
                <a:highlight>
                  <a:srgbClr val="FFFFFF"/>
                </a:highlight>
                <a:latin typeface="Muli"/>
              </a:rPr>
              <a:t>phát hiện, </a:t>
            </a:r>
            <a:r>
              <a:rPr lang="vi-VN" b="0" i="0">
                <a:solidFill>
                  <a:srgbClr val="182537"/>
                </a:solidFill>
                <a:effectLst/>
                <a:highlight>
                  <a:srgbClr val="FFFFFF"/>
                </a:highlight>
                <a:latin typeface="Muli"/>
              </a:rPr>
              <a:t>vì nó </a:t>
            </a:r>
            <a:r>
              <a:rPr lang="en-US" b="0" i="0">
                <a:solidFill>
                  <a:srgbClr val="182537"/>
                </a:solidFill>
                <a:effectLst/>
                <a:highlight>
                  <a:srgbClr val="FFFFFF"/>
                </a:highlight>
                <a:latin typeface="Muli"/>
              </a:rPr>
              <a:t>chỉ ra</a:t>
            </a:r>
            <a:r>
              <a:rPr lang="vi-VN" b="0" i="0">
                <a:solidFill>
                  <a:srgbClr val="182537"/>
                </a:solidFill>
                <a:effectLst/>
                <a:highlight>
                  <a:srgbClr val="FFFFFF"/>
                </a:highlight>
                <a:latin typeface="Muli"/>
              </a:rPr>
              <a:t> rằng có hai hoặc nhiều tệp mã nguồn có nghĩa giống nhau </a:t>
            </a:r>
            <a:r>
              <a:rPr lang="en-US" b="0" i="0">
                <a:solidFill>
                  <a:srgbClr val="182537"/>
                </a:solidFill>
                <a:effectLst/>
                <a:highlight>
                  <a:srgbClr val="FFFFFF"/>
                </a:highlight>
                <a:latin typeface="Muli"/>
              </a:rPr>
              <a:t>nên </a:t>
            </a:r>
            <a:r>
              <a:rPr lang="vi-VN" b="0" i="0">
                <a:solidFill>
                  <a:srgbClr val="182537"/>
                </a:solidFill>
                <a:effectLst/>
                <a:highlight>
                  <a:srgbClr val="FFFFFF"/>
                </a:highlight>
                <a:latin typeface="Muli"/>
              </a:rPr>
              <a:t>dẫn tới</a:t>
            </a:r>
            <a:r>
              <a:rPr lang="en-US" b="0" i="0">
                <a:solidFill>
                  <a:srgbClr val="182537"/>
                </a:solidFill>
                <a:effectLst/>
                <a:highlight>
                  <a:srgbClr val="FFFFFF"/>
                </a:highlight>
                <a:latin typeface="Muli"/>
              </a:rPr>
              <a:t> lỗi.</a:t>
            </a:r>
            <a:endParaRPr lang="en-US"/>
          </a:p>
        </p:txBody>
      </p:sp>
      <p:sp>
        <p:nvSpPr>
          <p:cNvPr id="1266" name="Google Shape;126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7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335" name="Google Shape;133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7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343" name="Google Shape;134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7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352" name="Google Shape;135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7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361" name="Google Shape;136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B5585"/>
              </a:buClr>
              <a:buSzPts val="1200"/>
              <a:buFont typeface="Times New Roman"/>
              <a:buNone/>
            </a:pPr>
            <a:r>
              <a:rPr lang="en-US" sz="1200" b="1">
                <a:solidFill>
                  <a:srgbClr val="3B5585"/>
                </a:solidFill>
                <a:latin typeface="Times New Roman"/>
                <a:ea typeface="Times New Roman"/>
                <a:cs typeface="Times New Roman"/>
                <a:sym typeface="Times New Roman"/>
              </a:rPr>
              <a:t>CPU (Central Processing Unit)</a:t>
            </a:r>
            <a:r>
              <a:rPr lang="en-US" sz="1200">
                <a:solidFill>
                  <a:srgbClr val="3B5585"/>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Đọc các chỉ thị từ bộ nhớ chính và thực thi các chỉ thị</a:t>
            </a:r>
            <a:endParaRPr/>
          </a:p>
          <a:p>
            <a:pPr marL="0" marR="0" lvl="0" indent="0" algn="l" rtl="0">
              <a:lnSpc>
                <a:spcPct val="100000"/>
              </a:lnSpc>
              <a:spcBef>
                <a:spcPts val="0"/>
              </a:spcBef>
              <a:spcAft>
                <a:spcPts val="0"/>
              </a:spcAft>
              <a:buClr>
                <a:srgbClr val="3B5585"/>
              </a:buClr>
              <a:buSzPts val="1200"/>
              <a:buFont typeface="Times New Roman"/>
              <a:buNone/>
            </a:pPr>
            <a:r>
              <a:rPr lang="en-US" sz="1200" b="1">
                <a:solidFill>
                  <a:srgbClr val="3B5585"/>
                </a:solidFill>
                <a:latin typeface="Times New Roman"/>
                <a:ea typeface="Times New Roman"/>
                <a:cs typeface="Times New Roman"/>
                <a:sym typeface="Times New Roman"/>
              </a:rPr>
              <a:t>Main Memory</a:t>
            </a:r>
            <a:r>
              <a:rPr lang="en-US" sz="1200">
                <a:solidFill>
                  <a:srgbClr val="3B5585"/>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lưu trữ các chương trình đang thực thi và các dữ liệu liên quan</a:t>
            </a:r>
            <a:endParaRPr sz="1200" b="1">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3B5585"/>
              </a:buClr>
              <a:buSzPts val="1200"/>
              <a:buFont typeface="Times New Roman"/>
              <a:buNone/>
            </a:pPr>
            <a:r>
              <a:rPr lang="en-US" sz="1200" b="1">
                <a:solidFill>
                  <a:srgbClr val="3B5585"/>
                </a:solidFill>
                <a:latin typeface="Times New Roman"/>
                <a:ea typeface="Times New Roman"/>
                <a:cs typeface="Times New Roman"/>
                <a:sym typeface="Times New Roman"/>
              </a:rPr>
              <a:t>Secondary Storage</a:t>
            </a:r>
            <a:r>
              <a:rPr lang="en-US" sz="1200">
                <a:solidFill>
                  <a:srgbClr val="3B5585"/>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lưu trữ chương trình và các tập tin chứa dữ liệu</a:t>
            </a:r>
            <a:endParaRPr>
              <a:solidFill>
                <a:schemeClr val="dk1"/>
              </a:solidFill>
            </a:endParaRPr>
          </a:p>
          <a:p>
            <a:pPr marL="0" marR="0" lvl="0" indent="0" algn="l" rtl="0">
              <a:lnSpc>
                <a:spcPct val="100000"/>
              </a:lnSpc>
              <a:spcBef>
                <a:spcPts val="0"/>
              </a:spcBef>
              <a:spcAft>
                <a:spcPts val="0"/>
              </a:spcAft>
              <a:buClr>
                <a:srgbClr val="3B5585"/>
              </a:buClr>
              <a:buSzPts val="1200"/>
              <a:buFont typeface="Times New Roman"/>
              <a:buNone/>
            </a:pPr>
            <a:r>
              <a:rPr lang="en-US" sz="1200" b="1">
                <a:solidFill>
                  <a:srgbClr val="3B5585"/>
                </a:solidFill>
                <a:latin typeface="Times New Roman"/>
                <a:ea typeface="Times New Roman"/>
                <a:cs typeface="Times New Roman"/>
                <a:sym typeface="Times New Roman"/>
              </a:rPr>
              <a:t>Thiết bị nhập (Input Unit)</a:t>
            </a:r>
            <a:r>
              <a:rPr lang="en-US" sz="1200">
                <a:solidFill>
                  <a:srgbClr val="3B5585"/>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nhận dữ liệu từ người dùng hoặc từ các chương trình khác</a:t>
            </a:r>
            <a:endParaRPr/>
          </a:p>
          <a:p>
            <a:pPr marL="0" marR="0" lvl="0" indent="0" algn="l" rtl="0">
              <a:lnSpc>
                <a:spcPct val="100000"/>
              </a:lnSpc>
              <a:spcBef>
                <a:spcPts val="0"/>
              </a:spcBef>
              <a:spcAft>
                <a:spcPts val="0"/>
              </a:spcAft>
              <a:buClr>
                <a:srgbClr val="3B5585"/>
              </a:buClr>
              <a:buSzPts val="1200"/>
              <a:buFont typeface="Times New Roman"/>
              <a:buNone/>
            </a:pPr>
            <a:r>
              <a:rPr lang="en-US" sz="1200" b="1">
                <a:solidFill>
                  <a:srgbClr val="3B5585"/>
                </a:solidFill>
                <a:latin typeface="Times New Roman"/>
                <a:ea typeface="Times New Roman"/>
                <a:cs typeface="Times New Roman"/>
                <a:sym typeface="Times New Roman"/>
              </a:rPr>
              <a:t>Đơn vị xuất (Output Unit)</a:t>
            </a:r>
            <a:r>
              <a:rPr lang="en-US" sz="1200">
                <a:solidFill>
                  <a:srgbClr val="3B5585"/>
                </a:solidFill>
                <a:latin typeface="Times New Roman"/>
                <a:ea typeface="Times New Roman"/>
                <a:cs typeface="Times New Roman"/>
                <a:sym typeface="Times New Roman"/>
              </a:rPr>
              <a:t>: </a:t>
            </a:r>
            <a:r>
              <a:rPr lang="en-US" sz="1200">
                <a:solidFill>
                  <a:schemeClr val="dk1"/>
                </a:solidFill>
                <a:latin typeface="Times New Roman"/>
                <a:ea typeface="Times New Roman"/>
                <a:cs typeface="Times New Roman"/>
                <a:sym typeface="Times New Roman"/>
              </a:rPr>
              <a:t>hiển thị kết quả cho người dùng hoặc cho các chương trình khác</a:t>
            </a:r>
            <a:endParaRPr>
              <a:solidFill>
                <a:schemeClr val="dk1"/>
              </a:solidFill>
            </a:endParaRPr>
          </a:p>
          <a:p>
            <a:pPr marL="0" lvl="0" indent="0" algn="l" rtl="0">
              <a:spcBef>
                <a:spcPts val="0"/>
              </a:spcBef>
              <a:spcAft>
                <a:spcPts val="0"/>
              </a:spcAft>
              <a:buClr>
                <a:schemeClr val="dk1"/>
              </a:buClr>
              <a:buSzPts val="1200"/>
              <a:buFont typeface="Arial"/>
              <a:buNone/>
            </a:pPr>
            <a:endParaRPr/>
          </a:p>
        </p:txBody>
      </p:sp>
      <p:sp>
        <p:nvSpPr>
          <p:cNvPr id="397" name="Google Shape;39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https://www.math2it.com/bai-viet/tai-sao-may-tinh-lai-su-dung-he-nhi-phan/</a:t>
            </a:r>
            <a:endParaRPr/>
          </a:p>
        </p:txBody>
      </p:sp>
      <p:sp>
        <p:nvSpPr>
          <p:cNvPr id="1371" name="Google Shape;1371;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8" name="Google Shape;138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6" name="Google Shape;139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742950" marR="0" lvl="1" indent="-285750" algn="just">
              <a:lnSpc>
                <a:spcPct val="102000"/>
              </a:lnSpc>
              <a:spcBef>
                <a:spcPts val="600"/>
              </a:spcBef>
              <a:spcAft>
                <a:spcPts val="0"/>
              </a:spcAft>
              <a:buFont typeface="Courier New" panose="02070309020205020404" pitchFamily="49" charset="0"/>
              <a:buChar char="o"/>
            </a:pPr>
            <a:r>
              <a:rPr lang="en-US" sz="1800" spc="-20">
                <a:effectLst/>
                <a:latin typeface="Times New Roman" panose="02020603050405020304" pitchFamily="18" charset="0"/>
                <a:ea typeface="Proxima Nova"/>
                <a:cs typeface="Proxima Nova"/>
              </a:rPr>
              <a:t>Bộ xử lý trung tâm CPU (Central Processing Unit) là thiết bị có vai trò và chức năng rất quan trọng, tương tự như bộ não của con người. Nó có khả năng thực hiện các phép toán số học dưới dạng số và các phép toán logic, điều khiển hoạt động của các bộ phận khác theo yêu cầu của người dùng hoặc theo chương trình đã cài đặt.</a:t>
            </a:r>
            <a:endParaRPr lang="en-US" sz="1800">
              <a:effectLst/>
              <a:latin typeface="Proxima Nova"/>
              <a:ea typeface="Proxima Nova"/>
              <a:cs typeface="Proxima Nova"/>
            </a:endParaRPr>
          </a:p>
          <a:p>
            <a:pPr marL="742950" marR="0" lvl="1" indent="-285750" algn="just">
              <a:lnSpc>
                <a:spcPct val="102000"/>
              </a:lnSpc>
              <a:spcBef>
                <a:spcPts val="300"/>
              </a:spcBef>
              <a:spcAft>
                <a:spcPts val="300"/>
              </a:spcAft>
              <a:buFont typeface="Courier New" panose="02070309020205020404" pitchFamily="49" charset="0"/>
              <a:buChar char="o"/>
            </a:pPr>
            <a:r>
              <a:rPr lang="en-US" sz="1800" spc="-20">
                <a:effectLst/>
                <a:latin typeface="Times New Roman" panose="02020603050405020304" pitchFamily="18" charset="0"/>
                <a:ea typeface="Proxima Nova"/>
                <a:cs typeface="Proxima Nova"/>
              </a:rPr>
              <a:t>Do CPU được thiết kế nhằm đáp ứng nhiều chức năng khác nhau, nên trong các ứng dụng cần tính toán với khối lượng lớn, người ta sử dụng các bộ xử lý chuyên dụng hơn như GPU (Graphics Processing Unit – bộ xử lý đồ họa: gồm nhiều lõi (core) có khả năng tính toán lớn và thực hiện song song) hay TPU (Tensor Processing Unit, được đề xuất bởi Google, bằng cách sử dụng ít bit để tính toán hơn nên mỗi giây TPU có thể xử lý nhiều việc hơn và có khả năng tính toán lớn hơn GPU). </a:t>
            </a:r>
            <a:endParaRPr lang="en-US" sz="1800">
              <a:effectLst/>
              <a:latin typeface="Proxima Nova"/>
              <a:ea typeface="Proxima Nova"/>
              <a:cs typeface="Proxima Nova"/>
            </a:endParaRPr>
          </a:p>
        </p:txBody>
      </p:sp>
      <p:sp>
        <p:nvSpPr>
          <p:cNvPr id="465" name="Google Shape;46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1200"/>
              <a:buFont typeface="Times New Roman"/>
              <a:buNone/>
            </a:pPr>
            <a:endParaRPr lang="en-US">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1200"/>
              <a:buFont typeface="Times New Roman"/>
              <a:buNone/>
            </a:pPr>
            <a:r>
              <a:rPr lang="vi-VN">
                <a:solidFill>
                  <a:schemeClr val="dk2"/>
                </a:solidFill>
                <a:latin typeface="Times New Roman"/>
                <a:ea typeface="Times New Roman"/>
                <a:cs typeface="Times New Roman"/>
                <a:sym typeface="Times New Roman"/>
              </a:rPr>
              <a:t>ROM-Read Only Memory: thường được lưu trữ thông tin khởi động của máy tính cũng như dữ liệu mặc định của hệ thống, dữ liệu trên bộ nhớ chỉ đọc ra mà không được phép ghi vào. Dữ liệu lưu trữ trên ROM mang tính chất lâu dài, thậm chí là vĩnh viễn.</a:t>
            </a:r>
            <a:endParaRPr lang="vi-VN"/>
          </a:p>
          <a:p>
            <a:pPr marL="0" lvl="0" indent="0" algn="l" rtl="0">
              <a:spcBef>
                <a:spcPts val="0"/>
              </a:spcBef>
              <a:spcAft>
                <a:spcPts val="0"/>
              </a:spcAft>
              <a:buClr>
                <a:schemeClr val="dk2"/>
              </a:buClr>
              <a:buSzPts val="1200"/>
              <a:buFont typeface="Times New Roman"/>
              <a:buNone/>
            </a:pPr>
            <a:endParaRPr/>
          </a:p>
        </p:txBody>
      </p:sp>
      <p:sp>
        <p:nvSpPr>
          <p:cNvPr id="474" name="Google Shape;4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Mục lục">
  <p:cSld name="1_Mục lục">
    <p:spTree>
      <p:nvGrpSpPr>
        <p:cNvPr id="1" name="Shape 66"/>
        <p:cNvGrpSpPr/>
        <p:nvPr/>
      </p:nvGrpSpPr>
      <p:grpSpPr>
        <a:xfrm>
          <a:off x="0" y="0"/>
          <a:ext cx="0" cy="0"/>
          <a:chOff x="0" y="0"/>
          <a:chExt cx="0" cy="0"/>
        </a:xfrm>
      </p:grpSpPr>
      <p:sp>
        <p:nvSpPr>
          <p:cNvPr id="67" name="Google Shape;67;p84"/>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 name="Google Shape;68;p84"/>
          <p:cNvGrpSpPr/>
          <p:nvPr/>
        </p:nvGrpSpPr>
        <p:grpSpPr>
          <a:xfrm rot="10800000">
            <a:off x="9263702" y="5930537"/>
            <a:ext cx="2869771" cy="886519"/>
            <a:chOff x="44879" y="27296"/>
            <a:chExt cx="2869771" cy="886519"/>
          </a:xfrm>
        </p:grpSpPr>
        <p:cxnSp>
          <p:nvCxnSpPr>
            <p:cNvPr id="69" name="Google Shape;69;p84"/>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70" name="Google Shape;70;p84"/>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71" name="Google Shape;71;p84"/>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2" name="Google Shape;72;p84"/>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73" name="Google Shape;73;p84"/>
          <p:cNvGrpSpPr/>
          <p:nvPr/>
        </p:nvGrpSpPr>
        <p:grpSpPr>
          <a:xfrm>
            <a:off x="-2323526" y="1121391"/>
            <a:ext cx="4841288" cy="5054000"/>
            <a:chOff x="-1259888" y="901609"/>
            <a:chExt cx="4841288" cy="5054000"/>
          </a:xfrm>
        </p:grpSpPr>
        <p:grpSp>
          <p:nvGrpSpPr>
            <p:cNvPr id="74" name="Google Shape;74;p84"/>
            <p:cNvGrpSpPr/>
            <p:nvPr/>
          </p:nvGrpSpPr>
          <p:grpSpPr>
            <a:xfrm>
              <a:off x="-1225468" y="901609"/>
              <a:ext cx="4806868" cy="664514"/>
              <a:chOff x="0" y="901609"/>
              <a:chExt cx="4806868" cy="664514"/>
            </a:xfrm>
          </p:grpSpPr>
          <p:cxnSp>
            <p:nvCxnSpPr>
              <p:cNvPr id="75" name="Google Shape;75;p84"/>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6" name="Google Shape;76;p84"/>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77" name="Google Shape;77;p84"/>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78" name="Google Shape;78;p84"/>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 name="Google Shape;79;p84"/>
            <p:cNvGrpSpPr/>
            <p:nvPr/>
          </p:nvGrpSpPr>
          <p:grpSpPr>
            <a:xfrm rot="10800000" flipH="1">
              <a:off x="-1225468" y="5291095"/>
              <a:ext cx="4806868" cy="664514"/>
              <a:chOff x="0" y="1232525"/>
              <a:chExt cx="4806868" cy="664514"/>
            </a:xfrm>
          </p:grpSpPr>
          <p:cxnSp>
            <p:nvCxnSpPr>
              <p:cNvPr id="80" name="Google Shape;80;p84"/>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1" name="Google Shape;81;p84"/>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2" name="Google Shape;82;p84"/>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83" name="Google Shape;83;p84"/>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4" name="Google Shape;84;p84"/>
            <p:cNvGrpSpPr/>
            <p:nvPr/>
          </p:nvGrpSpPr>
          <p:grpSpPr>
            <a:xfrm>
              <a:off x="-1225469" y="1860637"/>
              <a:ext cx="3835321" cy="547270"/>
              <a:chOff x="-1" y="1860637"/>
              <a:chExt cx="3835321" cy="547270"/>
            </a:xfrm>
          </p:grpSpPr>
          <p:sp>
            <p:nvSpPr>
              <p:cNvPr id="85" name="Google Shape;85;p84"/>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6" name="Google Shape;86;p84"/>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7" name="Google Shape;87;p84"/>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88" name="Google Shape;88;p84"/>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89" name="Google Shape;89;p84"/>
            <p:cNvGrpSpPr/>
            <p:nvPr/>
          </p:nvGrpSpPr>
          <p:grpSpPr>
            <a:xfrm rot="10800000" flipH="1">
              <a:off x="-1259888" y="4408929"/>
              <a:ext cx="3835321" cy="547270"/>
              <a:chOff x="-1" y="1860637"/>
              <a:chExt cx="3835321" cy="547270"/>
            </a:xfrm>
          </p:grpSpPr>
          <p:sp>
            <p:nvSpPr>
              <p:cNvPr id="90" name="Google Shape;90;p84"/>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 name="Google Shape;91;p84"/>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2" name="Google Shape;92;p84"/>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3" name="Google Shape;93;p84"/>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94" name="Google Shape;94;p84"/>
            <p:cNvGrpSpPr/>
            <p:nvPr/>
          </p:nvGrpSpPr>
          <p:grpSpPr>
            <a:xfrm>
              <a:off x="-1252333" y="2715185"/>
              <a:ext cx="2776521" cy="436736"/>
              <a:chOff x="-26865" y="2715185"/>
              <a:chExt cx="2776521" cy="436736"/>
            </a:xfrm>
          </p:grpSpPr>
          <p:cxnSp>
            <p:nvCxnSpPr>
              <p:cNvPr id="95" name="Google Shape;95;p84"/>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6" name="Google Shape;96;p84"/>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97" name="Google Shape;97;p84"/>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98" name="Google Shape;98;p84"/>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 name="Google Shape;99;p84"/>
            <p:cNvGrpSpPr/>
            <p:nvPr/>
          </p:nvGrpSpPr>
          <p:grpSpPr>
            <a:xfrm>
              <a:off x="-1225468" y="3843225"/>
              <a:ext cx="2802371" cy="433101"/>
              <a:chOff x="-34420" y="3843718"/>
              <a:chExt cx="2802371" cy="433101"/>
            </a:xfrm>
          </p:grpSpPr>
          <p:cxnSp>
            <p:nvCxnSpPr>
              <p:cNvPr id="100" name="Google Shape;100;p84"/>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1" name="Google Shape;101;p84"/>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2" name="Google Shape;102;p84"/>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3" name="Google Shape;103;p84"/>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 name="Google Shape;104;p84"/>
          <p:cNvGrpSpPr/>
          <p:nvPr/>
        </p:nvGrpSpPr>
        <p:grpSpPr>
          <a:xfrm flipH="1">
            <a:off x="9674240" y="1121391"/>
            <a:ext cx="4841288" cy="5054000"/>
            <a:chOff x="-1259888" y="901609"/>
            <a:chExt cx="4841288" cy="5054000"/>
          </a:xfrm>
        </p:grpSpPr>
        <p:grpSp>
          <p:nvGrpSpPr>
            <p:cNvPr id="105" name="Google Shape;105;p84"/>
            <p:cNvGrpSpPr/>
            <p:nvPr/>
          </p:nvGrpSpPr>
          <p:grpSpPr>
            <a:xfrm>
              <a:off x="-1225468" y="901609"/>
              <a:ext cx="4806868" cy="664514"/>
              <a:chOff x="0" y="901609"/>
              <a:chExt cx="4806868" cy="664514"/>
            </a:xfrm>
          </p:grpSpPr>
          <p:cxnSp>
            <p:nvCxnSpPr>
              <p:cNvPr id="106" name="Google Shape;106;p84"/>
              <p:cNvCxnSpPr/>
              <p:nvPr/>
            </p:nvCxnSpPr>
            <p:spPr>
              <a:xfrm>
                <a:off x="0" y="1566123"/>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7" name="Google Shape;107;p84"/>
              <p:cNvCxnSpPr/>
              <p:nvPr/>
            </p:nvCxnSpPr>
            <p:spPr>
              <a:xfrm rot="10800000" flipH="1">
                <a:off x="2520285" y="1059987"/>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08" name="Google Shape;108;p84"/>
              <p:cNvCxnSpPr/>
              <p:nvPr/>
            </p:nvCxnSpPr>
            <p:spPr>
              <a:xfrm>
                <a:off x="3111690" y="1059987"/>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09" name="Google Shape;109;p84"/>
              <p:cNvSpPr/>
              <p:nvPr/>
            </p:nvSpPr>
            <p:spPr>
              <a:xfrm>
                <a:off x="4490113" y="901609"/>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0" name="Google Shape;110;p84"/>
            <p:cNvGrpSpPr/>
            <p:nvPr/>
          </p:nvGrpSpPr>
          <p:grpSpPr>
            <a:xfrm rot="10800000" flipH="1">
              <a:off x="-1225468" y="5291095"/>
              <a:ext cx="4806868" cy="664514"/>
              <a:chOff x="0" y="1232525"/>
              <a:chExt cx="4806868" cy="664514"/>
            </a:xfrm>
          </p:grpSpPr>
          <p:cxnSp>
            <p:nvCxnSpPr>
              <p:cNvPr id="111" name="Google Shape;111;p84"/>
              <p:cNvCxnSpPr/>
              <p:nvPr/>
            </p:nvCxnSpPr>
            <p:spPr>
              <a:xfrm>
                <a:off x="0" y="1897039"/>
                <a:ext cx="253393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2" name="Google Shape;112;p84"/>
              <p:cNvCxnSpPr/>
              <p:nvPr/>
            </p:nvCxnSpPr>
            <p:spPr>
              <a:xfrm rot="10800000" flipH="1">
                <a:off x="2520285" y="1390903"/>
                <a:ext cx="591405" cy="506136"/>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3" name="Google Shape;113;p84"/>
              <p:cNvCxnSpPr/>
              <p:nvPr/>
            </p:nvCxnSpPr>
            <p:spPr>
              <a:xfrm>
                <a:off x="3111690" y="1390903"/>
                <a:ext cx="1378423"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14" name="Google Shape;114;p84"/>
              <p:cNvSpPr/>
              <p:nvPr/>
            </p:nvSpPr>
            <p:spPr>
              <a:xfrm>
                <a:off x="4490113" y="123252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5" name="Google Shape;115;p84"/>
            <p:cNvGrpSpPr/>
            <p:nvPr/>
          </p:nvGrpSpPr>
          <p:grpSpPr>
            <a:xfrm>
              <a:off x="-1225469" y="1860637"/>
              <a:ext cx="3835321" cy="547270"/>
              <a:chOff x="-1" y="1860637"/>
              <a:chExt cx="3835321" cy="547270"/>
            </a:xfrm>
          </p:grpSpPr>
          <p:sp>
            <p:nvSpPr>
              <p:cNvPr id="116" name="Google Shape;116;p84"/>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7" name="Google Shape;117;p84"/>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8" name="Google Shape;118;p84"/>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19" name="Google Shape;119;p84"/>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0" name="Google Shape;120;p84"/>
            <p:cNvGrpSpPr/>
            <p:nvPr/>
          </p:nvGrpSpPr>
          <p:grpSpPr>
            <a:xfrm rot="10800000" flipH="1">
              <a:off x="-1259888" y="4408929"/>
              <a:ext cx="3835321" cy="547270"/>
              <a:chOff x="-1" y="1860637"/>
              <a:chExt cx="3835321" cy="547270"/>
            </a:xfrm>
          </p:grpSpPr>
          <p:sp>
            <p:nvSpPr>
              <p:cNvPr id="121" name="Google Shape;121;p84"/>
              <p:cNvSpPr/>
              <p:nvPr/>
            </p:nvSpPr>
            <p:spPr>
              <a:xfrm>
                <a:off x="3518565" y="1860637"/>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Google Shape;122;p84"/>
              <p:cNvCxnSpPr/>
              <p:nvPr/>
            </p:nvCxnSpPr>
            <p:spPr>
              <a:xfrm>
                <a:off x="-1" y="2407907"/>
                <a:ext cx="1985654"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3" name="Google Shape;123;p84"/>
              <p:cNvCxnSpPr/>
              <p:nvPr/>
            </p:nvCxnSpPr>
            <p:spPr>
              <a:xfrm rot="10800000" flipH="1">
                <a:off x="1974958" y="2019015"/>
                <a:ext cx="463440" cy="388892"/>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4" name="Google Shape;124;p84"/>
              <p:cNvCxnSpPr/>
              <p:nvPr/>
            </p:nvCxnSpPr>
            <p:spPr>
              <a:xfrm>
                <a:off x="2438398" y="2019015"/>
                <a:ext cx="1080167" cy="0"/>
              </a:xfrm>
              <a:prstGeom prst="straightConnector1">
                <a:avLst/>
              </a:prstGeom>
              <a:noFill/>
              <a:ln w="38100" cap="rnd" cmpd="sng">
                <a:solidFill>
                  <a:srgbClr val="0072FF">
                    <a:alpha val="40000"/>
                  </a:srgbClr>
                </a:solidFill>
                <a:prstDash val="solid"/>
                <a:round/>
                <a:headEnd type="none" w="sm" len="sm"/>
                <a:tailEnd type="none" w="sm" len="sm"/>
              </a:ln>
            </p:spPr>
          </p:cxnSp>
        </p:grpSp>
        <p:grpSp>
          <p:nvGrpSpPr>
            <p:cNvPr id="125" name="Google Shape;125;p84"/>
            <p:cNvGrpSpPr/>
            <p:nvPr/>
          </p:nvGrpSpPr>
          <p:grpSpPr>
            <a:xfrm>
              <a:off x="-1252333" y="2715185"/>
              <a:ext cx="2776521" cy="436736"/>
              <a:chOff x="-26865" y="2715185"/>
              <a:chExt cx="2776521" cy="436736"/>
            </a:xfrm>
          </p:grpSpPr>
          <p:cxnSp>
            <p:nvCxnSpPr>
              <p:cNvPr id="126" name="Google Shape;126;p84"/>
              <p:cNvCxnSpPr/>
              <p:nvPr/>
            </p:nvCxnSpPr>
            <p:spPr>
              <a:xfrm>
                <a:off x="-26865" y="3151921"/>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7" name="Google Shape;127;p84"/>
              <p:cNvCxnSpPr/>
              <p:nvPr/>
            </p:nvCxnSpPr>
            <p:spPr>
              <a:xfrm rot="10800000" flipH="1">
                <a:off x="1368303" y="2877197"/>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28" name="Google Shape;128;p84"/>
              <p:cNvCxnSpPr/>
              <p:nvPr/>
            </p:nvCxnSpPr>
            <p:spPr>
              <a:xfrm>
                <a:off x="1695690" y="2877197"/>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29" name="Google Shape;129;p84"/>
              <p:cNvSpPr/>
              <p:nvPr/>
            </p:nvSpPr>
            <p:spPr>
              <a:xfrm>
                <a:off x="2432901" y="2715185"/>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0" name="Google Shape;130;p84"/>
            <p:cNvGrpSpPr/>
            <p:nvPr/>
          </p:nvGrpSpPr>
          <p:grpSpPr>
            <a:xfrm>
              <a:off x="-1225468" y="3843225"/>
              <a:ext cx="2802371" cy="433101"/>
              <a:chOff x="-34420" y="3843718"/>
              <a:chExt cx="2802371" cy="433101"/>
            </a:xfrm>
          </p:grpSpPr>
          <p:cxnSp>
            <p:nvCxnSpPr>
              <p:cNvPr id="131" name="Google Shape;131;p84"/>
              <p:cNvCxnSpPr/>
              <p:nvPr/>
            </p:nvCxnSpPr>
            <p:spPr>
              <a:xfrm>
                <a:off x="-34420" y="3843718"/>
                <a:ext cx="1402723" cy="0"/>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2" name="Google Shape;132;p84"/>
              <p:cNvCxnSpPr/>
              <p:nvPr/>
            </p:nvCxnSpPr>
            <p:spPr>
              <a:xfrm>
                <a:off x="1360748" y="3843718"/>
                <a:ext cx="327387" cy="274724"/>
              </a:xfrm>
              <a:prstGeom prst="straightConnector1">
                <a:avLst/>
              </a:prstGeom>
              <a:noFill/>
              <a:ln w="38100" cap="rnd" cmpd="sng">
                <a:solidFill>
                  <a:srgbClr val="0072FF">
                    <a:alpha val="40000"/>
                  </a:srgbClr>
                </a:solidFill>
                <a:prstDash val="solid"/>
                <a:round/>
                <a:headEnd type="none" w="sm" len="sm"/>
                <a:tailEnd type="none" w="sm" len="sm"/>
              </a:ln>
            </p:spPr>
          </p:cxnSp>
          <p:cxnSp>
            <p:nvCxnSpPr>
              <p:cNvPr id="133" name="Google Shape;133;p84"/>
              <p:cNvCxnSpPr/>
              <p:nvPr/>
            </p:nvCxnSpPr>
            <p:spPr>
              <a:xfrm>
                <a:off x="1688135" y="4118442"/>
                <a:ext cx="763061" cy="0"/>
              </a:xfrm>
              <a:prstGeom prst="straightConnector1">
                <a:avLst/>
              </a:prstGeom>
              <a:noFill/>
              <a:ln w="38100" cap="rnd" cmpd="sng">
                <a:solidFill>
                  <a:srgbClr val="0072FF">
                    <a:alpha val="40000"/>
                  </a:srgbClr>
                </a:solidFill>
                <a:prstDash val="solid"/>
                <a:round/>
                <a:headEnd type="none" w="sm" len="sm"/>
                <a:tailEnd type="none" w="sm" len="sm"/>
              </a:ln>
            </p:spPr>
          </p:cxnSp>
          <p:sp>
            <p:nvSpPr>
              <p:cNvPr id="134" name="Google Shape;134;p84"/>
              <p:cNvSpPr/>
              <p:nvPr/>
            </p:nvSpPr>
            <p:spPr>
              <a:xfrm>
                <a:off x="2451196" y="3960064"/>
                <a:ext cx="316755" cy="316755"/>
              </a:xfrm>
              <a:prstGeom prst="ellipse">
                <a:avLst/>
              </a:prstGeom>
              <a:gradFill>
                <a:gsLst>
                  <a:gs pos="0">
                    <a:srgbClr val="0072FF">
                      <a:alpha val="40000"/>
                    </a:srgbClr>
                  </a:gs>
                  <a:gs pos="100000">
                    <a:srgbClr val="00C6FF">
                      <a:alpha val="40000"/>
                    </a:srgbClr>
                  </a:gs>
                </a:gsLst>
                <a:lin ang="2700000" scaled="0"/>
              </a:gradFill>
              <a:ln w="9525" cap="rnd" cmpd="sng">
                <a:solidFill>
                  <a:srgbClr val="0072FF">
                    <a:alpha val="4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5" name="Google Shape;135;p84"/>
          <p:cNvSpPr/>
          <p:nvPr/>
        </p:nvSpPr>
        <p:spPr>
          <a:xfrm>
            <a:off x="82718"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6" name="Google Shape;136;p84"/>
          <p:cNvSpPr txBox="1">
            <a:spLocks noGrp="1"/>
          </p:cNvSpPr>
          <p:nvPr>
            <p:ph type="sldNum" idx="12"/>
          </p:nvPr>
        </p:nvSpPr>
        <p:spPr>
          <a:xfrm>
            <a:off x="58527"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7" name="Google Shape;137;p84"/>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3600" b="1">
              <a:solidFill>
                <a:schemeClr val="lt1"/>
              </a:solidFill>
              <a:latin typeface="Times New Roman"/>
              <a:ea typeface="Times New Roman"/>
              <a:cs typeface="Times New Roman"/>
              <a:sym typeface="Times New Roman"/>
            </a:endParaRPr>
          </a:p>
        </p:txBody>
      </p:sp>
      <p:sp>
        <p:nvSpPr>
          <p:cNvPr id="138" name="Google Shape;138;p84"/>
          <p:cNvSpPr txBox="1">
            <a:spLocks noGrp="1"/>
          </p:cNvSpPr>
          <p:nvPr>
            <p:ph type="body" idx="1"/>
          </p:nvPr>
        </p:nvSpPr>
        <p:spPr>
          <a:xfrm>
            <a:off x="2033899" y="1559014"/>
            <a:ext cx="8124204" cy="4153664"/>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84"/>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84"/>
          <p:cNvGrpSpPr/>
          <p:nvPr/>
        </p:nvGrpSpPr>
        <p:grpSpPr>
          <a:xfrm>
            <a:off x="58527" y="40944"/>
            <a:ext cx="2869771" cy="886519"/>
            <a:chOff x="44879" y="27296"/>
            <a:chExt cx="2869771" cy="886519"/>
          </a:xfrm>
        </p:grpSpPr>
        <p:cxnSp>
          <p:nvCxnSpPr>
            <p:cNvPr id="141" name="Google Shape;141;p84"/>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2" name="Google Shape;142;p84"/>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3" name="Google Shape;143;p84"/>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144" name="Google Shape;144;p84"/>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145" name="Google Shape;145;p84"/>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3600"/>
              <a:buNone/>
              <a:defRPr sz="36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84"/>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105836" y="6604291"/>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75604" y="6587552"/>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VN"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6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r>
              <a:rPr lang="en-US"/>
              <a:t>June 2024</a:t>
            </a:r>
            <a:endParaRPr lang="en-US" dirty="0"/>
          </a:p>
        </p:txBody>
      </p:sp>
    </p:spTree>
    <p:extLst>
      <p:ext uri="{BB962C8B-B14F-4D97-AF65-F5344CB8AC3E}">
        <p14:creationId xmlns:p14="http://schemas.microsoft.com/office/powerpoint/2010/main" val="33992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7"/>
        <p:cNvGrpSpPr/>
        <p:nvPr/>
      </p:nvGrpSpPr>
      <p:grpSpPr>
        <a:xfrm>
          <a:off x="0" y="0"/>
          <a:ext cx="0" cy="0"/>
          <a:chOff x="0" y="0"/>
          <a:chExt cx="0" cy="0"/>
        </a:xfrm>
      </p:grpSpPr>
      <p:pic>
        <p:nvPicPr>
          <p:cNvPr id="148" name="Google Shape;148;p85"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9" name="Google Shape;149;p85"/>
          <p:cNvSpPr/>
          <p:nvPr/>
        </p:nvSpPr>
        <p:spPr>
          <a:xfrm>
            <a:off x="-1"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85"/>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85"/>
          <p:cNvGrpSpPr/>
          <p:nvPr/>
        </p:nvGrpSpPr>
        <p:grpSpPr>
          <a:xfrm>
            <a:off x="58527" y="40944"/>
            <a:ext cx="2869771" cy="1563379"/>
            <a:chOff x="44879" y="27296"/>
            <a:chExt cx="2869771" cy="1563379"/>
          </a:xfrm>
        </p:grpSpPr>
        <p:cxnSp>
          <p:nvCxnSpPr>
            <p:cNvPr id="152" name="Google Shape;152;p85"/>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3" name="Google Shape;153;p85"/>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4" name="Google Shape;154;p85"/>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5" name="Google Shape;155;p85"/>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6" name="Google Shape;156;p85"/>
          <p:cNvGrpSpPr/>
          <p:nvPr/>
        </p:nvGrpSpPr>
        <p:grpSpPr>
          <a:xfrm rot="10800000">
            <a:off x="9263702" y="5253677"/>
            <a:ext cx="2869771" cy="1563379"/>
            <a:chOff x="44879" y="27296"/>
            <a:chExt cx="2869771" cy="1563379"/>
          </a:xfrm>
        </p:grpSpPr>
        <p:cxnSp>
          <p:nvCxnSpPr>
            <p:cNvPr id="157" name="Google Shape;157;p85"/>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58" name="Google Shape;158;p85"/>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59" name="Google Shape;159;p85"/>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0" name="Google Shape;160;p85"/>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85"/>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85"/>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85"/>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85"/>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5" name="Google Shape;165;p85"/>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66" name="Google Shape;166;p85"/>
          <p:cNvSpPr txBox="1">
            <a:spLocks noGrp="1"/>
          </p:cNvSpPr>
          <p:nvPr>
            <p:ph type="dt" idx="10"/>
          </p:nvPr>
        </p:nvSpPr>
        <p:spPr>
          <a:xfrm>
            <a:off x="60603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167" name="Google Shape;167;p85"/>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168" name="Google Shape;168;p85"/>
          <p:cNvGrpSpPr/>
          <p:nvPr/>
        </p:nvGrpSpPr>
        <p:grpSpPr>
          <a:xfrm>
            <a:off x="16026" y="4629289"/>
            <a:ext cx="434350" cy="2228711"/>
            <a:chOff x="16026" y="4629289"/>
            <a:chExt cx="434350" cy="2228711"/>
          </a:xfrm>
        </p:grpSpPr>
        <p:sp>
          <p:nvSpPr>
            <p:cNvPr id="169" name="Google Shape;169;p85"/>
            <p:cNvSpPr/>
            <p:nvPr/>
          </p:nvSpPr>
          <p:spPr>
            <a:xfrm>
              <a:off x="16026" y="4629289"/>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85"/>
            <p:cNvSpPr/>
            <p:nvPr/>
          </p:nvSpPr>
          <p:spPr>
            <a:xfrm>
              <a:off x="16026" y="5005641"/>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85"/>
            <p:cNvSpPr/>
            <p:nvPr/>
          </p:nvSpPr>
          <p:spPr>
            <a:xfrm>
              <a:off x="16026" y="5381993"/>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85"/>
            <p:cNvSpPr/>
            <p:nvPr/>
          </p:nvSpPr>
          <p:spPr>
            <a:xfrm>
              <a:off x="16026" y="5758345"/>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85"/>
            <p:cNvSpPr/>
            <p:nvPr/>
          </p:nvSpPr>
          <p:spPr>
            <a:xfrm>
              <a:off x="16026" y="6134697"/>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85"/>
            <p:cNvSpPr/>
            <p:nvPr/>
          </p:nvSpPr>
          <p:spPr>
            <a:xfrm>
              <a:off x="16026" y="6511050"/>
              <a:ext cx="434350" cy="346950"/>
            </a:xfrm>
            <a:prstGeom prst="rect">
              <a:avLst/>
            </a:prstGeom>
            <a:gradFill>
              <a:gsLst>
                <a:gs pos="0">
                  <a:srgbClr val="00F7FF"/>
                </a:gs>
                <a:gs pos="100000">
                  <a:srgbClr val="00F7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5" name="Google Shape;175;p85"/>
          <p:cNvSpPr/>
          <p:nvPr/>
        </p:nvSpPr>
        <p:spPr>
          <a:xfrm>
            <a:off x="9520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76" name="Google Shape;176;p85"/>
          <p:cNvSpPr txBox="1">
            <a:spLocks noGrp="1"/>
          </p:cNvSpPr>
          <p:nvPr>
            <p:ph type="sldNum" idx="12"/>
          </p:nvPr>
        </p:nvSpPr>
        <p:spPr>
          <a:xfrm>
            <a:off x="6586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oi dung" type="obj">
  <p:cSld name="OBJECT">
    <p:spTree>
      <p:nvGrpSpPr>
        <p:cNvPr id="1" name="Shape 177"/>
        <p:cNvGrpSpPr/>
        <p:nvPr/>
      </p:nvGrpSpPr>
      <p:grpSpPr>
        <a:xfrm>
          <a:off x="0" y="0"/>
          <a:ext cx="0" cy="0"/>
          <a:chOff x="0" y="0"/>
          <a:chExt cx="0" cy="0"/>
        </a:xfrm>
      </p:grpSpPr>
      <p:sp>
        <p:nvSpPr>
          <p:cNvPr id="178" name="Google Shape;178;p86"/>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86"/>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86"/>
          <p:cNvGrpSpPr/>
          <p:nvPr/>
        </p:nvGrpSpPr>
        <p:grpSpPr>
          <a:xfrm>
            <a:off x="58527" y="54292"/>
            <a:ext cx="2869771" cy="1563379"/>
            <a:chOff x="44879" y="27296"/>
            <a:chExt cx="2869771" cy="1563379"/>
          </a:xfrm>
        </p:grpSpPr>
        <p:cxnSp>
          <p:nvCxnSpPr>
            <p:cNvPr id="181" name="Google Shape;181;p86"/>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2" name="Google Shape;182;p86"/>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3" name="Google Shape;183;p86"/>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4" name="Google Shape;184;p86"/>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8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lvl1pPr lvl="0" algn="l">
              <a:lnSpc>
                <a:spcPct val="120000"/>
              </a:lnSpc>
              <a:spcBef>
                <a:spcPts val="200"/>
              </a:spcBef>
              <a:spcAft>
                <a:spcPts val="0"/>
              </a:spcAft>
              <a:buClr>
                <a:srgbClr val="0072FF"/>
              </a:buClr>
              <a:buSzPts val="4400"/>
              <a:buFont typeface="Times New Roman"/>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8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8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188" name="Google Shape;188;p86"/>
          <p:cNvGrpSpPr/>
          <p:nvPr/>
        </p:nvGrpSpPr>
        <p:grpSpPr>
          <a:xfrm>
            <a:off x="16026" y="4629289"/>
            <a:ext cx="434350" cy="2228711"/>
            <a:chOff x="16026" y="4629289"/>
            <a:chExt cx="434350" cy="2228711"/>
          </a:xfrm>
        </p:grpSpPr>
        <p:sp>
          <p:nvSpPr>
            <p:cNvPr id="189" name="Google Shape;189;p86"/>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86"/>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86"/>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86"/>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86"/>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86"/>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86"/>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196" name="Google Shape;196;p86"/>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86"/>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8" name="Google Shape;198;p86"/>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99" name="Google Shape;199;p86"/>
          <p:cNvGrpSpPr/>
          <p:nvPr/>
        </p:nvGrpSpPr>
        <p:grpSpPr>
          <a:xfrm rot="10800000">
            <a:off x="9265363" y="5246044"/>
            <a:ext cx="2869771" cy="1563379"/>
            <a:chOff x="44879" y="27296"/>
            <a:chExt cx="2869771" cy="1563379"/>
          </a:xfrm>
        </p:grpSpPr>
        <p:cxnSp>
          <p:nvCxnSpPr>
            <p:cNvPr id="200" name="Google Shape;200;p86"/>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1" name="Google Shape;201;p86"/>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2" name="Google Shape;202;p86"/>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 sanh 1">
  <p:cSld name="So sanh 1">
    <p:spTree>
      <p:nvGrpSpPr>
        <p:cNvPr id="1" name="Shape 203"/>
        <p:cNvGrpSpPr/>
        <p:nvPr/>
      </p:nvGrpSpPr>
      <p:grpSpPr>
        <a:xfrm>
          <a:off x="0" y="0"/>
          <a:ext cx="0" cy="0"/>
          <a:chOff x="0" y="0"/>
          <a:chExt cx="0" cy="0"/>
        </a:xfrm>
      </p:grpSpPr>
      <p:sp>
        <p:nvSpPr>
          <p:cNvPr id="204" name="Google Shape;204;p8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8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6" name="Google Shape;206;p87"/>
          <p:cNvGrpSpPr/>
          <p:nvPr/>
        </p:nvGrpSpPr>
        <p:grpSpPr>
          <a:xfrm>
            <a:off x="58527" y="54292"/>
            <a:ext cx="2869771" cy="1563379"/>
            <a:chOff x="44879" y="27296"/>
            <a:chExt cx="2869771" cy="1563379"/>
          </a:xfrm>
        </p:grpSpPr>
        <p:cxnSp>
          <p:nvCxnSpPr>
            <p:cNvPr id="207" name="Google Shape;207;p8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8" name="Google Shape;208;p8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9" name="Google Shape;209;p8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10" name="Google Shape;210;p8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87"/>
          <p:cNvSpPr txBox="1">
            <a:spLocks noGrp="1"/>
          </p:cNvSpPr>
          <p:nvPr>
            <p:ph type="body" idx="1"/>
          </p:nvPr>
        </p:nvSpPr>
        <p:spPr>
          <a:xfrm>
            <a:off x="774144" y="1233825"/>
            <a:ext cx="5202000"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8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213" name="Google Shape;213;p87"/>
          <p:cNvGrpSpPr/>
          <p:nvPr/>
        </p:nvGrpSpPr>
        <p:grpSpPr>
          <a:xfrm>
            <a:off x="16026" y="4629289"/>
            <a:ext cx="434350" cy="2228711"/>
            <a:chOff x="16026" y="4629289"/>
            <a:chExt cx="434350" cy="2228711"/>
          </a:xfrm>
        </p:grpSpPr>
        <p:sp>
          <p:nvSpPr>
            <p:cNvPr id="214" name="Google Shape;214;p87"/>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87"/>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87"/>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87"/>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87"/>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87"/>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0" name="Google Shape;220;p87"/>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221" name="Google Shape;221;p87"/>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87"/>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23" name="Google Shape;223;p87"/>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224" name="Google Shape;224;p87"/>
          <p:cNvGrpSpPr/>
          <p:nvPr/>
        </p:nvGrpSpPr>
        <p:grpSpPr>
          <a:xfrm rot="10800000">
            <a:off x="9265363" y="5246044"/>
            <a:ext cx="2869771" cy="1563379"/>
            <a:chOff x="44879" y="27296"/>
            <a:chExt cx="2869771" cy="1563379"/>
          </a:xfrm>
        </p:grpSpPr>
        <p:cxnSp>
          <p:nvCxnSpPr>
            <p:cNvPr id="225" name="Google Shape;225;p8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26" name="Google Shape;226;p8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7" name="Google Shape;227;p8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28" name="Google Shape;228;p87"/>
          <p:cNvSpPr txBox="1">
            <a:spLocks noGrp="1"/>
          </p:cNvSpPr>
          <p:nvPr>
            <p:ph type="body" idx="2"/>
          </p:nvPr>
        </p:nvSpPr>
        <p:spPr>
          <a:xfrm>
            <a:off x="6151800" y="1228490"/>
            <a:ext cx="5202000" cy="494313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8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lvl1pPr lvl="0" algn="l">
              <a:lnSpc>
                <a:spcPct val="120000"/>
              </a:lnSpc>
              <a:spcBef>
                <a:spcPts val="200"/>
              </a:spcBef>
              <a:spcAft>
                <a:spcPts val="0"/>
              </a:spcAft>
              <a:buClr>
                <a:srgbClr val="0072FF"/>
              </a:buClr>
              <a:buSzPts val="4400"/>
              <a:buFont typeface="Times New Roman"/>
              <a:buNone/>
              <a:defRPr sz="4400" b="1" i="0" u="none" strike="noStrike" kern="1200" cap="none">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sym typeface="Times New Roman"/>
              </a:defRPr>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 sanh 2">
  <p:cSld name="So sanh 2">
    <p:spTree>
      <p:nvGrpSpPr>
        <p:cNvPr id="1" name="Shape 230"/>
        <p:cNvGrpSpPr/>
        <p:nvPr/>
      </p:nvGrpSpPr>
      <p:grpSpPr>
        <a:xfrm>
          <a:off x="0" y="0"/>
          <a:ext cx="0" cy="0"/>
          <a:chOff x="0" y="0"/>
          <a:chExt cx="0" cy="0"/>
        </a:xfrm>
      </p:grpSpPr>
      <p:sp>
        <p:nvSpPr>
          <p:cNvPr id="231" name="Google Shape;231;p88"/>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88"/>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3" name="Google Shape;233;p88"/>
          <p:cNvGrpSpPr/>
          <p:nvPr/>
        </p:nvGrpSpPr>
        <p:grpSpPr>
          <a:xfrm>
            <a:off x="58527" y="54292"/>
            <a:ext cx="2869771" cy="1563379"/>
            <a:chOff x="44879" y="27296"/>
            <a:chExt cx="2869771" cy="1563379"/>
          </a:xfrm>
        </p:grpSpPr>
        <p:cxnSp>
          <p:nvCxnSpPr>
            <p:cNvPr id="234" name="Google Shape;234;p88"/>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35" name="Google Shape;235;p88"/>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36" name="Google Shape;236;p88"/>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7" name="Google Shape;237;p88"/>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88"/>
          <p:cNvSpPr txBox="1">
            <a:spLocks noGrp="1"/>
          </p:cNvSpPr>
          <p:nvPr>
            <p:ph type="body" idx="1"/>
          </p:nvPr>
        </p:nvSpPr>
        <p:spPr>
          <a:xfrm>
            <a:off x="774144" y="1962615"/>
            <a:ext cx="5202000" cy="421434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8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240" name="Google Shape;240;p88"/>
          <p:cNvGrpSpPr/>
          <p:nvPr/>
        </p:nvGrpSpPr>
        <p:grpSpPr>
          <a:xfrm>
            <a:off x="16026" y="4629289"/>
            <a:ext cx="434350" cy="2228711"/>
            <a:chOff x="16026" y="4629289"/>
            <a:chExt cx="434350" cy="2228711"/>
          </a:xfrm>
        </p:grpSpPr>
        <p:sp>
          <p:nvSpPr>
            <p:cNvPr id="241" name="Google Shape;241;p88"/>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88"/>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88"/>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88"/>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88"/>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88"/>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47" name="Google Shape;247;p88"/>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248" name="Google Shape;248;p88"/>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88"/>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50" name="Google Shape;250;p88"/>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251" name="Google Shape;251;p88"/>
          <p:cNvGrpSpPr/>
          <p:nvPr/>
        </p:nvGrpSpPr>
        <p:grpSpPr>
          <a:xfrm rot="10800000">
            <a:off x="9265363" y="5246044"/>
            <a:ext cx="2869771" cy="1563379"/>
            <a:chOff x="44879" y="27296"/>
            <a:chExt cx="2869771" cy="1563379"/>
          </a:xfrm>
        </p:grpSpPr>
        <p:cxnSp>
          <p:nvCxnSpPr>
            <p:cNvPr id="252" name="Google Shape;252;p88"/>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53" name="Google Shape;253;p88"/>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54" name="Google Shape;254;p88"/>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55" name="Google Shape;255;p88"/>
          <p:cNvSpPr txBox="1">
            <a:spLocks noGrp="1"/>
          </p:cNvSpPr>
          <p:nvPr>
            <p:ph type="body" idx="2"/>
          </p:nvPr>
        </p:nvSpPr>
        <p:spPr>
          <a:xfrm>
            <a:off x="6151800" y="1957280"/>
            <a:ext cx="5202000" cy="4214349"/>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88"/>
          <p:cNvSpPr txBox="1">
            <a:spLocks noGrp="1"/>
          </p:cNvSpPr>
          <p:nvPr>
            <p:ph type="body" idx="3"/>
          </p:nvPr>
        </p:nvSpPr>
        <p:spPr>
          <a:xfrm>
            <a:off x="774144" y="1233825"/>
            <a:ext cx="5202794" cy="504825"/>
          </a:xfrm>
          <a:prstGeom prst="rect">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t" anchorCtr="0">
            <a:normAutofit/>
          </a:bodyPr>
          <a:lstStyle>
            <a:lvl1pPr marL="457200" lvl="0" indent="-228600" algn="ctr">
              <a:lnSpc>
                <a:spcPct val="120000"/>
              </a:lnSpc>
              <a:spcBef>
                <a:spcPts val="200"/>
              </a:spcBef>
              <a:spcAft>
                <a:spcPts val="0"/>
              </a:spcAft>
              <a:buClr>
                <a:schemeClr val="lt1"/>
              </a:buClr>
              <a:buSzPts val="2400"/>
              <a:buNone/>
              <a:defRPr sz="24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88"/>
          <p:cNvSpPr txBox="1">
            <a:spLocks noGrp="1"/>
          </p:cNvSpPr>
          <p:nvPr>
            <p:ph type="body" idx="4"/>
          </p:nvPr>
        </p:nvSpPr>
        <p:spPr>
          <a:xfrm>
            <a:off x="6151006" y="1233825"/>
            <a:ext cx="5202794" cy="504825"/>
          </a:xfrm>
          <a:prstGeom prst="rect">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t" anchorCtr="0">
            <a:normAutofit/>
          </a:bodyPr>
          <a:lstStyle>
            <a:lvl1pPr marL="457200" lvl="0" indent="-228600" algn="ctr">
              <a:lnSpc>
                <a:spcPct val="120000"/>
              </a:lnSpc>
              <a:spcBef>
                <a:spcPts val="200"/>
              </a:spcBef>
              <a:spcAft>
                <a:spcPts val="0"/>
              </a:spcAft>
              <a:buClr>
                <a:schemeClr val="lt1"/>
              </a:buClr>
              <a:buSzPts val="2400"/>
              <a:buNone/>
              <a:defRPr sz="24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8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lvl1pPr lvl="0" algn="l">
              <a:lnSpc>
                <a:spcPct val="120000"/>
              </a:lnSpc>
              <a:spcBef>
                <a:spcPts val="200"/>
              </a:spcBef>
              <a:spcAft>
                <a:spcPts val="0"/>
              </a:spcAft>
              <a:buClr>
                <a:srgbClr val="0072FF"/>
              </a:buClr>
              <a:buSzPts val="4400"/>
              <a:buFont typeface="Times New Roman"/>
              <a:buNone/>
              <a:defRPr sz="4400" b="1" i="0" u="none" strike="noStrike" kern="1200" cap="none">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sym typeface="Times New Roman"/>
              </a:defRPr>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oi dung 2">
  <p:cSld name="Noi dung 2">
    <p:spTree>
      <p:nvGrpSpPr>
        <p:cNvPr id="1" name="Shape 259"/>
        <p:cNvGrpSpPr/>
        <p:nvPr/>
      </p:nvGrpSpPr>
      <p:grpSpPr>
        <a:xfrm>
          <a:off x="0" y="0"/>
          <a:ext cx="0" cy="0"/>
          <a:chOff x="0" y="0"/>
          <a:chExt cx="0" cy="0"/>
        </a:xfrm>
      </p:grpSpPr>
      <p:sp>
        <p:nvSpPr>
          <p:cNvPr id="260" name="Google Shape;260;p89"/>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89"/>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2" name="Google Shape;262;p89"/>
          <p:cNvGrpSpPr/>
          <p:nvPr/>
        </p:nvGrpSpPr>
        <p:grpSpPr>
          <a:xfrm>
            <a:off x="58527" y="54292"/>
            <a:ext cx="2869771" cy="1563379"/>
            <a:chOff x="44879" y="27296"/>
            <a:chExt cx="2869771" cy="1563379"/>
          </a:xfrm>
        </p:grpSpPr>
        <p:cxnSp>
          <p:nvCxnSpPr>
            <p:cNvPr id="263" name="Google Shape;263;p89"/>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64" name="Google Shape;264;p89"/>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65" name="Google Shape;265;p89"/>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66" name="Google Shape;266;p89"/>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89"/>
          <p:cNvSpPr txBox="1">
            <a:spLocks noGrp="1"/>
          </p:cNvSpPr>
          <p:nvPr>
            <p:ph type="title"/>
          </p:nvPr>
        </p:nvSpPr>
        <p:spPr>
          <a:xfrm>
            <a:off x="774146" y="202009"/>
            <a:ext cx="3932227" cy="1698043"/>
          </a:xfrm>
          <a:prstGeom prst="rect">
            <a:avLst/>
          </a:prstGeom>
          <a:noFill/>
          <a:ln>
            <a:noFill/>
          </a:ln>
        </p:spPr>
        <p:txBody>
          <a:bodyPr spcFirstLastPara="1" wrap="square" lIns="91425" tIns="45700" rIns="91425" bIns="45700" anchor="ctr" anchorCtr="0">
            <a:noAutofit/>
          </a:bodyPr>
          <a:lstStyle>
            <a:lvl1pPr lvl="0" algn="l">
              <a:lnSpc>
                <a:spcPct val="120000"/>
              </a:lnSpc>
              <a:spcBef>
                <a:spcPts val="200"/>
              </a:spcBef>
              <a:spcAft>
                <a:spcPts val="0"/>
              </a:spcAft>
              <a:buClr>
                <a:srgbClr val="0072FF"/>
              </a:buClr>
              <a:buSzPts val="4000"/>
              <a:buFont typeface="Times New Roman"/>
              <a:buNone/>
              <a:defRPr sz="4400" b="1" i="0" u="none" strike="noStrike" kern="1200" cap="none">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sym typeface="Times New Roman"/>
              </a:defRPr>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89"/>
          <p:cNvSpPr txBox="1">
            <a:spLocks noGrp="1"/>
          </p:cNvSpPr>
          <p:nvPr>
            <p:ph type="body" idx="1"/>
          </p:nvPr>
        </p:nvSpPr>
        <p:spPr>
          <a:xfrm>
            <a:off x="774144" y="2113808"/>
            <a:ext cx="3932227" cy="4063156"/>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89"/>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270" name="Google Shape;270;p89"/>
          <p:cNvGrpSpPr/>
          <p:nvPr/>
        </p:nvGrpSpPr>
        <p:grpSpPr>
          <a:xfrm>
            <a:off x="16026" y="4629289"/>
            <a:ext cx="434350" cy="2228711"/>
            <a:chOff x="16026" y="4629289"/>
            <a:chExt cx="434350" cy="2228711"/>
          </a:xfrm>
        </p:grpSpPr>
        <p:sp>
          <p:nvSpPr>
            <p:cNvPr id="271" name="Google Shape;271;p89"/>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89"/>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89"/>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89"/>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89"/>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89"/>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77" name="Google Shape;277;p89"/>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278" name="Google Shape;278;p89"/>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89"/>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80" name="Google Shape;280;p89"/>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281" name="Google Shape;281;p89"/>
          <p:cNvGrpSpPr/>
          <p:nvPr/>
        </p:nvGrpSpPr>
        <p:grpSpPr>
          <a:xfrm rot="10800000">
            <a:off x="9265363" y="5246044"/>
            <a:ext cx="2869771" cy="1563379"/>
            <a:chOff x="44879" y="27296"/>
            <a:chExt cx="2869771" cy="1563379"/>
          </a:xfrm>
        </p:grpSpPr>
        <p:cxnSp>
          <p:nvCxnSpPr>
            <p:cNvPr id="282" name="Google Shape;282;p89"/>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83" name="Google Shape;283;p89"/>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84" name="Google Shape;284;p89"/>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85" name="Google Shape;285;p89"/>
          <p:cNvSpPr txBox="1">
            <a:spLocks noGrp="1"/>
          </p:cNvSpPr>
          <p:nvPr>
            <p:ph type="body" idx="2"/>
          </p:nvPr>
        </p:nvSpPr>
        <p:spPr>
          <a:xfrm>
            <a:off x="5085934" y="202009"/>
            <a:ext cx="6267866" cy="5969620"/>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ình ảnh">
  <p:cSld name="Hình ảnh">
    <p:spTree>
      <p:nvGrpSpPr>
        <p:cNvPr id="1" name="Shape 286"/>
        <p:cNvGrpSpPr/>
        <p:nvPr/>
      </p:nvGrpSpPr>
      <p:grpSpPr>
        <a:xfrm>
          <a:off x="0" y="0"/>
          <a:ext cx="0" cy="0"/>
          <a:chOff x="0" y="0"/>
          <a:chExt cx="0" cy="0"/>
        </a:xfrm>
      </p:grpSpPr>
      <p:sp>
        <p:nvSpPr>
          <p:cNvPr id="287" name="Google Shape;287;p90"/>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90"/>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89" name="Google Shape;289;p90"/>
          <p:cNvGrpSpPr/>
          <p:nvPr/>
        </p:nvGrpSpPr>
        <p:grpSpPr>
          <a:xfrm>
            <a:off x="58527" y="54292"/>
            <a:ext cx="2869771" cy="1563379"/>
            <a:chOff x="44879" y="27296"/>
            <a:chExt cx="2869771" cy="1563379"/>
          </a:xfrm>
        </p:grpSpPr>
        <p:cxnSp>
          <p:nvCxnSpPr>
            <p:cNvPr id="290" name="Google Shape;290;p90"/>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91" name="Google Shape;291;p90"/>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92" name="Google Shape;292;p90"/>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93" name="Google Shape;293;p90"/>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90"/>
          <p:cNvSpPr txBox="1">
            <a:spLocks noGrp="1"/>
          </p:cNvSpPr>
          <p:nvPr>
            <p:ph type="title"/>
          </p:nvPr>
        </p:nvSpPr>
        <p:spPr>
          <a:xfrm>
            <a:off x="774146" y="202009"/>
            <a:ext cx="3932227" cy="1698043"/>
          </a:xfrm>
          <a:prstGeom prst="rect">
            <a:avLst/>
          </a:prstGeom>
          <a:noFill/>
          <a:ln>
            <a:noFill/>
          </a:ln>
        </p:spPr>
        <p:txBody>
          <a:bodyPr spcFirstLastPara="1" wrap="square" lIns="91425" tIns="45700" rIns="91425" bIns="45700" anchor="ctr" anchorCtr="0">
            <a:noAutofit/>
          </a:bodyPr>
          <a:lstStyle>
            <a:lvl1pPr lvl="0" algn="l">
              <a:lnSpc>
                <a:spcPct val="120000"/>
              </a:lnSpc>
              <a:spcBef>
                <a:spcPts val="200"/>
              </a:spcBef>
              <a:spcAft>
                <a:spcPts val="0"/>
              </a:spcAft>
              <a:buClr>
                <a:srgbClr val="0072FF"/>
              </a:buClr>
              <a:buSzPts val="4000"/>
              <a:buFont typeface="Times New Roman"/>
              <a:buNone/>
              <a:defRPr sz="4000"/>
            </a:lvl1pPr>
            <a:lvl2pPr lvl="1">
              <a:spcBef>
                <a:spcPts val="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90"/>
          <p:cNvSpPr txBox="1">
            <a:spLocks noGrp="1"/>
          </p:cNvSpPr>
          <p:nvPr>
            <p:ph type="body" idx="1"/>
          </p:nvPr>
        </p:nvSpPr>
        <p:spPr>
          <a:xfrm>
            <a:off x="774144" y="2113808"/>
            <a:ext cx="3932227" cy="4063156"/>
          </a:xfrm>
          <a:prstGeom prst="rect">
            <a:avLst/>
          </a:prstGeom>
          <a:noFill/>
          <a:ln>
            <a:noFill/>
          </a:ln>
        </p:spPr>
        <p:txBody>
          <a:bodyPr spcFirstLastPara="1" wrap="square" lIns="91425" tIns="45700" rIns="91425" bIns="45700" anchor="t" anchorCtr="0">
            <a:normAutofit/>
          </a:bodyPr>
          <a:lstStyle>
            <a:lvl1pPr marL="457200" lvl="0" indent="-406400" algn="just">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just">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just">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just">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just">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9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grpSp>
        <p:nvGrpSpPr>
          <p:cNvPr id="297" name="Google Shape;297;p90"/>
          <p:cNvGrpSpPr/>
          <p:nvPr/>
        </p:nvGrpSpPr>
        <p:grpSpPr>
          <a:xfrm>
            <a:off x="16026" y="4629289"/>
            <a:ext cx="434350" cy="2228711"/>
            <a:chOff x="16026" y="4629289"/>
            <a:chExt cx="434350" cy="2228711"/>
          </a:xfrm>
        </p:grpSpPr>
        <p:sp>
          <p:nvSpPr>
            <p:cNvPr id="298" name="Google Shape;298;p90"/>
            <p:cNvSpPr/>
            <p:nvPr/>
          </p:nvSpPr>
          <p:spPr>
            <a:xfrm>
              <a:off x="16026" y="4629289"/>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90"/>
            <p:cNvSpPr/>
            <p:nvPr/>
          </p:nvSpPr>
          <p:spPr>
            <a:xfrm>
              <a:off x="16026" y="5005641"/>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90"/>
            <p:cNvSpPr/>
            <p:nvPr/>
          </p:nvSpPr>
          <p:spPr>
            <a:xfrm>
              <a:off x="16026" y="5381993"/>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90"/>
            <p:cNvSpPr/>
            <p:nvPr/>
          </p:nvSpPr>
          <p:spPr>
            <a:xfrm>
              <a:off x="16026" y="5758345"/>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90"/>
            <p:cNvSpPr/>
            <p:nvPr/>
          </p:nvSpPr>
          <p:spPr>
            <a:xfrm>
              <a:off x="16026" y="6134697"/>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90"/>
            <p:cNvSpPr/>
            <p:nvPr/>
          </p:nvSpPr>
          <p:spPr>
            <a:xfrm>
              <a:off x="16026" y="6511050"/>
              <a:ext cx="434350" cy="346950"/>
            </a:xfrm>
            <a:prstGeom prst="rect">
              <a:avLst/>
            </a:prstGeom>
            <a:gradFill>
              <a:gsLst>
                <a:gs pos="0">
                  <a:srgbClr val="0072FF"/>
                </a:gs>
                <a:gs pos="100000">
                  <a:srgbClr val="00C6FF">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04" name="Google Shape;304;p90"/>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
        <p:nvSpPr>
          <p:cNvPr id="305" name="Google Shape;305;p90"/>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90"/>
          <p:cNvSpPr/>
          <p:nvPr/>
        </p:nvSpPr>
        <p:spPr>
          <a:xfrm>
            <a:off x="92963" y="6542941"/>
            <a:ext cx="280476" cy="2804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07" name="Google Shape;307;p90"/>
          <p:cNvSpPr txBox="1">
            <a:spLocks noGrp="1"/>
          </p:cNvSpPr>
          <p:nvPr>
            <p:ph type="sldNum" idx="12"/>
          </p:nvPr>
        </p:nvSpPr>
        <p:spPr>
          <a:xfrm>
            <a:off x="58380" y="6508358"/>
            <a:ext cx="349642" cy="34964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308" name="Google Shape;308;p90"/>
          <p:cNvGrpSpPr/>
          <p:nvPr/>
        </p:nvGrpSpPr>
        <p:grpSpPr>
          <a:xfrm rot="10800000">
            <a:off x="9265363" y="5246044"/>
            <a:ext cx="2869771" cy="1563379"/>
            <a:chOff x="44879" y="27296"/>
            <a:chExt cx="2869771" cy="1563379"/>
          </a:xfrm>
        </p:grpSpPr>
        <p:cxnSp>
          <p:nvCxnSpPr>
            <p:cNvPr id="309" name="Google Shape;309;p90"/>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310" name="Google Shape;310;p90"/>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311" name="Google Shape;311;p90"/>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312" name="Google Shape;312;p90"/>
          <p:cNvSpPr>
            <a:spLocks noGrp="1"/>
          </p:cNvSpPr>
          <p:nvPr>
            <p:ph type="pic" idx="2"/>
          </p:nvPr>
        </p:nvSpPr>
        <p:spPr>
          <a:xfrm>
            <a:off x="5160373" y="202009"/>
            <a:ext cx="6237261" cy="5976999"/>
          </a:xfrm>
          <a:prstGeom prst="roundRect">
            <a:avLst>
              <a:gd name="adj" fmla="val 574"/>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g trong 1">
  <p:cSld name="Trang trong 1">
    <p:spTree>
      <p:nvGrpSpPr>
        <p:cNvPr id="1" name="Shape 313"/>
        <p:cNvGrpSpPr/>
        <p:nvPr/>
      </p:nvGrpSpPr>
      <p:grpSpPr>
        <a:xfrm>
          <a:off x="0" y="0"/>
          <a:ext cx="0" cy="0"/>
          <a:chOff x="0" y="0"/>
          <a:chExt cx="0" cy="0"/>
        </a:xfrm>
      </p:grpSpPr>
      <p:sp>
        <p:nvSpPr>
          <p:cNvPr id="314" name="Google Shape;314;p91"/>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15" name="Google Shape;315;p91"/>
          <p:cNvGrpSpPr/>
          <p:nvPr/>
        </p:nvGrpSpPr>
        <p:grpSpPr>
          <a:xfrm rot="10800000">
            <a:off x="9263702" y="5930537"/>
            <a:ext cx="2869771" cy="886519"/>
            <a:chOff x="44879" y="27296"/>
            <a:chExt cx="2869771" cy="886519"/>
          </a:xfrm>
        </p:grpSpPr>
        <p:cxnSp>
          <p:nvCxnSpPr>
            <p:cNvPr id="316" name="Google Shape;316;p91"/>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317" name="Google Shape;317;p91"/>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318" name="Google Shape;318;p91"/>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319" name="Google Shape;319;p91"/>
          <p:cNvSpPr/>
          <p:nvPr/>
        </p:nvSpPr>
        <p:spPr>
          <a:xfrm>
            <a:off x="22186"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20" name="Google Shape;320;p91"/>
          <p:cNvSpPr txBox="1">
            <a:spLocks noGrp="1"/>
          </p:cNvSpPr>
          <p:nvPr>
            <p:ph type="sldNum" idx="12"/>
          </p:nvPr>
        </p:nvSpPr>
        <p:spPr>
          <a:xfrm>
            <a:off x="-2005"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21" name="Google Shape;321;p91"/>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22" name="Google Shape;322;p91"/>
          <p:cNvGrpSpPr/>
          <p:nvPr/>
        </p:nvGrpSpPr>
        <p:grpSpPr>
          <a:xfrm>
            <a:off x="58527" y="40944"/>
            <a:ext cx="2869771" cy="886519"/>
            <a:chOff x="44879" y="27296"/>
            <a:chExt cx="2869771" cy="886519"/>
          </a:xfrm>
        </p:grpSpPr>
        <p:cxnSp>
          <p:nvCxnSpPr>
            <p:cNvPr id="323" name="Google Shape;323;p91"/>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324" name="Google Shape;324;p91"/>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325" name="Google Shape;325;p91"/>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sp>
        <p:nvSpPr>
          <p:cNvPr id="326" name="Google Shape;326;p91"/>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1"/>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vi-VN"/>
              <a:t>Thực hiện bởi Trường Đại học Công nghệ Thông tin, ĐHQG-HCM</a:t>
            </a:r>
            <a:endParaRPr/>
          </a:p>
        </p:txBody>
      </p:sp>
      <p:sp>
        <p:nvSpPr>
          <p:cNvPr id="328" name="Google Shape;328;p91"/>
          <p:cNvSpPr txBox="1">
            <a:spLocks noGrp="1"/>
          </p:cNvSpPr>
          <p:nvPr>
            <p:ph type="dt" idx="10"/>
          </p:nvPr>
        </p:nvSpPr>
        <p:spPr>
          <a:xfrm>
            <a:off x="6447446" y="6475620"/>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B8C95"/>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June 2024</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g trong 2">
  <p:cSld name="Trang trong 2">
    <p:spTree>
      <p:nvGrpSpPr>
        <p:cNvPr id="1" name="Shape 329"/>
        <p:cNvGrpSpPr/>
        <p:nvPr/>
      </p:nvGrpSpPr>
      <p:grpSpPr>
        <a:xfrm>
          <a:off x="0" y="0"/>
          <a:ext cx="0" cy="0"/>
          <a:chOff x="0" y="0"/>
          <a:chExt cx="0" cy="0"/>
        </a:xfrm>
      </p:grpSpPr>
      <p:sp>
        <p:nvSpPr>
          <p:cNvPr id="330" name="Google Shape;330;p92"/>
          <p:cNvSpPr/>
          <p:nvPr/>
        </p:nvSpPr>
        <p:spPr>
          <a:xfrm>
            <a:off x="22186" y="6583140"/>
            <a:ext cx="233916" cy="233916"/>
          </a:xfrm>
          <a:prstGeom prst="ellipse">
            <a:avLst/>
          </a:prstGeom>
          <a:gradFill>
            <a:gsLst>
              <a:gs pos="0">
                <a:srgbClr val="0072FF"/>
              </a:gs>
              <a:gs pos="99000">
                <a:srgbClr val="00C6FF"/>
              </a:gs>
              <a:gs pos="100000">
                <a:srgbClr val="00C6F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1" name="Google Shape;331;p92"/>
          <p:cNvSpPr txBox="1">
            <a:spLocks noGrp="1"/>
          </p:cNvSpPr>
          <p:nvPr>
            <p:ph type="sldNum" idx="12"/>
          </p:nvPr>
        </p:nvSpPr>
        <p:spPr>
          <a:xfrm>
            <a:off x="-2005"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June 2024</a:t>
            </a:r>
            <a:endParaRPr/>
          </a:p>
        </p:txBody>
      </p:sp>
      <p:sp>
        <p:nvSpPr>
          <p:cNvPr id="13" name="Google Shape;13;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B8C9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vi-VN"/>
              <a:t>Thực hiện bởi Trường Đại học Công nghệ Thông tin, ĐHQG-HCM</a:t>
            </a:r>
            <a:endParaRPr/>
          </a:p>
        </p:txBody>
      </p:sp>
      <p:sp>
        <p:nvSpPr>
          <p:cNvPr id="14" name="Google Shape;14;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B8C95"/>
                </a:solidFill>
                <a:latin typeface="Calibri"/>
                <a:ea typeface="Calibri"/>
                <a:cs typeface="Calibri"/>
                <a:sym typeface="Calibri"/>
              </a:defRPr>
            </a:lvl1pPr>
            <a:lvl2pPr marL="0" marR="0" lvl="1" indent="0" algn="r" rtl="0">
              <a:spcBef>
                <a:spcPts val="0"/>
              </a:spcBef>
              <a:buNone/>
              <a:defRPr sz="1200" b="0" i="0" u="none" strike="noStrike" cap="none">
                <a:solidFill>
                  <a:srgbClr val="8B8C95"/>
                </a:solidFill>
                <a:latin typeface="Calibri"/>
                <a:ea typeface="Calibri"/>
                <a:cs typeface="Calibri"/>
                <a:sym typeface="Calibri"/>
              </a:defRPr>
            </a:lvl2pPr>
            <a:lvl3pPr marL="0" marR="0" lvl="2" indent="0" algn="r" rtl="0">
              <a:spcBef>
                <a:spcPts val="0"/>
              </a:spcBef>
              <a:buNone/>
              <a:defRPr sz="1200" b="0" i="0" u="none" strike="noStrike" cap="none">
                <a:solidFill>
                  <a:srgbClr val="8B8C95"/>
                </a:solidFill>
                <a:latin typeface="Calibri"/>
                <a:ea typeface="Calibri"/>
                <a:cs typeface="Calibri"/>
                <a:sym typeface="Calibri"/>
              </a:defRPr>
            </a:lvl3pPr>
            <a:lvl4pPr marL="0" marR="0" lvl="3" indent="0" algn="r" rtl="0">
              <a:spcBef>
                <a:spcPts val="0"/>
              </a:spcBef>
              <a:buNone/>
              <a:defRPr sz="1200" b="0" i="0" u="none" strike="noStrike" cap="none">
                <a:solidFill>
                  <a:srgbClr val="8B8C95"/>
                </a:solidFill>
                <a:latin typeface="Calibri"/>
                <a:ea typeface="Calibri"/>
                <a:cs typeface="Calibri"/>
                <a:sym typeface="Calibri"/>
              </a:defRPr>
            </a:lvl4pPr>
            <a:lvl5pPr marL="0" marR="0" lvl="4" indent="0" algn="r" rtl="0">
              <a:spcBef>
                <a:spcPts val="0"/>
              </a:spcBef>
              <a:buNone/>
              <a:defRPr sz="1200" b="0" i="0" u="none" strike="noStrike" cap="none">
                <a:solidFill>
                  <a:srgbClr val="8B8C95"/>
                </a:solidFill>
                <a:latin typeface="Calibri"/>
                <a:ea typeface="Calibri"/>
                <a:cs typeface="Calibri"/>
                <a:sym typeface="Calibri"/>
              </a:defRPr>
            </a:lvl5pPr>
            <a:lvl6pPr marL="0" marR="0" lvl="5" indent="0" algn="r" rtl="0">
              <a:spcBef>
                <a:spcPts val="0"/>
              </a:spcBef>
              <a:buNone/>
              <a:defRPr sz="1200" b="0" i="0" u="none" strike="noStrike" cap="none">
                <a:solidFill>
                  <a:srgbClr val="8B8C95"/>
                </a:solidFill>
                <a:latin typeface="Calibri"/>
                <a:ea typeface="Calibri"/>
                <a:cs typeface="Calibri"/>
                <a:sym typeface="Calibri"/>
              </a:defRPr>
            </a:lvl6pPr>
            <a:lvl7pPr marL="0" marR="0" lvl="6" indent="0" algn="r" rtl="0">
              <a:spcBef>
                <a:spcPts val="0"/>
              </a:spcBef>
              <a:buNone/>
              <a:defRPr sz="1200" b="0" i="0" u="none" strike="noStrike" cap="none">
                <a:solidFill>
                  <a:srgbClr val="8B8C95"/>
                </a:solidFill>
                <a:latin typeface="Calibri"/>
                <a:ea typeface="Calibri"/>
                <a:cs typeface="Calibri"/>
                <a:sym typeface="Calibri"/>
              </a:defRPr>
            </a:lvl7pPr>
            <a:lvl8pPr marL="0" marR="0" lvl="7" indent="0" algn="r" rtl="0">
              <a:spcBef>
                <a:spcPts val="0"/>
              </a:spcBef>
              <a:buNone/>
              <a:defRPr sz="1200" b="0" i="0" u="none" strike="noStrike" cap="none">
                <a:solidFill>
                  <a:srgbClr val="8B8C95"/>
                </a:solidFill>
                <a:latin typeface="Calibri"/>
                <a:ea typeface="Calibri"/>
                <a:cs typeface="Calibri"/>
                <a:sym typeface="Calibri"/>
              </a:defRPr>
            </a:lvl8pPr>
            <a:lvl9pPr marL="0" marR="0" lvl="8" indent="0" algn="r" rtl="0">
              <a:spcBef>
                <a:spcPts val="0"/>
              </a:spcBef>
              <a:buNone/>
              <a:defRPr sz="1200" b="0" i="0" u="none" strike="noStrike" cap="none">
                <a:solidFill>
                  <a:srgbClr val="8B8C9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400" b="1" i="0" u="none" strike="noStrike" kern="1200" cap="none">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sym typeface="Times New Roman"/>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image" Target="../media/image20.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jpg"/><Relationship Id="rId11" Type="http://schemas.openxmlformats.org/officeDocument/2006/relationships/image" Target="../media/image27.jpg"/><Relationship Id="rId5" Type="http://schemas.openxmlformats.org/officeDocument/2006/relationships/image" Target="../media/image22.png"/><Relationship Id="rId10" Type="http://schemas.openxmlformats.org/officeDocument/2006/relationships/image" Target="../media/image26.jpg"/><Relationship Id="rId4" Type="http://schemas.openxmlformats.org/officeDocument/2006/relationships/image" Target="../media/image21.jpg"/><Relationship Id="rId9" Type="http://schemas.openxmlformats.org/officeDocument/2006/relationships/image" Target="../media/image25.jpg"/><Relationship Id="rId14" Type="http://schemas.openxmlformats.org/officeDocument/2006/relationships/image" Target="../media/image30.jpg"/></Relationships>
</file>

<file path=ppt/slides/_rels/slide13.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jpg"/><Relationship Id="rId3" Type="http://schemas.openxmlformats.org/officeDocument/2006/relationships/image" Target="../media/image31.jpg"/><Relationship Id="rId7" Type="http://schemas.openxmlformats.org/officeDocument/2006/relationships/image" Target="../media/image35.jpg"/><Relationship Id="rId12"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image" Target="../media/image39.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g"/><Relationship Id="rId3" Type="http://schemas.openxmlformats.org/officeDocument/2006/relationships/image" Target="../media/image42.jpg"/><Relationship Id="rId7" Type="http://schemas.openxmlformats.org/officeDocument/2006/relationships/image" Target="../media/image46.jpg"/><Relationship Id="rId12"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jp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 Id="rId14" Type="http://schemas.openxmlformats.org/officeDocument/2006/relationships/image" Target="../media/image53.jpg"/></Relationships>
</file>

<file path=ppt/slides/_rels/slide15.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36.jpg"/><Relationship Id="rId7"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8.jp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g"/><Relationship Id="rId9"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0" Type="http://schemas.openxmlformats.org/officeDocument/2006/relationships/image" Target="../media/image82.jpg"/><Relationship Id="rId4" Type="http://schemas.openxmlformats.org/officeDocument/2006/relationships/image" Target="../media/image76.jp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6.jpg"/><Relationship Id="rId4" Type="http://schemas.openxmlformats.org/officeDocument/2006/relationships/image" Target="../media/image8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s://vi.wikipedia.org/wiki/C%2B%2B20" TargetMode="External"/><Relationship Id="rId3" Type="http://schemas.openxmlformats.org/officeDocument/2006/relationships/hyperlink" Target="https://vi.wikipedia.org/wiki/C%2B%2B" TargetMode="External"/><Relationship Id="rId7" Type="http://schemas.openxmlformats.org/officeDocument/2006/relationships/hyperlink" Target="https://vi.wikipedia.org/wiki/C%2B%2B17"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vi.wikipedia.org/wiki/C%2B%2B14" TargetMode="External"/><Relationship Id="rId5" Type="http://schemas.openxmlformats.org/officeDocument/2006/relationships/hyperlink" Target="https://vi.wikipedia.org/wiki/C%2B%2B11" TargetMode="External"/><Relationship Id="rId4" Type="http://schemas.openxmlformats.org/officeDocument/2006/relationships/hyperlink" Target="https://vi.wikipedia.org/w/index.php?title=C%2B%2B03&amp;action=edit&amp;redlink=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jpg"/><Relationship Id="rId12"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jpg"/><Relationship Id="rId10" Type="http://schemas.openxmlformats.org/officeDocument/2006/relationships/image" Target="../media/image107.png"/><Relationship Id="rId4" Type="http://schemas.openxmlformats.org/officeDocument/2006/relationships/image" Target="../media/image101.jpg"/><Relationship Id="rId9"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jp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B0CF62-78A4-D655-7614-720D3253385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dirty="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0F27712B-B28A-B256-C343-718E2E8388FC}"/>
              </a:ext>
            </a:extLst>
          </p:cNvPr>
          <p:cNvSpPr>
            <a:spLocks noGrp="1"/>
          </p:cNvSpPr>
          <p:nvPr>
            <p:ph type="body" sz="quarter" idx="13"/>
          </p:nvPr>
        </p:nvSpPr>
        <p:spPr/>
        <p:txBody>
          <a:bodyPr>
            <a:normAutofit fontScale="92500" lnSpcReduction="20000"/>
          </a:bodyPr>
          <a:lstStyle/>
          <a:p>
            <a:r>
              <a:rPr lang="en-US"/>
              <a:t>IT001 - NHẬP MÔN LẬP TRÌNH</a:t>
            </a:r>
            <a:endParaRPr lang="en-VN"/>
          </a:p>
        </p:txBody>
      </p:sp>
      <p:sp>
        <p:nvSpPr>
          <p:cNvPr id="5" name="Text Placeholder 4">
            <a:extLst>
              <a:ext uri="{FF2B5EF4-FFF2-40B4-BE49-F238E27FC236}">
                <a16:creationId xmlns:a16="http://schemas.microsoft.com/office/drawing/2014/main" id="{5DF7B1EB-02CD-733F-59FE-6D1CE2E4D4D6}"/>
              </a:ext>
            </a:extLst>
          </p:cNvPr>
          <p:cNvSpPr>
            <a:spLocks noGrp="1"/>
          </p:cNvSpPr>
          <p:nvPr>
            <p:ph type="body" sz="quarter" idx="14"/>
          </p:nvPr>
        </p:nvSpPr>
        <p:spPr>
          <a:xfrm>
            <a:off x="221404" y="3037843"/>
            <a:ext cx="11748596" cy="459447"/>
          </a:xfrm>
        </p:spPr>
        <p:txBody>
          <a:bodyPr/>
          <a:lstStyle/>
          <a:p>
            <a:pPr marL="0" lvl="0" indent="0" algn="ctr" rtl="0">
              <a:lnSpc>
                <a:spcPct val="90000"/>
              </a:lnSpc>
              <a:spcBef>
                <a:spcPts val="0"/>
              </a:spcBef>
              <a:spcAft>
                <a:spcPts val="0"/>
              </a:spcAft>
              <a:buClr>
                <a:srgbClr val="000046"/>
              </a:buClr>
              <a:buSzPts val="2800"/>
              <a:buNone/>
            </a:pPr>
            <a:r>
              <a:rPr lang="vi-VN"/>
              <a:t>CHƯƠNG 1: GIỚI THIỆU TỔNG QUAN VỀ MÁY TÍNH VÀ LẬP TRÌNH </a:t>
            </a:r>
          </a:p>
        </p:txBody>
      </p:sp>
      <p:sp>
        <p:nvSpPr>
          <p:cNvPr id="6" name="Text Placeholder 5">
            <a:extLst>
              <a:ext uri="{FF2B5EF4-FFF2-40B4-BE49-F238E27FC236}">
                <a16:creationId xmlns:a16="http://schemas.microsoft.com/office/drawing/2014/main" id="{C51E838D-0A6A-9FC0-FE43-B7160A7D09E2}"/>
              </a:ext>
            </a:extLst>
          </p:cNvPr>
          <p:cNvSpPr>
            <a:spLocks noGrp="1"/>
          </p:cNvSpPr>
          <p:nvPr>
            <p:ph type="body" sz="quarter" idx="15"/>
          </p:nvPr>
        </p:nvSpPr>
        <p:spPr/>
        <p:txBody>
          <a:bodyPr>
            <a:normAutofit/>
          </a:bodyPr>
          <a:lstStyle/>
          <a:p>
            <a:pPr>
              <a:spcBef>
                <a:spcPts val="0"/>
              </a:spcBef>
            </a:pPr>
            <a:r>
              <a:rPr lang="en-US"/>
              <a:t>Khoa Khoa học Máy tính</a:t>
            </a:r>
            <a:endParaRPr lang="en-VN"/>
          </a:p>
        </p:txBody>
      </p:sp>
      <p:sp>
        <p:nvSpPr>
          <p:cNvPr id="7" name="Text Placeholder 6">
            <a:extLst>
              <a:ext uri="{FF2B5EF4-FFF2-40B4-BE49-F238E27FC236}">
                <a16:creationId xmlns:a16="http://schemas.microsoft.com/office/drawing/2014/main" id="{4EFA386E-A6EB-6AFC-A9FF-9DA3B875EAED}"/>
              </a:ext>
            </a:extLst>
          </p:cNvPr>
          <p:cNvSpPr>
            <a:spLocks noGrp="1"/>
          </p:cNvSpPr>
          <p:nvPr>
            <p:ph type="body" sz="quarter" idx="16"/>
          </p:nvPr>
        </p:nvSpPr>
        <p:spPr/>
        <p:txBody>
          <a:bodyPr/>
          <a:lstStyle/>
          <a:p>
            <a:r>
              <a:rPr lang="en-US"/>
              <a:t>Chương này sẽ giới thiệu một số khái niệm cơ bản về máy tính, chương trình máy tính và ngôn ngữ lập trình, … giúp người học hiểu rõ hơn về máy tính và có thể phát triển chương trình một cách hiệu quả.</a:t>
            </a:r>
            <a:endParaRPr lang="en-VN"/>
          </a:p>
        </p:txBody>
      </p:sp>
      <p:sp>
        <p:nvSpPr>
          <p:cNvPr id="9" name="Date Placeholder 8">
            <a:extLst>
              <a:ext uri="{FF2B5EF4-FFF2-40B4-BE49-F238E27FC236}">
                <a16:creationId xmlns:a16="http://schemas.microsoft.com/office/drawing/2014/main" id="{5B59ABD9-0A11-24CE-05CB-CB4EE98BDB2A}"/>
              </a:ext>
            </a:extLst>
          </p:cNvPr>
          <p:cNvSpPr>
            <a:spLocks noGrp="1"/>
          </p:cNvSpPr>
          <p:nvPr>
            <p:ph type="dt" sz="half" idx="17"/>
          </p:nvPr>
        </p:nvSpPr>
        <p:spPr/>
        <p:txBody>
          <a:bodyPr/>
          <a:lstStyle/>
          <a:p>
            <a:r>
              <a:rPr lang="en-US"/>
              <a:t>June 2024</a:t>
            </a:r>
            <a:endParaRPr lang="en-US" dirty="0"/>
          </a:p>
        </p:txBody>
      </p:sp>
      <p:sp>
        <p:nvSpPr>
          <p:cNvPr id="8" name="Slide Number Placeholder 7">
            <a:extLst>
              <a:ext uri="{FF2B5EF4-FFF2-40B4-BE49-F238E27FC236}">
                <a16:creationId xmlns:a16="http://schemas.microsoft.com/office/drawing/2014/main" id="{639C5450-728E-A27C-EB83-A42037C16F4E}"/>
              </a:ext>
            </a:extLst>
          </p:cNvPr>
          <p:cNvSpPr>
            <a:spLocks noGrp="1"/>
          </p:cNvSpPr>
          <p:nvPr>
            <p:ph type="sldNum" sz="quarter" idx="12"/>
          </p:nvPr>
        </p:nvSpPr>
        <p:spPr/>
        <p:txBody>
          <a:bodyPr/>
          <a:lstStyle/>
          <a:p>
            <a:pPr algn="ctr"/>
            <a:fld id="{D8B0B3AC-44A8-D142-AAF6-9A453466E1A4}" type="slidenum">
              <a:rPr lang="en-VN" smtClean="0"/>
              <a:pPr algn="ctr"/>
              <a:t>1</a:t>
            </a:fld>
            <a:endParaRPr lang="en-VN" dirty="0"/>
          </a:p>
        </p:txBody>
      </p:sp>
    </p:spTree>
    <p:extLst>
      <p:ext uri="{BB962C8B-B14F-4D97-AF65-F5344CB8AC3E}">
        <p14:creationId xmlns:p14="http://schemas.microsoft.com/office/powerpoint/2010/main" val="1971814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Google Shape;477;p10"/>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30000"/>
              </a:lnSpc>
              <a:spcBef>
                <a:spcPts val="0"/>
              </a:spcBef>
              <a:spcAft>
                <a:spcPts val="0"/>
              </a:spcAft>
              <a:buClr>
                <a:schemeClr val="dk1"/>
              </a:buClr>
              <a:buSzPts val="2800"/>
              <a:buChar char="•"/>
            </a:pPr>
            <a:r>
              <a:rPr lang="en-US">
                <a:solidFill>
                  <a:schemeClr val="tx1">
                    <a:lumMod val="50000"/>
                  </a:schemeClr>
                </a:solidFill>
              </a:rPr>
              <a:t>Bộ nhớ chính - Main memory</a:t>
            </a:r>
            <a:endParaRPr>
              <a:solidFill>
                <a:schemeClr val="tx1">
                  <a:lumMod val="50000"/>
                </a:schemeClr>
              </a:solidFill>
            </a:endParaRPr>
          </a:p>
          <a:p>
            <a:pPr marL="685800" lvl="1" indent="-228600" algn="just" rtl="0">
              <a:lnSpc>
                <a:spcPct val="130000"/>
              </a:lnSpc>
              <a:spcBef>
                <a:spcPts val="600"/>
              </a:spcBef>
              <a:spcAft>
                <a:spcPts val="0"/>
              </a:spcAft>
              <a:buClr>
                <a:schemeClr val="dk1"/>
              </a:buClr>
              <a:buSzPts val="2800"/>
              <a:buChar char="•"/>
            </a:pPr>
            <a:r>
              <a:rPr lang="en-US" sz="2800">
                <a:solidFill>
                  <a:schemeClr val="tx1">
                    <a:lumMod val="50000"/>
                  </a:schemeClr>
                </a:solidFill>
              </a:rPr>
              <a:t>Lưu trữ thông tin dùng trong quá trình tính toán của máy tính</a:t>
            </a:r>
            <a:endParaRPr sz="2800">
              <a:solidFill>
                <a:schemeClr val="tx1">
                  <a:lumMod val="50000"/>
                </a:schemeClr>
              </a:solidFill>
            </a:endParaRPr>
          </a:p>
          <a:p>
            <a:pPr marL="228600" lvl="0" indent="-228600" algn="just" rtl="0">
              <a:lnSpc>
                <a:spcPct val="130000"/>
              </a:lnSpc>
              <a:spcBef>
                <a:spcPts val="600"/>
              </a:spcBef>
              <a:spcAft>
                <a:spcPts val="0"/>
              </a:spcAft>
              <a:buClr>
                <a:schemeClr val="dk1"/>
              </a:buClr>
              <a:buSzPts val="2800"/>
              <a:buChar char="•"/>
            </a:pPr>
            <a:r>
              <a:rPr lang="en-US">
                <a:solidFill>
                  <a:schemeClr val="tx1">
                    <a:lumMod val="50000"/>
                  </a:schemeClr>
                </a:solidFill>
              </a:rPr>
              <a:t>Bộ nhớ chính gồm:</a:t>
            </a:r>
            <a:endParaRPr>
              <a:solidFill>
                <a:schemeClr val="tx1">
                  <a:lumMod val="50000"/>
                </a:schemeClr>
              </a:solidFill>
            </a:endParaRPr>
          </a:p>
          <a:p>
            <a:pPr marL="685800" lvl="1" indent="-228600" algn="just" rtl="0">
              <a:lnSpc>
                <a:spcPct val="130000"/>
              </a:lnSpc>
              <a:spcBef>
                <a:spcPts val="600"/>
              </a:spcBef>
              <a:spcAft>
                <a:spcPts val="0"/>
              </a:spcAft>
              <a:buClr>
                <a:schemeClr val="dk1"/>
              </a:buClr>
              <a:buSzPts val="2800"/>
              <a:buChar char="•"/>
            </a:pPr>
            <a:r>
              <a:rPr lang="en-US" sz="2800">
                <a:solidFill>
                  <a:schemeClr val="tx1">
                    <a:lumMod val="50000"/>
                  </a:schemeClr>
                </a:solidFill>
              </a:rPr>
              <a:t>ROM (Read Only Memory):</a:t>
            </a:r>
            <a:endParaRPr lang="en-US">
              <a:solidFill>
                <a:schemeClr val="tx1">
                  <a:lumMod val="50000"/>
                </a:schemeClr>
              </a:solidFill>
            </a:endParaRPr>
          </a:p>
          <a:p>
            <a:pPr marL="685800" lvl="1" indent="-228600" algn="just" rtl="0">
              <a:lnSpc>
                <a:spcPct val="130000"/>
              </a:lnSpc>
              <a:spcBef>
                <a:spcPts val="600"/>
              </a:spcBef>
              <a:spcAft>
                <a:spcPts val="0"/>
              </a:spcAft>
              <a:buClr>
                <a:schemeClr val="dk1"/>
              </a:buClr>
              <a:buSzPts val="2800"/>
              <a:buChar char="•"/>
            </a:pPr>
            <a:r>
              <a:rPr lang="en-US" sz="2800">
                <a:solidFill>
                  <a:schemeClr val="tx1">
                    <a:lumMod val="50000"/>
                  </a:schemeClr>
                </a:solidFill>
              </a:rPr>
              <a:t>RAM (Random Access Memory)</a:t>
            </a:r>
            <a:endParaRPr sz="2800">
              <a:solidFill>
                <a:schemeClr val="tx1">
                  <a:lumMod val="50000"/>
                </a:schemeClr>
              </a:solidFill>
            </a:endParaRPr>
          </a:p>
        </p:txBody>
      </p:sp>
      <p:pic>
        <p:nvPicPr>
          <p:cNvPr id="2050" name="Picture 2" descr="ROM (Read Only Memory) — Steemit, rom - thirstymag.com">
            <a:extLst>
              <a:ext uri="{FF2B5EF4-FFF2-40B4-BE49-F238E27FC236}">
                <a16:creationId xmlns:a16="http://schemas.microsoft.com/office/drawing/2014/main" id="{3A7BDF6D-20D5-8016-897F-224B7AD4B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668" y="3933484"/>
            <a:ext cx="3313117" cy="2392807"/>
          </a:xfrm>
          <a:prstGeom prst="rect">
            <a:avLst/>
          </a:prstGeom>
          <a:noFill/>
          <a:extLst>
            <a:ext uri="{909E8E84-426E-40DD-AFC4-6F175D3DCCD1}">
              <a14:hiddenFill xmlns:a14="http://schemas.microsoft.com/office/drawing/2010/main">
                <a:solidFill>
                  <a:srgbClr val="FFFFFF"/>
                </a:solidFill>
              </a14:hiddenFill>
            </a:ext>
          </a:extLst>
        </p:spPr>
      </p:pic>
      <p:sp>
        <p:nvSpPr>
          <p:cNvPr id="476" name="Google Shape;476;p1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Main memory</a:t>
            </a:r>
          </a:p>
        </p:txBody>
      </p:sp>
      <p:sp>
        <p:nvSpPr>
          <p:cNvPr id="478" name="Google Shape;478;p1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6013F58D-587A-2EC7-4FEA-FF236A53C88B}"/>
              </a:ext>
            </a:extLst>
          </p:cNvPr>
          <p:cNvSpPr>
            <a:spLocks noGrp="1"/>
          </p:cNvSpPr>
          <p:nvPr>
            <p:ph type="dt" idx="10"/>
          </p:nvPr>
        </p:nvSpPr>
        <p:spPr/>
        <p:txBody>
          <a:bodyPr/>
          <a:lstStyle/>
          <a:p>
            <a:r>
              <a:rPr lang="en-US"/>
              <a:t>June 2024</a:t>
            </a:r>
          </a:p>
        </p:txBody>
      </p:sp>
      <p:pic>
        <p:nvPicPr>
          <p:cNvPr id="490" name="Google Shape;490;p11" descr="RAM 8GB DDR4 3200MHz For Laptop"/>
          <p:cNvPicPr preferRelativeResize="0"/>
          <p:nvPr/>
        </p:nvPicPr>
        <p:blipFill rotWithShape="1">
          <a:blip r:embed="rId4">
            <a:alphaModFix/>
          </a:blip>
          <a:srcRect/>
          <a:stretch/>
        </p:blipFill>
        <p:spPr>
          <a:xfrm rot="20687614">
            <a:off x="2376772" y="3758635"/>
            <a:ext cx="3887808" cy="3415483"/>
          </a:xfrm>
          <a:prstGeom prst="rect">
            <a:avLst/>
          </a:prstGeom>
          <a:noFill/>
          <a:ln>
            <a:noFill/>
          </a:ln>
        </p:spPr>
      </p:pic>
      <p:sp>
        <p:nvSpPr>
          <p:cNvPr id="3" name="Slide Number Placeholder 2">
            <a:extLst>
              <a:ext uri="{FF2B5EF4-FFF2-40B4-BE49-F238E27FC236}">
                <a16:creationId xmlns:a16="http://schemas.microsoft.com/office/drawing/2014/main" id="{B47B017C-EAA0-CE6A-99A7-669DA3F0821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aphicFrame>
        <p:nvGraphicFramePr>
          <p:cNvPr id="485" name="Google Shape;485;p11"/>
          <p:cNvGraphicFramePr/>
          <p:nvPr>
            <p:extLst>
              <p:ext uri="{D42A27DB-BD31-4B8C-83A1-F6EECF244321}">
                <p14:modId xmlns:p14="http://schemas.microsoft.com/office/powerpoint/2010/main" val="1290556603"/>
              </p:ext>
            </p:extLst>
          </p:nvPr>
        </p:nvGraphicFramePr>
        <p:xfrm>
          <a:off x="9845040" y="1038820"/>
          <a:ext cx="2004548" cy="5395100"/>
        </p:xfrm>
        <a:graphic>
          <a:graphicData uri="http://schemas.openxmlformats.org/drawingml/2006/table">
            <a:tbl>
              <a:tblPr firstRow="1" bandRow="1">
                <a:noFill/>
                <a:tableStyleId>{981BCB07-165A-4E37-8E42-4E05F80FDFFA}</a:tableStyleId>
              </a:tblPr>
              <a:tblGrid>
                <a:gridCol w="1002274">
                  <a:extLst>
                    <a:ext uri="{9D8B030D-6E8A-4147-A177-3AD203B41FA5}">
                      <a16:colId xmlns:a16="http://schemas.microsoft.com/office/drawing/2014/main" val="20000"/>
                    </a:ext>
                  </a:extLst>
                </a:gridCol>
                <a:gridCol w="1002274">
                  <a:extLst>
                    <a:ext uri="{9D8B030D-6E8A-4147-A177-3AD203B41FA5}">
                      <a16:colId xmlns:a16="http://schemas.microsoft.com/office/drawing/2014/main" val="20001"/>
                    </a:ext>
                  </a:extLst>
                </a:gridCol>
              </a:tblGrid>
              <a:tr h="271887">
                <a:tc>
                  <a:txBody>
                    <a:bodyPr/>
                    <a:lstStyle/>
                    <a:p>
                      <a:pPr marL="0" marR="0" lvl="0" indent="0" algn="r" rtl="0">
                        <a:spcBef>
                          <a:spcPts val="0"/>
                        </a:spcBef>
                        <a:spcAft>
                          <a:spcPts val="0"/>
                        </a:spcAft>
                        <a:buNone/>
                      </a:pPr>
                      <a:r>
                        <a:rPr lang="en-US" sz="1800" b="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1000</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5</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9C6FE"/>
                    </a:solidFill>
                  </a:tcPr>
                </a:tc>
                <a:extLst>
                  <a:ext uri="{0D108BD9-81ED-4DB2-BD59-A6C34878D82A}">
                    <a16:rowId xmlns:a16="http://schemas.microsoft.com/office/drawing/2014/main" val="10003"/>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1001</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DCC7"/>
                    </a:solidFill>
                  </a:tcPr>
                </a:tc>
                <a:extLst>
                  <a:ext uri="{0D108BD9-81ED-4DB2-BD59-A6C34878D82A}">
                    <a16:rowId xmlns:a16="http://schemas.microsoft.com/office/drawing/2014/main" val="10004"/>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2000</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solidFill>
                          <a:srgbClr val="141727"/>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EBAF"/>
                    </a:solidFill>
                  </a:tcPr>
                </a:tc>
                <a:extLst>
                  <a:ext uri="{0D108BD9-81ED-4DB2-BD59-A6C34878D82A}">
                    <a16:rowId xmlns:a16="http://schemas.microsoft.com/office/drawing/2014/main" val="10008"/>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2001</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solidFill>
                          <a:srgbClr val="141727"/>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DE2"/>
                    </a:solidFill>
                  </a:tcPr>
                </a:tc>
                <a:extLst>
                  <a:ext uri="{0D108BD9-81ED-4DB2-BD59-A6C34878D82A}">
                    <a16:rowId xmlns:a16="http://schemas.microsoft.com/office/drawing/2014/main" val="10009"/>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271887">
                <a:tc>
                  <a:txBody>
                    <a:bodyPr/>
                    <a:lstStyle/>
                    <a:p>
                      <a:pPr marL="0" marR="0" lvl="0" indent="0" algn="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u="none" strike="noStrike" cap="none">
                          <a:solidFill>
                            <a:srgbClr val="141727"/>
                          </a:solidFill>
                          <a:latin typeface="Times New Roman"/>
                          <a:ea typeface="Times New Roman"/>
                          <a:cs typeface="Times New Roman"/>
                          <a:sym typeface="Times New Roman"/>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r h="475797">
                <a:tc gridSpan="2">
                  <a:txBody>
                    <a:bodyPr/>
                    <a:lstStyle/>
                    <a:p>
                      <a:pPr marL="0" marR="0" lvl="0" indent="0" algn="ctr" rtl="0">
                        <a:lnSpc>
                          <a:spcPct val="100000"/>
                        </a:lnSpc>
                        <a:spcBef>
                          <a:spcPts val="0"/>
                        </a:spcBef>
                        <a:spcAft>
                          <a:spcPts val="0"/>
                        </a:spcAft>
                        <a:buClr>
                          <a:srgbClr val="141727"/>
                        </a:buClr>
                        <a:buSzPts val="1800"/>
                        <a:buFont typeface="Times New Roman"/>
                        <a:buNone/>
                      </a:pPr>
                      <a:r>
                        <a:rPr lang="en-US" sz="1800" b="0" i="1" u="none" strike="noStrike" cap="none">
                          <a:solidFill>
                            <a:srgbClr val="141727"/>
                          </a:solidFill>
                          <a:latin typeface="Times New Roman"/>
                          <a:ea typeface="Times New Roman"/>
                          <a:cs typeface="Times New Roman"/>
                          <a:sym typeface="Times New Roman"/>
                        </a:rPr>
                        <a:t>Main Memory with some data</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486" name="Google Shape;486;p11"/>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Random access memory - RAM</a:t>
            </a:r>
            <a:endParaRPr/>
          </a:p>
        </p:txBody>
      </p:sp>
      <p:sp>
        <p:nvSpPr>
          <p:cNvPr id="487" name="Google Shape;487;p11"/>
          <p:cNvSpPr txBox="1">
            <a:spLocks noGrp="1"/>
          </p:cNvSpPr>
          <p:nvPr>
            <p:ph type="body" idx="1"/>
          </p:nvPr>
        </p:nvSpPr>
        <p:spPr>
          <a:xfrm>
            <a:off x="774144" y="1233824"/>
            <a:ext cx="9284256" cy="4943139"/>
          </a:xfrm>
          <a:prstGeom prst="rect">
            <a:avLst/>
          </a:prstGeom>
          <a:noFill/>
          <a:ln>
            <a:noFill/>
          </a:ln>
        </p:spPr>
        <p:txBody>
          <a:bodyPr spcFirstLastPara="1" wrap="square" lIns="91425" tIns="45700" rIns="91425" bIns="45700" anchor="t" anchorCtr="0">
            <a:noAutofit/>
          </a:bodyPr>
          <a:lstStyle/>
          <a:p>
            <a:pPr marL="228600" lvl="0" indent="-228600">
              <a:lnSpc>
                <a:spcPct val="150000"/>
              </a:lnSpc>
              <a:spcBef>
                <a:spcPts val="0"/>
              </a:spcBef>
              <a:buSzPts val="2400"/>
            </a:pPr>
            <a:r>
              <a:rPr lang="en-US" sz="2400">
                <a:solidFill>
                  <a:schemeClr val="tx1">
                    <a:lumMod val="50000"/>
                  </a:schemeClr>
                </a:solidFill>
                <a:latin typeface="+mj-lt"/>
                <a:ea typeface="Times New Roman"/>
                <a:cs typeface="Times New Roman"/>
                <a:sym typeface="Times New Roman"/>
              </a:rPr>
              <a:t>RAM </a:t>
            </a:r>
            <a:r>
              <a:rPr lang="vi-VN" sz="2400">
                <a:solidFill>
                  <a:schemeClr val="tx1">
                    <a:lumMod val="50000"/>
                  </a:schemeClr>
                </a:solidFill>
                <a:latin typeface="+mn-lt"/>
                <a:ea typeface="Times New Roman"/>
                <a:cs typeface="Times New Roman"/>
                <a:sym typeface="Times New Roman"/>
              </a:rPr>
              <a:t>là bộ nhớ cho phép </a:t>
            </a:r>
            <a:r>
              <a:rPr lang="vi-VN" sz="2400" b="1">
                <a:solidFill>
                  <a:schemeClr val="tx1">
                    <a:lumMod val="50000"/>
                  </a:schemeClr>
                </a:solidFill>
                <a:latin typeface="+mn-lt"/>
                <a:ea typeface="Times New Roman"/>
                <a:cs typeface="Times New Roman"/>
                <a:sym typeface="Times New Roman"/>
              </a:rPr>
              <a:t>đọc, ghi ngẫu nhiên </a:t>
            </a:r>
            <a:r>
              <a:rPr lang="vi-VN" sz="2400">
                <a:solidFill>
                  <a:schemeClr val="tx1">
                    <a:lumMod val="50000"/>
                  </a:schemeClr>
                </a:solidFill>
                <a:latin typeface="+mn-lt"/>
                <a:ea typeface="Times New Roman"/>
                <a:cs typeface="Times New Roman"/>
                <a:sym typeface="Times New Roman"/>
              </a:rPr>
              <a:t>từ bất kỳ vị trí nào trên bộ nhớ dựa theo </a:t>
            </a:r>
            <a:r>
              <a:rPr lang="vi-VN" sz="2400" b="1">
                <a:solidFill>
                  <a:schemeClr val="tx1">
                    <a:lumMod val="50000"/>
                  </a:schemeClr>
                </a:solidFill>
                <a:latin typeface="+mn-lt"/>
                <a:ea typeface="Times New Roman"/>
                <a:cs typeface="Times New Roman"/>
                <a:sym typeface="Times New Roman"/>
              </a:rPr>
              <a:t>địa chỉ ô nhớ</a:t>
            </a:r>
            <a:r>
              <a:rPr lang="vi-VN" sz="2400">
                <a:solidFill>
                  <a:schemeClr val="tx1">
                    <a:lumMod val="50000"/>
                  </a:schemeClr>
                </a:solidFill>
                <a:latin typeface="+mn-lt"/>
                <a:ea typeface="Times New Roman"/>
                <a:cs typeface="Times New Roman"/>
                <a:sym typeface="Times New Roman"/>
              </a:rPr>
              <a:t>.</a:t>
            </a:r>
            <a:endParaRPr lang="en-US" sz="2400">
              <a:solidFill>
                <a:schemeClr val="tx1">
                  <a:lumMod val="50000"/>
                </a:schemeClr>
              </a:solidFill>
              <a:latin typeface="+mn-lt"/>
              <a:ea typeface="Times New Roman"/>
              <a:cs typeface="Times New Roman"/>
              <a:sym typeface="Times New Roman"/>
            </a:endParaRPr>
          </a:p>
          <a:p>
            <a:pPr marL="228600" lvl="0" indent="-228600">
              <a:lnSpc>
                <a:spcPct val="150000"/>
              </a:lnSpc>
              <a:spcBef>
                <a:spcPts val="0"/>
              </a:spcBef>
              <a:buSzPts val="2400"/>
            </a:pPr>
            <a:r>
              <a:rPr lang="en-US" sz="2400">
                <a:solidFill>
                  <a:schemeClr val="tx1">
                    <a:lumMod val="50000"/>
                  </a:schemeClr>
                </a:solidFill>
                <a:latin typeface="+mj-lt"/>
              </a:rPr>
              <a:t>Mỗi ô nhớ có một </a:t>
            </a:r>
            <a:r>
              <a:rPr lang="en-US" sz="2400" b="1">
                <a:solidFill>
                  <a:schemeClr val="tx1">
                    <a:lumMod val="50000"/>
                  </a:schemeClr>
                </a:solidFill>
                <a:latin typeface="+mj-lt"/>
              </a:rPr>
              <a:t>địa chỉ duy nhất </a:t>
            </a:r>
            <a:r>
              <a:rPr lang="en-US" sz="2400">
                <a:solidFill>
                  <a:schemeClr val="tx1">
                    <a:lumMod val="50000"/>
                  </a:schemeClr>
                </a:solidFill>
                <a:latin typeface="+mj-lt"/>
              </a:rPr>
              <a:t>và địa chỉ này giúp truy cập thông tin được lưu trữ trong nó.</a:t>
            </a:r>
            <a:endParaRPr sz="2400">
              <a:solidFill>
                <a:schemeClr val="tx1">
                  <a:lumMod val="50000"/>
                </a:schemeClr>
              </a:solidFill>
              <a:latin typeface="+mj-lt"/>
            </a:endParaRPr>
          </a:p>
          <a:p>
            <a:pPr marL="228600" lvl="0" indent="-228600" algn="just" rtl="0">
              <a:lnSpc>
                <a:spcPct val="150000"/>
              </a:lnSpc>
              <a:spcBef>
                <a:spcPts val="0"/>
              </a:spcBef>
              <a:buClr>
                <a:schemeClr val="dk1"/>
              </a:buClr>
              <a:buSzPts val="2400"/>
              <a:buChar char="•"/>
            </a:pPr>
            <a:r>
              <a:rPr lang="en-US" sz="2400">
                <a:solidFill>
                  <a:schemeClr val="tx1">
                    <a:lumMod val="50000"/>
                  </a:schemeClr>
                </a:solidFill>
                <a:latin typeface="+mj-lt"/>
              </a:rPr>
              <a:t>RAM </a:t>
            </a:r>
            <a:r>
              <a:rPr lang="en-US" sz="2400" b="1">
                <a:solidFill>
                  <a:schemeClr val="tx1">
                    <a:lumMod val="50000"/>
                  </a:schemeClr>
                </a:solidFill>
                <a:latin typeface="+mj-lt"/>
              </a:rPr>
              <a:t>kết nối trực tiếp</a:t>
            </a:r>
            <a:r>
              <a:rPr lang="en-US" sz="2400">
                <a:solidFill>
                  <a:schemeClr val="tx1">
                    <a:lumMod val="50000"/>
                  </a:schemeClr>
                </a:solidFill>
                <a:latin typeface="+mj-lt"/>
              </a:rPr>
              <a:t> với CPU.</a:t>
            </a:r>
            <a:endParaRPr sz="2400">
              <a:solidFill>
                <a:schemeClr val="tx1">
                  <a:lumMod val="50000"/>
                </a:schemeClr>
              </a:solidFill>
              <a:latin typeface="+mj-lt"/>
            </a:endParaRPr>
          </a:p>
          <a:p>
            <a:pPr marL="228600" lvl="0" indent="-228600" algn="just" rtl="0">
              <a:lnSpc>
                <a:spcPct val="150000"/>
              </a:lnSpc>
              <a:spcBef>
                <a:spcPts val="0"/>
              </a:spcBef>
              <a:buClr>
                <a:schemeClr val="dk1"/>
              </a:buClr>
              <a:buSzPts val="2400"/>
              <a:buChar char="•"/>
            </a:pPr>
            <a:r>
              <a:rPr lang="en-US" sz="2400">
                <a:solidFill>
                  <a:schemeClr val="tx1">
                    <a:lumMod val="50000"/>
                  </a:schemeClr>
                </a:solidFill>
                <a:latin typeface="+mj-lt"/>
              </a:rPr>
              <a:t>Các chương trình được tải lên RAM trước khi thực thi.</a:t>
            </a:r>
            <a:endParaRPr sz="2400">
              <a:solidFill>
                <a:schemeClr val="tx1">
                  <a:lumMod val="50000"/>
                </a:schemeClr>
              </a:solidFill>
              <a:latin typeface="+mj-lt"/>
            </a:endParaRPr>
          </a:p>
          <a:p>
            <a:pPr marL="228600" lvl="0" indent="-228600" algn="just" rtl="0">
              <a:lnSpc>
                <a:spcPct val="150000"/>
              </a:lnSpc>
              <a:spcBef>
                <a:spcPts val="0"/>
              </a:spcBef>
              <a:buClr>
                <a:schemeClr val="dk1"/>
              </a:buClr>
              <a:buSzPts val="2400"/>
              <a:buChar char="•"/>
            </a:pPr>
            <a:r>
              <a:rPr lang="en-US" sz="2400">
                <a:solidFill>
                  <a:schemeClr val="tx1">
                    <a:lumMod val="50000"/>
                  </a:schemeClr>
                </a:solidFill>
                <a:latin typeface="+mj-lt"/>
              </a:rPr>
              <a:t>Tất cả dữ liệu phải được đưa vào RAM trước khi chương trình có thể thao tác. </a:t>
            </a:r>
            <a:endParaRPr sz="2400">
              <a:solidFill>
                <a:schemeClr val="tx1">
                  <a:lumMod val="50000"/>
                </a:schemeClr>
              </a:solidFill>
              <a:latin typeface="+mj-lt"/>
            </a:endParaRPr>
          </a:p>
          <a:p>
            <a:pPr marL="228600" lvl="0" indent="-228600" algn="just" rtl="0">
              <a:lnSpc>
                <a:spcPct val="150000"/>
              </a:lnSpc>
              <a:spcBef>
                <a:spcPts val="0"/>
              </a:spcBef>
              <a:buClr>
                <a:schemeClr val="dk1"/>
              </a:buClr>
              <a:buSzPts val="2400"/>
              <a:buChar char="•"/>
            </a:pPr>
            <a:r>
              <a:rPr lang="en-US" sz="2400">
                <a:solidFill>
                  <a:schemeClr val="tx1">
                    <a:lumMod val="50000"/>
                  </a:schemeClr>
                </a:solidFill>
                <a:latin typeface="+mj-lt"/>
              </a:rPr>
              <a:t>Khi máy tính tắt, mọi thứ trong bộ nhớ chính sẽ </a:t>
            </a:r>
            <a:r>
              <a:rPr lang="en-US" sz="2400" b="1">
                <a:solidFill>
                  <a:schemeClr val="tx1">
                    <a:lumMod val="50000"/>
                  </a:schemeClr>
                </a:solidFill>
                <a:latin typeface="+mj-lt"/>
              </a:rPr>
              <a:t>bị mất</a:t>
            </a:r>
            <a:r>
              <a:rPr lang="en-US" sz="2400">
                <a:solidFill>
                  <a:schemeClr val="tx1">
                    <a:lumMod val="50000"/>
                  </a:schemeClr>
                </a:solidFill>
                <a:latin typeface="+mj-lt"/>
              </a:rPr>
              <a:t>. </a:t>
            </a:r>
            <a:endParaRPr sz="2400">
              <a:solidFill>
                <a:schemeClr val="tx1">
                  <a:lumMod val="50000"/>
                </a:schemeClr>
              </a:solidFill>
              <a:latin typeface="+mj-lt"/>
            </a:endParaRPr>
          </a:p>
        </p:txBody>
      </p:sp>
      <p:sp>
        <p:nvSpPr>
          <p:cNvPr id="488" name="Google Shape;488;p11"/>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7A723B87-ECBF-B606-50C6-E09646A3C7BA}"/>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9BB9FFC4-8041-D590-B735-1A262E5A18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2"/>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Thiết bị lưu trữ thứ cấp - Secondary storage</a:t>
            </a:r>
            <a:endParaRPr/>
          </a:p>
        </p:txBody>
      </p:sp>
      <p:sp>
        <p:nvSpPr>
          <p:cNvPr id="497" name="Google Shape;497;p12"/>
          <p:cNvSpPr txBox="1">
            <a:spLocks noGrp="1"/>
          </p:cNvSpPr>
          <p:nvPr>
            <p:ph type="body" idx="1"/>
          </p:nvPr>
        </p:nvSpPr>
        <p:spPr>
          <a:xfrm>
            <a:off x="774144" y="1233825"/>
            <a:ext cx="11176555" cy="186690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130000"/>
              </a:lnSpc>
              <a:spcBef>
                <a:spcPts val="0"/>
              </a:spcBef>
              <a:spcAft>
                <a:spcPts val="0"/>
              </a:spcAft>
              <a:buClr>
                <a:schemeClr val="dk1"/>
              </a:buClr>
              <a:buSzPct val="100000"/>
              <a:buChar char="•"/>
            </a:pPr>
            <a:r>
              <a:rPr lang="en-US"/>
              <a:t>Thiết bị lưu trữ thứ cấp là thiết bị lưu trữ dữ liệu lâu dài, dữ liệu không bị mất đi sau khi tắt máy.</a:t>
            </a:r>
            <a:endParaRPr/>
          </a:p>
          <a:p>
            <a:pPr marL="228600" lvl="0" indent="-228600" algn="just" rtl="0">
              <a:lnSpc>
                <a:spcPct val="130000"/>
              </a:lnSpc>
              <a:spcBef>
                <a:spcPts val="600"/>
              </a:spcBef>
              <a:spcAft>
                <a:spcPts val="0"/>
              </a:spcAft>
              <a:buClr>
                <a:schemeClr val="dk1"/>
              </a:buClr>
              <a:buSzPct val="100000"/>
              <a:buChar char="•"/>
            </a:pPr>
            <a:r>
              <a:rPr lang="en-US"/>
              <a:t>Ví dụ: đĩa cứng, ổ đĩa flash, đĩa mềm, đĩa ZIP, CD-ROM, DVD, băng từ, lưu trữ cloud, …</a:t>
            </a:r>
            <a:endParaRPr/>
          </a:p>
        </p:txBody>
      </p:sp>
      <p:sp>
        <p:nvSpPr>
          <p:cNvPr id="498" name="Google Shape;498;p12"/>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500" name="Google Shape;500;p12"/>
          <p:cNvSpPr txBox="1"/>
          <p:nvPr/>
        </p:nvSpPr>
        <p:spPr>
          <a:xfrm>
            <a:off x="15460262" y="6795035"/>
            <a:ext cx="299494" cy="73340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CD</a:t>
            </a:r>
            <a:endParaRPr sz="1800">
              <a:solidFill>
                <a:schemeClr val="dk1"/>
              </a:solidFill>
              <a:latin typeface="Consolas"/>
              <a:ea typeface="Consolas"/>
              <a:cs typeface="Consolas"/>
              <a:sym typeface="Consolas"/>
            </a:endParaRPr>
          </a:p>
        </p:txBody>
      </p:sp>
      <p:grpSp>
        <p:nvGrpSpPr>
          <p:cNvPr id="501" name="Google Shape;501;p12"/>
          <p:cNvGrpSpPr/>
          <p:nvPr/>
        </p:nvGrpSpPr>
        <p:grpSpPr>
          <a:xfrm>
            <a:off x="1121332" y="3131343"/>
            <a:ext cx="10652228" cy="3377015"/>
            <a:chOff x="992502" y="3164709"/>
            <a:chExt cx="10652228" cy="3377015"/>
          </a:xfrm>
        </p:grpSpPr>
        <p:grpSp>
          <p:nvGrpSpPr>
            <p:cNvPr id="502" name="Google Shape;502;p12"/>
            <p:cNvGrpSpPr/>
            <p:nvPr/>
          </p:nvGrpSpPr>
          <p:grpSpPr>
            <a:xfrm>
              <a:off x="1036842" y="3429000"/>
              <a:ext cx="1299960" cy="1526136"/>
              <a:chOff x="1036842" y="3429000"/>
              <a:chExt cx="1299960" cy="1526136"/>
            </a:xfrm>
          </p:grpSpPr>
          <p:pic>
            <p:nvPicPr>
              <p:cNvPr id="503" name="Google Shape;503;p12" descr="Boeing 747s Still Use Floppy Disks…And Other Small Business Tech News"/>
              <p:cNvPicPr preferRelativeResize="0"/>
              <p:nvPr/>
            </p:nvPicPr>
            <p:blipFill rotWithShape="1">
              <a:blip r:embed="rId3">
                <a:alphaModFix/>
              </a:blip>
              <a:srcRect/>
              <a:stretch/>
            </p:blipFill>
            <p:spPr>
              <a:xfrm>
                <a:off x="1036842" y="3429000"/>
                <a:ext cx="1299960" cy="1299960"/>
              </a:xfrm>
              <a:prstGeom prst="rect">
                <a:avLst/>
              </a:prstGeom>
              <a:noFill/>
              <a:ln>
                <a:noFill/>
              </a:ln>
            </p:spPr>
          </p:pic>
          <p:sp>
            <p:nvSpPr>
              <p:cNvPr id="504" name="Google Shape;504;p12"/>
              <p:cNvSpPr txBox="1"/>
              <p:nvPr/>
            </p:nvSpPr>
            <p:spPr>
              <a:xfrm>
                <a:off x="1151259" y="4554129"/>
                <a:ext cx="1071127"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Đĩa mềm</a:t>
                </a:r>
                <a:endParaRPr sz="1800">
                  <a:solidFill>
                    <a:schemeClr val="dk1"/>
                  </a:solidFill>
                  <a:latin typeface="Consolas"/>
                  <a:ea typeface="Consolas"/>
                  <a:cs typeface="Consolas"/>
                  <a:sym typeface="Consolas"/>
                </a:endParaRPr>
              </a:p>
            </p:txBody>
          </p:sp>
        </p:grpSp>
        <p:grpSp>
          <p:nvGrpSpPr>
            <p:cNvPr id="505" name="Google Shape;505;p12"/>
            <p:cNvGrpSpPr/>
            <p:nvPr/>
          </p:nvGrpSpPr>
          <p:grpSpPr>
            <a:xfrm>
              <a:off x="4480256" y="3786862"/>
              <a:ext cx="1086022" cy="1146087"/>
              <a:chOff x="2688614" y="3675069"/>
              <a:chExt cx="1086022" cy="1146087"/>
            </a:xfrm>
          </p:grpSpPr>
          <p:pic>
            <p:nvPicPr>
              <p:cNvPr id="506" name="Google Shape;506;p12" descr="SANDISK SDCZ48-016G-U46 Flash Drive, USB, 16 GB, USB 3.0, Black, Ultra  Series"/>
              <p:cNvPicPr preferRelativeResize="0"/>
              <p:nvPr/>
            </p:nvPicPr>
            <p:blipFill rotWithShape="1">
              <a:blip r:embed="rId4">
                <a:alphaModFix/>
              </a:blip>
              <a:srcRect/>
              <a:stretch/>
            </p:blipFill>
            <p:spPr>
              <a:xfrm>
                <a:off x="2688614" y="3675069"/>
                <a:ext cx="1086022" cy="679567"/>
              </a:xfrm>
              <a:prstGeom prst="rect">
                <a:avLst/>
              </a:prstGeom>
              <a:noFill/>
              <a:ln>
                <a:noFill/>
              </a:ln>
            </p:spPr>
          </p:pic>
          <p:sp>
            <p:nvSpPr>
              <p:cNvPr id="507" name="Google Shape;507;p12"/>
              <p:cNvSpPr txBox="1"/>
              <p:nvPr/>
            </p:nvSpPr>
            <p:spPr>
              <a:xfrm>
                <a:off x="2945636" y="4420149"/>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USB</a:t>
                </a:r>
                <a:endParaRPr sz="1800">
                  <a:solidFill>
                    <a:schemeClr val="dk1"/>
                  </a:solidFill>
                  <a:latin typeface="Consolas"/>
                  <a:ea typeface="Consolas"/>
                  <a:cs typeface="Consolas"/>
                  <a:sym typeface="Consolas"/>
                </a:endParaRPr>
              </a:p>
            </p:txBody>
          </p:sp>
        </p:grpSp>
        <p:grpSp>
          <p:nvGrpSpPr>
            <p:cNvPr id="508" name="Google Shape;508;p12"/>
            <p:cNvGrpSpPr/>
            <p:nvPr/>
          </p:nvGrpSpPr>
          <p:grpSpPr>
            <a:xfrm>
              <a:off x="3024479" y="4945528"/>
              <a:ext cx="1712799" cy="1582261"/>
              <a:chOff x="4027476" y="3314259"/>
              <a:chExt cx="1712799" cy="1582261"/>
            </a:xfrm>
          </p:grpSpPr>
          <p:pic>
            <p:nvPicPr>
              <p:cNvPr id="509" name="Google Shape;509;p12" descr="What Is an External Hard Drive? - MiniTool"/>
              <p:cNvPicPr preferRelativeResize="0"/>
              <p:nvPr/>
            </p:nvPicPr>
            <p:blipFill rotWithShape="1">
              <a:blip r:embed="rId5">
                <a:alphaModFix/>
              </a:blip>
              <a:srcRect/>
              <a:stretch/>
            </p:blipFill>
            <p:spPr>
              <a:xfrm>
                <a:off x="4227123" y="3314259"/>
                <a:ext cx="1513152" cy="1513152"/>
              </a:xfrm>
              <a:prstGeom prst="rect">
                <a:avLst/>
              </a:prstGeom>
              <a:noFill/>
              <a:ln>
                <a:noFill/>
              </a:ln>
            </p:spPr>
          </p:pic>
          <p:sp>
            <p:nvSpPr>
              <p:cNvPr id="510" name="Google Shape;510;p12"/>
              <p:cNvSpPr txBox="1"/>
              <p:nvPr/>
            </p:nvSpPr>
            <p:spPr>
              <a:xfrm>
                <a:off x="4027476" y="4495513"/>
                <a:ext cx="1704313"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External HDD</a:t>
                </a:r>
                <a:endParaRPr sz="1800">
                  <a:solidFill>
                    <a:schemeClr val="dk1"/>
                  </a:solidFill>
                  <a:latin typeface="Consolas"/>
                  <a:ea typeface="Consolas"/>
                  <a:cs typeface="Consolas"/>
                  <a:sym typeface="Consolas"/>
                </a:endParaRPr>
              </a:p>
            </p:txBody>
          </p:sp>
        </p:grpSp>
        <p:grpSp>
          <p:nvGrpSpPr>
            <p:cNvPr id="511" name="Google Shape;511;p12"/>
            <p:cNvGrpSpPr/>
            <p:nvPr/>
          </p:nvGrpSpPr>
          <p:grpSpPr>
            <a:xfrm>
              <a:off x="7087507" y="5091576"/>
              <a:ext cx="2226684" cy="1341230"/>
              <a:chOff x="4283659" y="4962688"/>
              <a:chExt cx="2226684" cy="1341230"/>
            </a:xfrm>
          </p:grpSpPr>
          <p:pic>
            <p:nvPicPr>
              <p:cNvPr id="512" name="Google Shape;512;p12" descr="HP 941881-001 - SSD 512GB PCIe NVMe TLC"/>
              <p:cNvPicPr preferRelativeResize="0"/>
              <p:nvPr/>
            </p:nvPicPr>
            <p:blipFill rotWithShape="1">
              <a:blip r:embed="rId6">
                <a:alphaModFix/>
              </a:blip>
              <a:srcRect/>
              <a:stretch/>
            </p:blipFill>
            <p:spPr>
              <a:xfrm rot="526368">
                <a:off x="4283659" y="4962688"/>
                <a:ext cx="2226684" cy="1230644"/>
              </a:xfrm>
              <a:prstGeom prst="rect">
                <a:avLst/>
              </a:prstGeom>
              <a:noFill/>
              <a:ln>
                <a:noFill/>
              </a:ln>
            </p:spPr>
          </p:pic>
          <p:sp>
            <p:nvSpPr>
              <p:cNvPr id="513" name="Google Shape;513;p12"/>
              <p:cNvSpPr txBox="1"/>
              <p:nvPr/>
            </p:nvSpPr>
            <p:spPr>
              <a:xfrm>
                <a:off x="4978815" y="5879227"/>
                <a:ext cx="564578" cy="42469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SSD</a:t>
                </a:r>
                <a:endParaRPr sz="1800">
                  <a:solidFill>
                    <a:schemeClr val="dk1"/>
                  </a:solidFill>
                  <a:latin typeface="Consolas"/>
                  <a:ea typeface="Consolas"/>
                  <a:cs typeface="Consolas"/>
                  <a:sym typeface="Consolas"/>
                </a:endParaRPr>
              </a:p>
            </p:txBody>
          </p:sp>
        </p:grpSp>
        <p:grpSp>
          <p:nvGrpSpPr>
            <p:cNvPr id="514" name="Google Shape;514;p12"/>
            <p:cNvGrpSpPr/>
            <p:nvPr/>
          </p:nvGrpSpPr>
          <p:grpSpPr>
            <a:xfrm>
              <a:off x="5151572" y="5070627"/>
              <a:ext cx="1513010" cy="1435357"/>
              <a:chOff x="5917226" y="3515857"/>
              <a:chExt cx="1513010" cy="1435357"/>
            </a:xfrm>
          </p:grpSpPr>
          <p:pic>
            <p:nvPicPr>
              <p:cNvPr id="515" name="Google Shape;515;p12" descr="Ổ cứng HDD là gì? Dùng ổ cứng HDD có tốt không? - Fptshop.com.vn"/>
              <p:cNvPicPr preferRelativeResize="0"/>
              <p:nvPr/>
            </p:nvPicPr>
            <p:blipFill rotWithShape="1">
              <a:blip r:embed="rId7">
                <a:alphaModFix/>
              </a:blip>
              <a:srcRect/>
              <a:stretch/>
            </p:blipFill>
            <p:spPr>
              <a:xfrm>
                <a:off x="5917226" y="3515857"/>
                <a:ext cx="1513010" cy="1153891"/>
              </a:xfrm>
              <a:prstGeom prst="rect">
                <a:avLst/>
              </a:prstGeom>
              <a:noFill/>
              <a:ln>
                <a:noFill/>
              </a:ln>
            </p:spPr>
          </p:pic>
          <p:sp>
            <p:nvSpPr>
              <p:cNvPr id="516" name="Google Shape;516;p12"/>
              <p:cNvSpPr txBox="1"/>
              <p:nvPr/>
            </p:nvSpPr>
            <p:spPr>
              <a:xfrm>
                <a:off x="6502403" y="4550207"/>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HDD</a:t>
                </a:r>
                <a:endParaRPr sz="1800">
                  <a:solidFill>
                    <a:schemeClr val="dk1"/>
                  </a:solidFill>
                  <a:latin typeface="Consolas"/>
                  <a:ea typeface="Consolas"/>
                  <a:cs typeface="Consolas"/>
                  <a:sym typeface="Consolas"/>
                </a:endParaRPr>
              </a:p>
            </p:txBody>
          </p:sp>
        </p:grpSp>
        <p:grpSp>
          <p:nvGrpSpPr>
            <p:cNvPr id="517" name="Google Shape;517;p12"/>
            <p:cNvGrpSpPr/>
            <p:nvPr/>
          </p:nvGrpSpPr>
          <p:grpSpPr>
            <a:xfrm>
              <a:off x="10446966" y="3589983"/>
              <a:ext cx="1197764" cy="1355545"/>
              <a:chOff x="2707984" y="5037606"/>
              <a:chExt cx="1197764" cy="1355545"/>
            </a:xfrm>
          </p:grpSpPr>
          <p:pic>
            <p:nvPicPr>
              <p:cNvPr id="518" name="Google Shape;518;p12" descr="Blu Ray Disc at best price in Mumbai by Sdim Private Limited | ID:  4852008133"/>
              <p:cNvPicPr preferRelativeResize="0"/>
              <p:nvPr/>
            </p:nvPicPr>
            <p:blipFill rotWithShape="1">
              <a:blip r:embed="rId8">
                <a:alphaModFix/>
              </a:blip>
              <a:srcRect/>
              <a:stretch/>
            </p:blipFill>
            <p:spPr>
              <a:xfrm>
                <a:off x="2707984" y="5037606"/>
                <a:ext cx="1076698" cy="1076698"/>
              </a:xfrm>
              <a:prstGeom prst="rect">
                <a:avLst/>
              </a:prstGeom>
              <a:noFill/>
              <a:ln>
                <a:noFill/>
              </a:ln>
            </p:spPr>
          </p:pic>
          <p:sp>
            <p:nvSpPr>
              <p:cNvPr id="519" name="Google Shape;519;p12"/>
              <p:cNvSpPr txBox="1"/>
              <p:nvPr/>
            </p:nvSpPr>
            <p:spPr>
              <a:xfrm>
                <a:off x="2707984" y="5992144"/>
                <a:ext cx="1197764"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Blue Ray</a:t>
                </a:r>
                <a:endParaRPr sz="1800">
                  <a:solidFill>
                    <a:schemeClr val="dk1"/>
                  </a:solidFill>
                  <a:latin typeface="Consolas"/>
                  <a:ea typeface="Consolas"/>
                  <a:cs typeface="Consolas"/>
                  <a:sym typeface="Consolas"/>
                </a:endParaRPr>
              </a:p>
            </p:txBody>
          </p:sp>
        </p:grpSp>
        <p:grpSp>
          <p:nvGrpSpPr>
            <p:cNvPr id="520" name="Google Shape;520;p12"/>
            <p:cNvGrpSpPr/>
            <p:nvPr/>
          </p:nvGrpSpPr>
          <p:grpSpPr>
            <a:xfrm>
              <a:off x="992502" y="4881540"/>
              <a:ext cx="1477094" cy="1561324"/>
              <a:chOff x="1279942" y="4865298"/>
              <a:chExt cx="1477094" cy="1561324"/>
            </a:xfrm>
          </p:grpSpPr>
          <p:pic>
            <p:nvPicPr>
              <p:cNvPr id="521" name="Google Shape;521;p12" descr="Magnetic Tape for Data | Museum of Obsolete Media"/>
              <p:cNvPicPr preferRelativeResize="0"/>
              <p:nvPr/>
            </p:nvPicPr>
            <p:blipFill rotWithShape="1">
              <a:blip r:embed="rId9">
                <a:alphaModFix/>
              </a:blip>
              <a:srcRect/>
              <a:stretch/>
            </p:blipFill>
            <p:spPr>
              <a:xfrm>
                <a:off x="1279942" y="4865298"/>
                <a:ext cx="1477094" cy="1477094"/>
              </a:xfrm>
              <a:prstGeom prst="rect">
                <a:avLst/>
              </a:prstGeom>
              <a:noFill/>
              <a:ln>
                <a:noFill/>
              </a:ln>
            </p:spPr>
          </p:pic>
          <p:sp>
            <p:nvSpPr>
              <p:cNvPr id="522" name="Google Shape;522;p12"/>
              <p:cNvSpPr txBox="1"/>
              <p:nvPr/>
            </p:nvSpPr>
            <p:spPr>
              <a:xfrm>
                <a:off x="1506142" y="6025615"/>
                <a:ext cx="1071127"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Băng từ</a:t>
                </a:r>
                <a:endParaRPr sz="1800">
                  <a:solidFill>
                    <a:schemeClr val="dk1"/>
                  </a:solidFill>
                  <a:latin typeface="Consolas"/>
                  <a:ea typeface="Consolas"/>
                  <a:cs typeface="Consolas"/>
                  <a:sym typeface="Consolas"/>
                </a:endParaRPr>
              </a:p>
            </p:txBody>
          </p:sp>
        </p:grpSp>
        <p:grpSp>
          <p:nvGrpSpPr>
            <p:cNvPr id="523" name="Google Shape;523;p12"/>
            <p:cNvGrpSpPr/>
            <p:nvPr/>
          </p:nvGrpSpPr>
          <p:grpSpPr>
            <a:xfrm>
              <a:off x="5894012" y="3526924"/>
              <a:ext cx="1577676" cy="1340556"/>
              <a:chOff x="6173015" y="4984267"/>
              <a:chExt cx="1577676" cy="1340556"/>
            </a:xfrm>
          </p:grpSpPr>
          <p:pic>
            <p:nvPicPr>
              <p:cNvPr id="524" name="Google Shape;524;p12" descr="SanDisk Ultra 128GB Micro SDXC Memory Card &amp; SD Adapter– Speech Products"/>
              <p:cNvPicPr preferRelativeResize="0"/>
              <p:nvPr/>
            </p:nvPicPr>
            <p:blipFill rotWithShape="1">
              <a:blip r:embed="rId10">
                <a:alphaModFix/>
              </a:blip>
              <a:srcRect/>
              <a:stretch/>
            </p:blipFill>
            <p:spPr>
              <a:xfrm>
                <a:off x="6235000" y="4984267"/>
                <a:ext cx="1207676" cy="1207676"/>
              </a:xfrm>
              <a:prstGeom prst="rect">
                <a:avLst/>
              </a:prstGeom>
              <a:noFill/>
              <a:ln>
                <a:noFill/>
              </a:ln>
            </p:spPr>
          </p:pic>
          <p:sp>
            <p:nvSpPr>
              <p:cNvPr id="525" name="Google Shape;525;p12"/>
              <p:cNvSpPr txBox="1"/>
              <p:nvPr/>
            </p:nvSpPr>
            <p:spPr>
              <a:xfrm>
                <a:off x="6173015" y="5923816"/>
                <a:ext cx="1577676"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Memory card</a:t>
                </a:r>
                <a:endParaRPr sz="1800">
                  <a:solidFill>
                    <a:schemeClr val="dk1"/>
                  </a:solidFill>
                  <a:latin typeface="Consolas"/>
                  <a:ea typeface="Consolas"/>
                  <a:cs typeface="Consolas"/>
                  <a:sym typeface="Consolas"/>
                </a:endParaRPr>
              </a:p>
            </p:txBody>
          </p:sp>
        </p:grpSp>
        <p:grpSp>
          <p:nvGrpSpPr>
            <p:cNvPr id="526" name="Google Shape;526;p12"/>
            <p:cNvGrpSpPr/>
            <p:nvPr/>
          </p:nvGrpSpPr>
          <p:grpSpPr>
            <a:xfrm>
              <a:off x="7665286" y="3589983"/>
              <a:ext cx="1014257" cy="1430840"/>
              <a:chOff x="7665286" y="3666183"/>
              <a:chExt cx="1014257" cy="1430840"/>
            </a:xfrm>
          </p:grpSpPr>
          <p:pic>
            <p:nvPicPr>
              <p:cNvPr id="527" name="Google Shape;527;p12" descr="DVD - Wikipedia"/>
              <p:cNvPicPr preferRelativeResize="0"/>
              <p:nvPr/>
            </p:nvPicPr>
            <p:blipFill rotWithShape="1">
              <a:blip r:embed="rId11">
                <a:alphaModFix/>
              </a:blip>
              <a:srcRect/>
              <a:stretch/>
            </p:blipFill>
            <p:spPr>
              <a:xfrm>
                <a:off x="7665286" y="3666183"/>
                <a:ext cx="1014257" cy="1032698"/>
              </a:xfrm>
              <a:prstGeom prst="rect">
                <a:avLst/>
              </a:prstGeom>
              <a:noFill/>
              <a:ln>
                <a:noFill/>
              </a:ln>
            </p:spPr>
          </p:pic>
          <p:sp>
            <p:nvSpPr>
              <p:cNvPr id="528" name="Google Shape;528;p12"/>
              <p:cNvSpPr txBox="1"/>
              <p:nvPr/>
            </p:nvSpPr>
            <p:spPr>
              <a:xfrm>
                <a:off x="7918560" y="4696016"/>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DVD</a:t>
                </a:r>
                <a:endParaRPr sz="1800">
                  <a:solidFill>
                    <a:schemeClr val="dk1"/>
                  </a:solidFill>
                  <a:latin typeface="Consolas"/>
                  <a:ea typeface="Consolas"/>
                  <a:cs typeface="Consolas"/>
                  <a:sym typeface="Consolas"/>
                </a:endParaRPr>
              </a:p>
            </p:txBody>
          </p:sp>
        </p:grpSp>
        <p:pic>
          <p:nvPicPr>
            <p:cNvPr id="529" name="Google Shape;529;p12" descr="Các dịch vụ Cloud Storage miễn phí. Công nghệ sử dụng trong lưu trữ đám  mâyZ.com Cloud VPS – Tốc Độ Cao Khởi Tạo Trong 1 Phút"/>
            <p:cNvPicPr preferRelativeResize="0"/>
            <p:nvPr/>
          </p:nvPicPr>
          <p:blipFill rotWithShape="1">
            <a:blip r:embed="rId12">
              <a:alphaModFix/>
            </a:blip>
            <a:srcRect/>
            <a:stretch/>
          </p:blipFill>
          <p:spPr>
            <a:xfrm>
              <a:off x="9460651" y="5104558"/>
              <a:ext cx="1972630" cy="1437166"/>
            </a:xfrm>
            <a:prstGeom prst="rect">
              <a:avLst/>
            </a:prstGeom>
            <a:noFill/>
            <a:ln>
              <a:noFill/>
            </a:ln>
          </p:spPr>
        </p:pic>
        <p:grpSp>
          <p:nvGrpSpPr>
            <p:cNvPr id="530" name="Google Shape;530;p12"/>
            <p:cNvGrpSpPr/>
            <p:nvPr/>
          </p:nvGrpSpPr>
          <p:grpSpPr>
            <a:xfrm>
              <a:off x="8870334" y="3548299"/>
              <a:ext cx="1487619" cy="1460274"/>
              <a:chOff x="8938350" y="3672458"/>
              <a:chExt cx="1487619" cy="1460274"/>
            </a:xfrm>
          </p:grpSpPr>
          <p:pic>
            <p:nvPicPr>
              <p:cNvPr id="531" name="Google Shape;531;p12" descr="Đĩa CD NEO Việt Nam lốc 50 chiếc - Máy tính Trần Gia"/>
              <p:cNvPicPr preferRelativeResize="0"/>
              <p:nvPr/>
            </p:nvPicPr>
            <p:blipFill rotWithShape="1">
              <a:blip r:embed="rId13">
                <a:alphaModFix/>
              </a:blip>
              <a:srcRect/>
              <a:stretch/>
            </p:blipFill>
            <p:spPr>
              <a:xfrm>
                <a:off x="8938350" y="3672458"/>
                <a:ext cx="1487619" cy="1115714"/>
              </a:xfrm>
              <a:prstGeom prst="rect">
                <a:avLst/>
              </a:prstGeom>
              <a:noFill/>
              <a:ln>
                <a:noFill/>
              </a:ln>
            </p:spPr>
          </p:pic>
          <p:sp>
            <p:nvSpPr>
              <p:cNvPr id="532" name="Google Shape;532;p12"/>
              <p:cNvSpPr txBox="1"/>
              <p:nvPr/>
            </p:nvSpPr>
            <p:spPr>
              <a:xfrm>
                <a:off x="9471493" y="4731725"/>
                <a:ext cx="437940"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CD</a:t>
                </a:r>
                <a:endParaRPr sz="1800">
                  <a:solidFill>
                    <a:schemeClr val="dk1"/>
                  </a:solidFill>
                  <a:latin typeface="Consolas"/>
                  <a:ea typeface="Consolas"/>
                  <a:cs typeface="Consolas"/>
                  <a:sym typeface="Consolas"/>
                </a:endParaRPr>
              </a:p>
            </p:txBody>
          </p:sp>
        </p:grpSp>
        <p:grpSp>
          <p:nvGrpSpPr>
            <p:cNvPr id="533" name="Google Shape;533;p12"/>
            <p:cNvGrpSpPr/>
            <p:nvPr/>
          </p:nvGrpSpPr>
          <p:grpSpPr>
            <a:xfrm>
              <a:off x="2541105" y="3164709"/>
              <a:ext cx="1829256" cy="1828541"/>
              <a:chOff x="2620008" y="3393690"/>
              <a:chExt cx="1829256" cy="1828541"/>
            </a:xfrm>
          </p:grpSpPr>
          <p:pic>
            <p:nvPicPr>
              <p:cNvPr id="534" name="Google Shape;534;p12" descr="Zip Disk at best price in Nagpur by Sky Computer System | ID: 9854850355"/>
              <p:cNvPicPr preferRelativeResize="0"/>
              <p:nvPr/>
            </p:nvPicPr>
            <p:blipFill rotWithShape="1">
              <a:blip r:embed="rId14">
                <a:alphaModFix/>
              </a:blip>
              <a:srcRect/>
              <a:stretch/>
            </p:blipFill>
            <p:spPr>
              <a:xfrm>
                <a:off x="2620008" y="3393690"/>
                <a:ext cx="1829256" cy="1628038"/>
              </a:xfrm>
              <a:prstGeom prst="rect">
                <a:avLst/>
              </a:prstGeom>
              <a:noFill/>
              <a:ln>
                <a:noFill/>
              </a:ln>
            </p:spPr>
          </p:pic>
          <p:sp>
            <p:nvSpPr>
              <p:cNvPr id="535" name="Google Shape;535;p12"/>
              <p:cNvSpPr txBox="1"/>
              <p:nvPr/>
            </p:nvSpPr>
            <p:spPr>
              <a:xfrm>
                <a:off x="3067768" y="4821224"/>
                <a:ext cx="1207676"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Đĩa zip</a:t>
                </a:r>
                <a:endParaRPr sz="1800">
                  <a:solidFill>
                    <a:schemeClr val="dk1"/>
                  </a:solidFill>
                  <a:latin typeface="Consolas"/>
                  <a:ea typeface="Consolas"/>
                  <a:cs typeface="Consolas"/>
                  <a:sym typeface="Consolas"/>
                </a:endParaRPr>
              </a:p>
            </p:txBody>
          </p:sp>
        </p:grpSp>
      </p:grpSp>
      <p:sp>
        <p:nvSpPr>
          <p:cNvPr id="2" name="Date Placeholder 1">
            <a:extLst>
              <a:ext uri="{FF2B5EF4-FFF2-40B4-BE49-F238E27FC236}">
                <a16:creationId xmlns:a16="http://schemas.microsoft.com/office/drawing/2014/main" id="{16515F3F-1249-597A-9458-7EF667644494}"/>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64EC8CCB-F568-EE7A-4BE0-BD8C0C8A4A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3"/>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Thiết bị đầu vào - Input Device</a:t>
            </a:r>
            <a:endParaRPr/>
          </a:p>
        </p:txBody>
      </p:sp>
      <p:sp>
        <p:nvSpPr>
          <p:cNvPr id="542" name="Google Shape;542;p13"/>
          <p:cNvSpPr txBox="1">
            <a:spLocks noGrp="1"/>
          </p:cNvSpPr>
          <p:nvPr>
            <p:ph type="body" idx="1"/>
          </p:nvPr>
        </p:nvSpPr>
        <p:spPr>
          <a:xfrm>
            <a:off x="774145" y="1233824"/>
            <a:ext cx="5673301"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800"/>
              <a:buChar char="•"/>
            </a:pPr>
            <a:r>
              <a:rPr lang="en-US"/>
              <a:t>Các thiết bị đưa dữ liệu và chương trình vào máy tính được gọi là </a:t>
            </a:r>
            <a:r>
              <a:rPr lang="en-US" b="1"/>
              <a:t>thiết bị đầu vào</a:t>
            </a:r>
            <a:r>
              <a:rPr lang="en-US"/>
              <a:t>. </a:t>
            </a:r>
            <a:endParaRPr/>
          </a:p>
          <a:p>
            <a:pPr marL="228600" lvl="0" indent="-228600" algn="just" rtl="0">
              <a:lnSpc>
                <a:spcPct val="150000"/>
              </a:lnSpc>
              <a:spcBef>
                <a:spcPts val="600"/>
              </a:spcBef>
              <a:spcAft>
                <a:spcPts val="0"/>
              </a:spcAft>
              <a:buClr>
                <a:schemeClr val="dk1"/>
              </a:buClr>
              <a:buSzPts val="2800"/>
              <a:buChar char="•"/>
            </a:pPr>
            <a:r>
              <a:rPr lang="en-US"/>
              <a:t>Ví dụ: Bàn phím, chuột, màn hình cảm ứng, mic, webcam, thiết bị lưu trữ thứ cấp, …</a:t>
            </a:r>
            <a:endParaRPr/>
          </a:p>
        </p:txBody>
      </p:sp>
      <p:sp>
        <p:nvSpPr>
          <p:cNvPr id="543" name="Google Shape;543;p13"/>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545" name="Google Shape;545;p13"/>
          <p:cNvGrpSpPr/>
          <p:nvPr/>
        </p:nvGrpSpPr>
        <p:grpSpPr>
          <a:xfrm>
            <a:off x="6781622" y="1009859"/>
            <a:ext cx="5344485" cy="5678260"/>
            <a:chOff x="6783650" y="1213304"/>
            <a:chExt cx="5500552" cy="5617987"/>
          </a:xfrm>
        </p:grpSpPr>
        <p:grpSp>
          <p:nvGrpSpPr>
            <p:cNvPr id="546" name="Google Shape;546;p13"/>
            <p:cNvGrpSpPr/>
            <p:nvPr/>
          </p:nvGrpSpPr>
          <p:grpSpPr>
            <a:xfrm>
              <a:off x="10169625" y="4101459"/>
              <a:ext cx="2114577" cy="1658389"/>
              <a:chOff x="10121884" y="4220155"/>
              <a:chExt cx="2114577" cy="1658389"/>
            </a:xfrm>
          </p:grpSpPr>
          <p:pic>
            <p:nvPicPr>
              <p:cNvPr id="547" name="Google Shape;547;p13" descr="Wired Handheld Barcode Reader at Rs 2200 in New Delhi | ID: 21748345988"/>
              <p:cNvPicPr preferRelativeResize="0"/>
              <p:nvPr/>
            </p:nvPicPr>
            <p:blipFill rotWithShape="1">
              <a:blip r:embed="rId3">
                <a:alphaModFix/>
              </a:blip>
              <a:srcRect/>
              <a:stretch/>
            </p:blipFill>
            <p:spPr>
              <a:xfrm>
                <a:off x="10297611" y="4220155"/>
                <a:ext cx="1430535" cy="1430535"/>
              </a:xfrm>
              <a:prstGeom prst="rect">
                <a:avLst/>
              </a:prstGeom>
              <a:noFill/>
              <a:ln>
                <a:noFill/>
              </a:ln>
            </p:spPr>
          </p:pic>
          <p:sp>
            <p:nvSpPr>
              <p:cNvPr id="548" name="Google Shape;548;p13"/>
              <p:cNvSpPr txBox="1"/>
              <p:nvPr/>
            </p:nvSpPr>
            <p:spPr>
              <a:xfrm>
                <a:off x="10121884" y="5531443"/>
                <a:ext cx="2114577" cy="347101"/>
              </a:xfrm>
              <a:prstGeom prst="rect">
                <a:avLst/>
              </a:prstGeom>
              <a:noFill/>
              <a:ln>
                <a:noFill/>
              </a:ln>
            </p:spPr>
            <p:txBody>
              <a:bodyPr spcFirstLastPara="1" wrap="square" lIns="91425" tIns="45700" rIns="91425" bIns="45700" anchor="t" anchorCtr="0">
                <a:spAutoFit/>
              </a:bodyPr>
              <a:lstStyle/>
              <a:p>
                <a:pPr marL="0" marR="0" lvl="0" indent="0" rtl="0">
                  <a:lnSpc>
                    <a:spcPct val="120000"/>
                  </a:lnSpc>
                  <a:spcBef>
                    <a:spcPts val="0"/>
                  </a:spcBef>
                  <a:spcAft>
                    <a:spcPts val="0"/>
                  </a:spcAft>
                  <a:buNone/>
                </a:pPr>
                <a:r>
                  <a:rPr lang="en-US">
                    <a:solidFill>
                      <a:schemeClr val="dk1"/>
                    </a:solidFill>
                    <a:latin typeface="Consolas"/>
                    <a:ea typeface="Consolas"/>
                    <a:cs typeface="Consolas"/>
                    <a:sym typeface="Consolas"/>
                  </a:rPr>
                  <a:t>Máy đọc mã vạch</a:t>
                </a:r>
                <a:endParaRPr>
                  <a:solidFill>
                    <a:schemeClr val="dk1"/>
                  </a:solidFill>
                  <a:latin typeface="Consolas"/>
                  <a:ea typeface="Consolas"/>
                  <a:cs typeface="Consolas"/>
                  <a:sym typeface="Consolas"/>
                </a:endParaRPr>
              </a:p>
            </p:txBody>
          </p:sp>
        </p:grpSp>
        <p:grpSp>
          <p:nvGrpSpPr>
            <p:cNvPr id="549" name="Google Shape;549;p13"/>
            <p:cNvGrpSpPr/>
            <p:nvPr/>
          </p:nvGrpSpPr>
          <p:grpSpPr>
            <a:xfrm>
              <a:off x="10219594" y="2787177"/>
              <a:ext cx="2016206" cy="1412218"/>
              <a:chOff x="10047931" y="2534474"/>
              <a:chExt cx="2016206" cy="1412218"/>
            </a:xfrm>
          </p:grpSpPr>
          <p:pic>
            <p:nvPicPr>
              <p:cNvPr id="550" name="Google Shape;550;p13" descr="Quẹt” thẻ ATM qua máy POS: Thanh toán không dùng tiền mặt"/>
              <p:cNvPicPr preferRelativeResize="0"/>
              <p:nvPr/>
            </p:nvPicPr>
            <p:blipFill rotWithShape="1">
              <a:blip r:embed="rId4">
                <a:alphaModFix/>
              </a:blip>
              <a:srcRect/>
              <a:stretch/>
            </p:blipFill>
            <p:spPr>
              <a:xfrm>
                <a:off x="10047931" y="2534474"/>
                <a:ext cx="1795405" cy="1195768"/>
              </a:xfrm>
              <a:prstGeom prst="rect">
                <a:avLst/>
              </a:prstGeom>
              <a:noFill/>
              <a:ln>
                <a:noFill/>
              </a:ln>
            </p:spPr>
          </p:pic>
          <p:sp>
            <p:nvSpPr>
              <p:cNvPr id="551" name="Google Shape;551;p13"/>
              <p:cNvSpPr txBox="1"/>
              <p:nvPr/>
            </p:nvSpPr>
            <p:spPr>
              <a:xfrm>
                <a:off x="10385067" y="3599591"/>
                <a:ext cx="1679070" cy="347101"/>
              </a:xfrm>
              <a:prstGeom prst="rect">
                <a:avLst/>
              </a:prstGeom>
              <a:noFill/>
              <a:ln>
                <a:noFill/>
              </a:ln>
            </p:spPr>
            <p:txBody>
              <a:bodyPr spcFirstLastPara="1" wrap="square" lIns="91425" tIns="45700" rIns="91425" bIns="45700" anchor="t" anchorCtr="0">
                <a:spAutoFit/>
              </a:bodyPr>
              <a:lstStyle/>
              <a:p>
                <a:pPr marL="0" marR="0" lvl="0" indent="0" rtl="0">
                  <a:lnSpc>
                    <a:spcPct val="120000"/>
                  </a:lnSpc>
                  <a:spcBef>
                    <a:spcPts val="0"/>
                  </a:spcBef>
                  <a:spcAft>
                    <a:spcPts val="0"/>
                  </a:spcAft>
                  <a:buNone/>
                </a:pPr>
                <a:r>
                  <a:rPr lang="en-US">
                    <a:solidFill>
                      <a:schemeClr val="dk1"/>
                    </a:solidFill>
                    <a:latin typeface="Consolas"/>
                    <a:ea typeface="Consolas"/>
                    <a:cs typeface="Consolas"/>
                    <a:sym typeface="Consolas"/>
                  </a:rPr>
                  <a:t>Máy đọc thẻ</a:t>
                </a:r>
                <a:endParaRPr>
                  <a:solidFill>
                    <a:schemeClr val="dk1"/>
                  </a:solidFill>
                  <a:latin typeface="Consolas"/>
                  <a:ea typeface="Consolas"/>
                  <a:cs typeface="Consolas"/>
                  <a:sym typeface="Consolas"/>
                </a:endParaRPr>
              </a:p>
            </p:txBody>
          </p:sp>
        </p:grpSp>
        <p:grpSp>
          <p:nvGrpSpPr>
            <p:cNvPr id="552" name="Google Shape;552;p13"/>
            <p:cNvGrpSpPr/>
            <p:nvPr/>
          </p:nvGrpSpPr>
          <p:grpSpPr>
            <a:xfrm>
              <a:off x="8755233" y="2834786"/>
              <a:ext cx="1679070" cy="1288484"/>
              <a:chOff x="7262941" y="1707244"/>
              <a:chExt cx="2286833" cy="1456397"/>
            </a:xfrm>
          </p:grpSpPr>
          <p:pic>
            <p:nvPicPr>
              <p:cNvPr id="553" name="Google Shape;553;p13" descr="Magic Keyboard - Tiếng Anh Mỹ"/>
              <p:cNvPicPr preferRelativeResize="0"/>
              <p:nvPr/>
            </p:nvPicPr>
            <p:blipFill rotWithShape="1">
              <a:blip r:embed="rId5">
                <a:alphaModFix/>
              </a:blip>
              <a:srcRect/>
              <a:stretch/>
            </p:blipFill>
            <p:spPr>
              <a:xfrm>
                <a:off x="7262941" y="1707244"/>
                <a:ext cx="2286833" cy="1200587"/>
              </a:xfrm>
              <a:prstGeom prst="rect">
                <a:avLst/>
              </a:prstGeom>
              <a:noFill/>
              <a:ln>
                <a:noFill/>
              </a:ln>
            </p:spPr>
          </p:pic>
          <p:sp>
            <p:nvSpPr>
              <p:cNvPr id="554" name="Google Shape;554;p13"/>
              <p:cNvSpPr txBox="1"/>
              <p:nvPr/>
            </p:nvSpPr>
            <p:spPr>
              <a:xfrm>
                <a:off x="7769636" y="2771306"/>
                <a:ext cx="1396112" cy="392335"/>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Bàn phím</a:t>
                </a:r>
                <a:endParaRPr>
                  <a:solidFill>
                    <a:schemeClr val="dk1"/>
                  </a:solidFill>
                  <a:latin typeface="Consolas"/>
                  <a:ea typeface="Consolas"/>
                  <a:cs typeface="Consolas"/>
                  <a:sym typeface="Consolas"/>
                </a:endParaRPr>
              </a:p>
            </p:txBody>
          </p:sp>
        </p:grpSp>
        <p:grpSp>
          <p:nvGrpSpPr>
            <p:cNvPr id="555" name="Google Shape;555;p13"/>
            <p:cNvGrpSpPr/>
            <p:nvPr/>
          </p:nvGrpSpPr>
          <p:grpSpPr>
            <a:xfrm>
              <a:off x="6999061" y="3636273"/>
              <a:ext cx="1679070" cy="1577347"/>
              <a:chOff x="4419600" y="3958560"/>
              <a:chExt cx="1950684" cy="2349952"/>
            </a:xfrm>
          </p:grpSpPr>
          <p:pic>
            <p:nvPicPr>
              <p:cNvPr id="556" name="Google Shape;556;p13" descr="VueScan Mobile by Hamrick Software"/>
              <p:cNvPicPr preferRelativeResize="0"/>
              <p:nvPr/>
            </p:nvPicPr>
            <p:blipFill rotWithShape="1">
              <a:blip r:embed="rId6">
                <a:alphaModFix/>
              </a:blip>
              <a:srcRect/>
              <a:stretch/>
            </p:blipFill>
            <p:spPr>
              <a:xfrm>
                <a:off x="4419600" y="3958560"/>
                <a:ext cx="1950684" cy="1950685"/>
              </a:xfrm>
              <a:prstGeom prst="rect">
                <a:avLst/>
              </a:prstGeom>
              <a:noFill/>
              <a:ln>
                <a:noFill/>
              </a:ln>
            </p:spPr>
          </p:pic>
          <p:sp>
            <p:nvSpPr>
              <p:cNvPr id="557" name="Google Shape;557;p13"/>
              <p:cNvSpPr txBox="1"/>
              <p:nvPr/>
            </p:nvSpPr>
            <p:spPr>
              <a:xfrm>
                <a:off x="4952848" y="5791396"/>
                <a:ext cx="1414455" cy="51711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Máy scan</a:t>
                </a:r>
                <a:endParaRPr>
                  <a:solidFill>
                    <a:schemeClr val="dk1"/>
                  </a:solidFill>
                  <a:latin typeface="Consolas"/>
                  <a:ea typeface="Consolas"/>
                  <a:cs typeface="Consolas"/>
                  <a:sym typeface="Consolas"/>
                </a:endParaRPr>
              </a:p>
            </p:txBody>
          </p:sp>
        </p:grpSp>
        <p:grpSp>
          <p:nvGrpSpPr>
            <p:cNvPr id="558" name="Google Shape;558;p13"/>
            <p:cNvGrpSpPr/>
            <p:nvPr/>
          </p:nvGrpSpPr>
          <p:grpSpPr>
            <a:xfrm>
              <a:off x="8898208" y="1438122"/>
              <a:ext cx="1416629" cy="1200310"/>
              <a:chOff x="4714610" y="758578"/>
              <a:chExt cx="1485900" cy="1410795"/>
            </a:xfrm>
          </p:grpSpPr>
          <p:pic>
            <p:nvPicPr>
              <p:cNvPr id="559" name="Google Shape;559;p13" descr="Logitech M350 Pebble Wireless Mouse - Rose | Lenovo CA"/>
              <p:cNvPicPr preferRelativeResize="0"/>
              <p:nvPr/>
            </p:nvPicPr>
            <p:blipFill rotWithShape="1">
              <a:blip r:embed="rId7">
                <a:alphaModFix/>
              </a:blip>
              <a:srcRect/>
              <a:stretch/>
            </p:blipFill>
            <p:spPr>
              <a:xfrm>
                <a:off x="4714610" y="758578"/>
                <a:ext cx="1485900" cy="1114425"/>
              </a:xfrm>
              <a:prstGeom prst="rect">
                <a:avLst/>
              </a:prstGeom>
              <a:noFill/>
              <a:ln>
                <a:noFill/>
              </a:ln>
            </p:spPr>
          </p:pic>
          <p:sp>
            <p:nvSpPr>
              <p:cNvPr id="560" name="Google Shape;560;p13"/>
              <p:cNvSpPr txBox="1"/>
              <p:nvPr/>
            </p:nvSpPr>
            <p:spPr>
              <a:xfrm>
                <a:off x="5055074" y="1761405"/>
                <a:ext cx="993122" cy="407968"/>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Chuột</a:t>
                </a:r>
                <a:endParaRPr>
                  <a:solidFill>
                    <a:schemeClr val="dk1"/>
                  </a:solidFill>
                  <a:latin typeface="Consolas"/>
                  <a:ea typeface="Consolas"/>
                  <a:cs typeface="Consolas"/>
                  <a:sym typeface="Consolas"/>
                </a:endParaRPr>
              </a:p>
            </p:txBody>
          </p:sp>
        </p:grpSp>
        <p:grpSp>
          <p:nvGrpSpPr>
            <p:cNvPr id="561" name="Google Shape;561;p13"/>
            <p:cNvGrpSpPr/>
            <p:nvPr/>
          </p:nvGrpSpPr>
          <p:grpSpPr>
            <a:xfrm>
              <a:off x="6783650" y="1769980"/>
              <a:ext cx="2090098" cy="1461541"/>
              <a:chOff x="1130517" y="2080712"/>
              <a:chExt cx="2269317" cy="1250674"/>
            </a:xfrm>
          </p:grpSpPr>
          <p:pic>
            <p:nvPicPr>
              <p:cNvPr id="562" name="Google Shape;562;p13" descr="How to Turn Off the Touch Screen on Windows 10 Devices"/>
              <p:cNvPicPr preferRelativeResize="0"/>
              <p:nvPr/>
            </p:nvPicPr>
            <p:blipFill rotWithShape="1">
              <a:blip r:embed="rId8">
                <a:alphaModFix/>
              </a:blip>
              <a:srcRect/>
              <a:stretch/>
            </p:blipFill>
            <p:spPr>
              <a:xfrm>
                <a:off x="1190476" y="2080712"/>
                <a:ext cx="1994178" cy="997089"/>
              </a:xfrm>
              <a:prstGeom prst="rect">
                <a:avLst/>
              </a:prstGeom>
              <a:noFill/>
              <a:ln>
                <a:noFill/>
              </a:ln>
            </p:spPr>
          </p:pic>
          <p:sp>
            <p:nvSpPr>
              <p:cNvPr id="563" name="Google Shape;563;p13"/>
              <p:cNvSpPr txBox="1"/>
              <p:nvPr/>
            </p:nvSpPr>
            <p:spPr>
              <a:xfrm>
                <a:off x="1130517" y="3034364"/>
                <a:ext cx="2269317" cy="29702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Màn hình cảm ứng</a:t>
                </a:r>
                <a:endParaRPr>
                  <a:solidFill>
                    <a:schemeClr val="dk1"/>
                  </a:solidFill>
                  <a:latin typeface="Consolas"/>
                  <a:ea typeface="Consolas"/>
                  <a:cs typeface="Consolas"/>
                  <a:sym typeface="Consolas"/>
                </a:endParaRPr>
              </a:p>
            </p:txBody>
          </p:sp>
        </p:grpSp>
        <p:grpSp>
          <p:nvGrpSpPr>
            <p:cNvPr id="564" name="Google Shape;564;p13"/>
            <p:cNvGrpSpPr/>
            <p:nvPr/>
          </p:nvGrpSpPr>
          <p:grpSpPr>
            <a:xfrm>
              <a:off x="7242448" y="5264317"/>
              <a:ext cx="1396788" cy="1487859"/>
              <a:chOff x="522627" y="4147669"/>
              <a:chExt cx="1539889" cy="1889551"/>
            </a:xfrm>
          </p:grpSpPr>
          <p:pic>
            <p:nvPicPr>
              <p:cNvPr id="565" name="Google Shape;565;p13" descr="AUSHA® Webcam Full HD Web Camera,USB PC Computer Webcam with Microphone,  Laptop Desktop Full HD Camera Video Webcam 110 Degree Widescreen,Pro  Streaming Webcam for Recording,Calling,Conferencing,Gaming : Amazon.in:  Computers &amp; Accessories"/>
              <p:cNvPicPr preferRelativeResize="0"/>
              <p:nvPr/>
            </p:nvPicPr>
            <p:blipFill rotWithShape="1">
              <a:blip r:embed="rId9">
                <a:alphaModFix/>
              </a:blip>
              <a:srcRect/>
              <a:stretch/>
            </p:blipFill>
            <p:spPr>
              <a:xfrm>
                <a:off x="522627" y="4147669"/>
                <a:ext cx="1539889" cy="1538465"/>
              </a:xfrm>
              <a:prstGeom prst="rect">
                <a:avLst/>
              </a:prstGeom>
              <a:noFill/>
              <a:ln>
                <a:noFill/>
              </a:ln>
            </p:spPr>
          </p:pic>
          <p:sp>
            <p:nvSpPr>
              <p:cNvPr id="566" name="Google Shape;566;p13"/>
              <p:cNvSpPr txBox="1"/>
              <p:nvPr/>
            </p:nvSpPr>
            <p:spPr>
              <a:xfrm>
                <a:off x="811059" y="5596409"/>
                <a:ext cx="1072481" cy="44081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webcam</a:t>
                </a:r>
                <a:endParaRPr>
                  <a:solidFill>
                    <a:schemeClr val="dk1"/>
                  </a:solidFill>
                  <a:latin typeface="Consolas"/>
                  <a:ea typeface="Consolas"/>
                  <a:cs typeface="Consolas"/>
                  <a:sym typeface="Consolas"/>
                </a:endParaRPr>
              </a:p>
            </p:txBody>
          </p:sp>
        </p:grpSp>
        <p:grpSp>
          <p:nvGrpSpPr>
            <p:cNvPr id="567" name="Google Shape;567;p13"/>
            <p:cNvGrpSpPr/>
            <p:nvPr/>
          </p:nvGrpSpPr>
          <p:grpSpPr>
            <a:xfrm>
              <a:off x="10265802" y="1213304"/>
              <a:ext cx="1940617" cy="1501265"/>
              <a:chOff x="4005463" y="5009970"/>
              <a:chExt cx="2447340" cy="2329092"/>
            </a:xfrm>
          </p:grpSpPr>
          <p:pic>
            <p:nvPicPr>
              <p:cNvPr id="568" name="Google Shape;568;p13" descr="PC Joystick, YF2009 USB Gaming Controller with Vibration Feedback and Throttle, Wired Flight Stick for PC Computer Laptop"/>
              <p:cNvPicPr preferRelativeResize="0"/>
              <p:nvPr/>
            </p:nvPicPr>
            <p:blipFill rotWithShape="1">
              <a:blip r:embed="rId10">
                <a:alphaModFix/>
              </a:blip>
              <a:srcRect/>
              <a:stretch/>
            </p:blipFill>
            <p:spPr>
              <a:xfrm>
                <a:off x="4005463" y="5009970"/>
                <a:ext cx="1867599" cy="1867597"/>
              </a:xfrm>
              <a:prstGeom prst="rect">
                <a:avLst/>
              </a:prstGeom>
              <a:noFill/>
              <a:ln>
                <a:noFill/>
              </a:ln>
            </p:spPr>
          </p:pic>
          <p:sp>
            <p:nvSpPr>
              <p:cNvPr id="569" name="Google Shape;569;p13"/>
              <p:cNvSpPr txBox="1"/>
              <p:nvPr/>
            </p:nvSpPr>
            <p:spPr>
              <a:xfrm>
                <a:off x="4188592" y="6800563"/>
                <a:ext cx="2264211" cy="53849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Cần điều khiển</a:t>
                </a:r>
                <a:endParaRPr>
                  <a:solidFill>
                    <a:schemeClr val="dk1"/>
                  </a:solidFill>
                  <a:latin typeface="Consolas"/>
                  <a:ea typeface="Consolas"/>
                  <a:cs typeface="Consolas"/>
                  <a:sym typeface="Consolas"/>
                </a:endParaRPr>
              </a:p>
            </p:txBody>
          </p:sp>
        </p:grpSp>
        <p:grpSp>
          <p:nvGrpSpPr>
            <p:cNvPr id="570" name="Google Shape;570;p13"/>
            <p:cNvGrpSpPr/>
            <p:nvPr/>
          </p:nvGrpSpPr>
          <p:grpSpPr>
            <a:xfrm>
              <a:off x="10090065" y="5792517"/>
              <a:ext cx="1430535" cy="1014285"/>
              <a:chOff x="6159724" y="5586155"/>
              <a:chExt cx="1430535" cy="1014285"/>
            </a:xfrm>
          </p:grpSpPr>
          <p:pic>
            <p:nvPicPr>
              <p:cNvPr id="571" name="Google Shape;571;p13" descr="Touchpad là gì? Hướng dẫn cách bật/tắt touchpad đơn giản, nhanh chóng"/>
              <p:cNvPicPr preferRelativeResize="0"/>
              <p:nvPr/>
            </p:nvPicPr>
            <p:blipFill rotWithShape="1">
              <a:blip r:embed="rId11">
                <a:alphaModFix/>
              </a:blip>
              <a:srcRect/>
              <a:stretch/>
            </p:blipFill>
            <p:spPr>
              <a:xfrm>
                <a:off x="6159724" y="5586155"/>
                <a:ext cx="1430535" cy="715268"/>
              </a:xfrm>
              <a:prstGeom prst="rect">
                <a:avLst/>
              </a:prstGeom>
              <a:noFill/>
              <a:ln>
                <a:noFill/>
              </a:ln>
            </p:spPr>
          </p:pic>
          <p:sp>
            <p:nvSpPr>
              <p:cNvPr id="572" name="Google Shape;572;p13"/>
              <p:cNvSpPr txBox="1"/>
              <p:nvPr/>
            </p:nvSpPr>
            <p:spPr>
              <a:xfrm>
                <a:off x="6276340" y="6253339"/>
                <a:ext cx="1306768" cy="34710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touch pad </a:t>
                </a:r>
                <a:endParaRPr>
                  <a:solidFill>
                    <a:schemeClr val="dk1"/>
                  </a:solidFill>
                  <a:latin typeface="Consolas"/>
                  <a:ea typeface="Consolas"/>
                  <a:cs typeface="Consolas"/>
                  <a:sym typeface="Consolas"/>
                </a:endParaRPr>
              </a:p>
            </p:txBody>
          </p:sp>
        </p:grpSp>
        <p:grpSp>
          <p:nvGrpSpPr>
            <p:cNvPr id="573" name="Google Shape;573;p13"/>
            <p:cNvGrpSpPr/>
            <p:nvPr/>
          </p:nvGrpSpPr>
          <p:grpSpPr>
            <a:xfrm>
              <a:off x="8883417" y="4207727"/>
              <a:ext cx="1187143" cy="1187143"/>
              <a:chOff x="9401935" y="5490877"/>
              <a:chExt cx="1187143" cy="1187143"/>
            </a:xfrm>
          </p:grpSpPr>
          <p:pic>
            <p:nvPicPr>
              <p:cNvPr id="574" name="Google Shape;574;p13" descr="Micro shure SM58 – LC nhập khẩu nguyên chiếc"/>
              <p:cNvPicPr preferRelativeResize="0"/>
              <p:nvPr/>
            </p:nvPicPr>
            <p:blipFill rotWithShape="1">
              <a:blip r:embed="rId12">
                <a:alphaModFix/>
              </a:blip>
              <a:srcRect/>
              <a:stretch/>
            </p:blipFill>
            <p:spPr>
              <a:xfrm>
                <a:off x="9401935" y="5490877"/>
                <a:ext cx="1187143" cy="1187143"/>
              </a:xfrm>
              <a:prstGeom prst="rect">
                <a:avLst/>
              </a:prstGeom>
              <a:noFill/>
              <a:ln>
                <a:noFill/>
              </a:ln>
            </p:spPr>
          </p:pic>
          <p:sp>
            <p:nvSpPr>
              <p:cNvPr id="575" name="Google Shape;575;p13"/>
              <p:cNvSpPr txBox="1"/>
              <p:nvPr/>
            </p:nvSpPr>
            <p:spPr>
              <a:xfrm>
                <a:off x="9995507" y="6281173"/>
                <a:ext cx="521297" cy="34710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mic</a:t>
                </a:r>
                <a:endParaRPr>
                  <a:solidFill>
                    <a:schemeClr val="dk1"/>
                  </a:solidFill>
                  <a:latin typeface="Consolas"/>
                  <a:ea typeface="Consolas"/>
                  <a:cs typeface="Consolas"/>
                  <a:sym typeface="Consolas"/>
                </a:endParaRPr>
              </a:p>
            </p:txBody>
          </p:sp>
        </p:grpSp>
        <p:grpSp>
          <p:nvGrpSpPr>
            <p:cNvPr id="576" name="Google Shape;576;p13"/>
            <p:cNvGrpSpPr/>
            <p:nvPr/>
          </p:nvGrpSpPr>
          <p:grpSpPr>
            <a:xfrm>
              <a:off x="8528342" y="5402541"/>
              <a:ext cx="1617687" cy="1428750"/>
              <a:chOff x="8503045" y="3552150"/>
              <a:chExt cx="1619708" cy="1648972"/>
            </a:xfrm>
          </p:grpSpPr>
          <p:pic>
            <p:nvPicPr>
              <p:cNvPr id="577" name="Google Shape;577;p13" descr="Stylus Pen For Surface Pro 3 4 5 6 7 8 X Surface GO Book Laptop For Surface  Series with Palm Rejection MPP2.0 Touch Screen Pen - AliExpress"/>
              <p:cNvPicPr preferRelativeResize="0"/>
              <p:nvPr/>
            </p:nvPicPr>
            <p:blipFill rotWithShape="1">
              <a:blip r:embed="rId13">
                <a:alphaModFix/>
              </a:blip>
              <a:srcRect/>
              <a:stretch/>
            </p:blipFill>
            <p:spPr>
              <a:xfrm>
                <a:off x="8563773" y="3552150"/>
                <a:ext cx="1432322" cy="1432323"/>
              </a:xfrm>
              <a:prstGeom prst="rect">
                <a:avLst/>
              </a:prstGeom>
              <a:noFill/>
              <a:ln>
                <a:noFill/>
              </a:ln>
            </p:spPr>
          </p:pic>
          <p:sp>
            <p:nvSpPr>
              <p:cNvPr id="578" name="Google Shape;578;p13"/>
              <p:cNvSpPr txBox="1"/>
              <p:nvPr/>
            </p:nvSpPr>
            <p:spPr>
              <a:xfrm>
                <a:off x="8503045" y="4800520"/>
                <a:ext cx="1619708" cy="40060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solidFill>
                      <a:schemeClr val="dk1"/>
                    </a:solidFill>
                    <a:latin typeface="Consolas"/>
                    <a:ea typeface="Consolas"/>
                    <a:cs typeface="Consolas"/>
                    <a:sym typeface="Consolas"/>
                  </a:rPr>
                  <a:t>Bút cảm ứng</a:t>
                </a:r>
                <a:endParaRPr>
                  <a:solidFill>
                    <a:schemeClr val="dk1"/>
                  </a:solidFill>
                  <a:latin typeface="Consolas"/>
                  <a:ea typeface="Consolas"/>
                  <a:cs typeface="Consolas"/>
                  <a:sym typeface="Consolas"/>
                </a:endParaRPr>
              </a:p>
            </p:txBody>
          </p:sp>
        </p:grpSp>
      </p:grpSp>
      <p:sp>
        <p:nvSpPr>
          <p:cNvPr id="2" name="Date Placeholder 1">
            <a:extLst>
              <a:ext uri="{FF2B5EF4-FFF2-40B4-BE49-F238E27FC236}">
                <a16:creationId xmlns:a16="http://schemas.microsoft.com/office/drawing/2014/main" id="{38FF1397-3CE3-A5DC-1133-2DE449137BF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DB3547A-B81A-1047-65DA-310FA49430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Thiết bị đầu ra - Output Devices</a:t>
            </a:r>
            <a:endParaRPr/>
          </a:p>
        </p:txBody>
      </p:sp>
      <p:sp>
        <p:nvSpPr>
          <p:cNvPr id="585" name="Google Shape;585;p14"/>
          <p:cNvSpPr txBox="1">
            <a:spLocks noGrp="1"/>
          </p:cNvSpPr>
          <p:nvPr>
            <p:ph type="body" idx="1"/>
          </p:nvPr>
        </p:nvSpPr>
        <p:spPr>
          <a:xfrm>
            <a:off x="774145" y="1233824"/>
            <a:ext cx="4937408"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800"/>
              <a:buChar char="•"/>
            </a:pPr>
            <a:r>
              <a:rPr lang="en-US"/>
              <a:t>Các thiết bị mà máy tính sử dụng để hiển thị kết quả được gọi là thiết bị đầu ra. </a:t>
            </a:r>
            <a:endParaRPr/>
          </a:p>
          <a:p>
            <a:pPr marL="228600" lvl="0" indent="-228600" algn="just" rtl="0">
              <a:lnSpc>
                <a:spcPct val="150000"/>
              </a:lnSpc>
              <a:spcBef>
                <a:spcPts val="600"/>
              </a:spcBef>
              <a:spcAft>
                <a:spcPts val="0"/>
              </a:spcAft>
              <a:buClr>
                <a:schemeClr val="dk1"/>
              </a:buClr>
              <a:buSzPts val="2800"/>
              <a:buChar char="•"/>
            </a:pPr>
            <a:r>
              <a:rPr lang="en-US"/>
              <a:t>Ví dụ: Màn hình, máy in, thiết bị lưu trữ thứ cấp, …</a:t>
            </a:r>
            <a:endParaRPr/>
          </a:p>
        </p:txBody>
      </p:sp>
      <p:sp>
        <p:nvSpPr>
          <p:cNvPr id="586" name="Google Shape;586;p1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588" name="Google Shape;588;p14"/>
          <p:cNvGrpSpPr/>
          <p:nvPr/>
        </p:nvGrpSpPr>
        <p:grpSpPr>
          <a:xfrm>
            <a:off x="5929926" y="1084838"/>
            <a:ext cx="6219448" cy="5333842"/>
            <a:chOff x="5604304" y="1188547"/>
            <a:chExt cx="6219448" cy="5333842"/>
          </a:xfrm>
        </p:grpSpPr>
        <p:grpSp>
          <p:nvGrpSpPr>
            <p:cNvPr id="589" name="Google Shape;589;p14"/>
            <p:cNvGrpSpPr/>
            <p:nvPr/>
          </p:nvGrpSpPr>
          <p:grpSpPr>
            <a:xfrm>
              <a:off x="5654628" y="4884771"/>
              <a:ext cx="1716066" cy="1535626"/>
              <a:chOff x="415490" y="1727695"/>
              <a:chExt cx="1868892" cy="1697915"/>
            </a:xfrm>
          </p:grpSpPr>
          <p:pic>
            <p:nvPicPr>
              <p:cNvPr id="590" name="Google Shape;590;p14" descr="3D sound card âm thanh 4.1 cho PC - Card Âm Thanh - Sound Card [Hồ Chí  Minh] | FTPComputer.com"/>
              <p:cNvPicPr preferRelativeResize="0"/>
              <p:nvPr/>
            </p:nvPicPr>
            <p:blipFill rotWithShape="1">
              <a:blip r:embed="rId3">
                <a:alphaModFix/>
              </a:blip>
              <a:srcRect/>
              <a:stretch/>
            </p:blipFill>
            <p:spPr>
              <a:xfrm>
                <a:off x="415490" y="1727695"/>
                <a:ext cx="1868892" cy="1593050"/>
              </a:xfrm>
              <a:prstGeom prst="rect">
                <a:avLst/>
              </a:prstGeom>
              <a:noFill/>
              <a:ln>
                <a:noFill/>
              </a:ln>
            </p:spPr>
          </p:pic>
          <p:sp>
            <p:nvSpPr>
              <p:cNvPr id="591" name="Google Shape;591;p14"/>
              <p:cNvSpPr txBox="1"/>
              <p:nvPr/>
            </p:nvSpPr>
            <p:spPr>
              <a:xfrm>
                <a:off x="604477" y="2996873"/>
                <a:ext cx="1483930" cy="42873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Soud card</a:t>
                </a:r>
                <a:endParaRPr sz="1600">
                  <a:solidFill>
                    <a:schemeClr val="dk1"/>
                  </a:solidFill>
                  <a:latin typeface="Consolas"/>
                  <a:ea typeface="Consolas"/>
                  <a:cs typeface="Consolas"/>
                  <a:sym typeface="Consolas"/>
                </a:endParaRPr>
              </a:p>
            </p:txBody>
          </p:sp>
        </p:grpSp>
        <p:grpSp>
          <p:nvGrpSpPr>
            <p:cNvPr id="592" name="Google Shape;592;p14"/>
            <p:cNvGrpSpPr/>
            <p:nvPr/>
          </p:nvGrpSpPr>
          <p:grpSpPr>
            <a:xfrm>
              <a:off x="8230580" y="1792199"/>
              <a:ext cx="2026454" cy="1405420"/>
              <a:chOff x="5424516" y="1056863"/>
              <a:chExt cx="2026454" cy="1405420"/>
            </a:xfrm>
          </p:grpSpPr>
          <p:pic>
            <p:nvPicPr>
              <p:cNvPr id="593" name="Google Shape;593;p14" descr="Amazon.com: HP 3ME25AA NVIDIA Quadro P620 - Graphics Card - Quadro P620-2  GB GDDR5 - PCIe 3.0 X16-4 X Mini DisplayPort - for Workstation Z4 G4, Z6  G4, Z8 G4 : Electronics"/>
              <p:cNvPicPr preferRelativeResize="0"/>
              <p:nvPr/>
            </p:nvPicPr>
            <p:blipFill rotWithShape="1">
              <a:blip r:embed="rId4">
                <a:alphaModFix/>
              </a:blip>
              <a:srcRect/>
              <a:stretch/>
            </p:blipFill>
            <p:spPr>
              <a:xfrm>
                <a:off x="5424516" y="1056863"/>
                <a:ext cx="2021700" cy="1405420"/>
              </a:xfrm>
              <a:prstGeom prst="rect">
                <a:avLst/>
              </a:prstGeom>
              <a:noFill/>
              <a:ln>
                <a:noFill/>
              </a:ln>
            </p:spPr>
          </p:pic>
          <p:sp>
            <p:nvSpPr>
              <p:cNvPr id="594" name="Google Shape;594;p14"/>
              <p:cNvSpPr txBox="1"/>
              <p:nvPr/>
            </p:nvSpPr>
            <p:spPr>
              <a:xfrm>
                <a:off x="6144202" y="2055726"/>
                <a:ext cx="1306768" cy="3667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Video card</a:t>
                </a:r>
                <a:endParaRPr sz="1600">
                  <a:solidFill>
                    <a:schemeClr val="dk1"/>
                  </a:solidFill>
                  <a:latin typeface="Consolas"/>
                  <a:ea typeface="Consolas"/>
                  <a:cs typeface="Consolas"/>
                  <a:sym typeface="Consolas"/>
                </a:endParaRPr>
              </a:p>
            </p:txBody>
          </p:sp>
        </p:grpSp>
        <p:grpSp>
          <p:nvGrpSpPr>
            <p:cNvPr id="595" name="Google Shape;595;p14"/>
            <p:cNvGrpSpPr/>
            <p:nvPr/>
          </p:nvGrpSpPr>
          <p:grpSpPr>
            <a:xfrm>
              <a:off x="7293244" y="1203391"/>
              <a:ext cx="1274378" cy="1494036"/>
              <a:chOff x="3645611" y="5313445"/>
              <a:chExt cx="1274378" cy="1494036"/>
            </a:xfrm>
          </p:grpSpPr>
          <p:pic>
            <p:nvPicPr>
              <p:cNvPr id="596" name="Google Shape;596;p14" descr="JBL Quantum Duo | PC Gaming Speakers with RGB - JBL Store PH"/>
              <p:cNvPicPr preferRelativeResize="0"/>
              <p:nvPr/>
            </p:nvPicPr>
            <p:blipFill rotWithShape="1">
              <a:blip r:embed="rId5">
                <a:alphaModFix/>
              </a:blip>
              <a:srcRect/>
              <a:stretch/>
            </p:blipFill>
            <p:spPr>
              <a:xfrm>
                <a:off x="3645611" y="5313445"/>
                <a:ext cx="1274378" cy="1283878"/>
              </a:xfrm>
              <a:prstGeom prst="rect">
                <a:avLst/>
              </a:prstGeom>
              <a:noFill/>
              <a:ln>
                <a:noFill/>
              </a:ln>
            </p:spPr>
          </p:pic>
          <p:sp>
            <p:nvSpPr>
              <p:cNvPr id="597" name="Google Shape;597;p14"/>
              <p:cNvSpPr txBox="1"/>
              <p:nvPr/>
            </p:nvSpPr>
            <p:spPr>
              <a:xfrm>
                <a:off x="3931924" y="6406474"/>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Loa</a:t>
                </a:r>
                <a:endParaRPr sz="1800">
                  <a:solidFill>
                    <a:schemeClr val="dk1"/>
                  </a:solidFill>
                  <a:latin typeface="Consolas"/>
                  <a:ea typeface="Consolas"/>
                  <a:cs typeface="Consolas"/>
                  <a:sym typeface="Consolas"/>
                </a:endParaRPr>
              </a:p>
            </p:txBody>
          </p:sp>
        </p:grpSp>
        <p:grpSp>
          <p:nvGrpSpPr>
            <p:cNvPr id="598" name="Google Shape;598;p14"/>
            <p:cNvGrpSpPr/>
            <p:nvPr/>
          </p:nvGrpSpPr>
          <p:grpSpPr>
            <a:xfrm>
              <a:off x="10038192" y="3929770"/>
              <a:ext cx="1400529" cy="1148880"/>
              <a:chOff x="8779868" y="4112433"/>
              <a:chExt cx="1536915" cy="1382124"/>
            </a:xfrm>
          </p:grpSpPr>
          <p:pic>
            <p:nvPicPr>
              <p:cNvPr id="599" name="Google Shape;599;p14" descr="Amazon.com: NexiGo PJ40 Projector with WiFi and Bluetooth, Native 1080P, 4K  Supported, Projector for Outdoor Movies, 300 Inch, Zoomable, 20W Speakers,  Home Theater, Compatible w/TV Stick, iOS, Android (Black) : Electronics"/>
              <p:cNvPicPr preferRelativeResize="0"/>
              <p:nvPr/>
            </p:nvPicPr>
            <p:blipFill rotWithShape="1">
              <a:blip r:embed="rId6">
                <a:alphaModFix/>
              </a:blip>
              <a:srcRect/>
              <a:stretch/>
            </p:blipFill>
            <p:spPr>
              <a:xfrm>
                <a:off x="8779868" y="4112433"/>
                <a:ext cx="1327499" cy="1050171"/>
              </a:xfrm>
              <a:prstGeom prst="rect">
                <a:avLst/>
              </a:prstGeom>
              <a:noFill/>
              <a:ln>
                <a:noFill/>
              </a:ln>
            </p:spPr>
          </p:pic>
          <p:sp>
            <p:nvSpPr>
              <p:cNvPr id="600" name="Google Shape;600;p14"/>
              <p:cNvSpPr txBox="1"/>
              <p:nvPr/>
            </p:nvSpPr>
            <p:spPr>
              <a:xfrm>
                <a:off x="8901879" y="5028077"/>
                <a:ext cx="1414904" cy="46648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Máy chiếu</a:t>
                </a:r>
                <a:endParaRPr sz="1600">
                  <a:solidFill>
                    <a:schemeClr val="dk1"/>
                  </a:solidFill>
                  <a:latin typeface="Consolas"/>
                  <a:ea typeface="Consolas"/>
                  <a:cs typeface="Consolas"/>
                  <a:sym typeface="Consolas"/>
                </a:endParaRPr>
              </a:p>
            </p:txBody>
          </p:sp>
        </p:grpSp>
        <p:grpSp>
          <p:nvGrpSpPr>
            <p:cNvPr id="601" name="Google Shape;601;p14"/>
            <p:cNvGrpSpPr/>
            <p:nvPr/>
          </p:nvGrpSpPr>
          <p:grpSpPr>
            <a:xfrm>
              <a:off x="5604304" y="3428084"/>
              <a:ext cx="1497693" cy="1570451"/>
              <a:chOff x="1495579" y="4472956"/>
              <a:chExt cx="1783034" cy="1721826"/>
            </a:xfrm>
          </p:grpSpPr>
          <p:pic>
            <p:nvPicPr>
              <p:cNvPr id="602" name="Google Shape;602;p14" descr="HP DesignJet T650, Máy trong Plotter 24 inch Ðamnh Vietnam | Ubuy"/>
              <p:cNvPicPr preferRelativeResize="0"/>
              <p:nvPr/>
            </p:nvPicPr>
            <p:blipFill rotWithShape="1">
              <a:blip r:embed="rId7">
                <a:alphaModFix/>
              </a:blip>
              <a:srcRect/>
              <a:stretch/>
            </p:blipFill>
            <p:spPr>
              <a:xfrm>
                <a:off x="1495579" y="4472956"/>
                <a:ext cx="1464842" cy="1579660"/>
              </a:xfrm>
              <a:prstGeom prst="rect">
                <a:avLst/>
              </a:prstGeom>
              <a:noFill/>
              <a:ln>
                <a:noFill/>
              </a:ln>
            </p:spPr>
          </p:pic>
          <p:sp>
            <p:nvSpPr>
              <p:cNvPr id="603" name="Google Shape;603;p14"/>
              <p:cNvSpPr txBox="1"/>
              <p:nvPr/>
            </p:nvSpPr>
            <p:spPr>
              <a:xfrm>
                <a:off x="1990201" y="5769648"/>
                <a:ext cx="1288412" cy="425134"/>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Plotter</a:t>
                </a:r>
                <a:endParaRPr sz="1600">
                  <a:solidFill>
                    <a:schemeClr val="dk1"/>
                  </a:solidFill>
                  <a:latin typeface="Consolas"/>
                  <a:ea typeface="Consolas"/>
                  <a:cs typeface="Consolas"/>
                  <a:sym typeface="Consolas"/>
                </a:endParaRPr>
              </a:p>
            </p:txBody>
          </p:sp>
        </p:grpSp>
        <p:grpSp>
          <p:nvGrpSpPr>
            <p:cNvPr id="604" name="Google Shape;604;p14"/>
            <p:cNvGrpSpPr/>
            <p:nvPr/>
          </p:nvGrpSpPr>
          <p:grpSpPr>
            <a:xfrm>
              <a:off x="7412545" y="4998535"/>
              <a:ext cx="2653290" cy="1523854"/>
              <a:chOff x="6320652" y="4732856"/>
              <a:chExt cx="2653290" cy="1523854"/>
            </a:xfrm>
          </p:grpSpPr>
          <p:pic>
            <p:nvPicPr>
              <p:cNvPr id="605" name="Google Shape;605;p14" descr="TD I-110 - Tobii Dynavox US"/>
              <p:cNvPicPr preferRelativeResize="0"/>
              <p:nvPr/>
            </p:nvPicPr>
            <p:blipFill rotWithShape="1">
              <a:blip r:embed="rId8">
                <a:alphaModFix/>
              </a:blip>
              <a:srcRect/>
              <a:stretch/>
            </p:blipFill>
            <p:spPr>
              <a:xfrm>
                <a:off x="6764252" y="4732856"/>
                <a:ext cx="1766090" cy="1298893"/>
              </a:xfrm>
              <a:prstGeom prst="rect">
                <a:avLst/>
              </a:prstGeom>
              <a:noFill/>
              <a:ln>
                <a:noFill/>
              </a:ln>
            </p:spPr>
          </p:pic>
          <p:sp>
            <p:nvSpPr>
              <p:cNvPr id="606" name="Google Shape;606;p14"/>
              <p:cNvSpPr txBox="1"/>
              <p:nvPr/>
            </p:nvSpPr>
            <p:spPr>
              <a:xfrm>
                <a:off x="6320652" y="5890007"/>
                <a:ext cx="2653290" cy="3667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Thiết bị tạo giọng nói</a:t>
                </a:r>
                <a:endParaRPr sz="1600">
                  <a:solidFill>
                    <a:schemeClr val="dk1"/>
                  </a:solidFill>
                  <a:latin typeface="Consolas"/>
                  <a:ea typeface="Consolas"/>
                  <a:cs typeface="Consolas"/>
                  <a:sym typeface="Consolas"/>
                </a:endParaRPr>
              </a:p>
            </p:txBody>
          </p:sp>
        </p:grpSp>
        <p:grpSp>
          <p:nvGrpSpPr>
            <p:cNvPr id="607" name="Google Shape;607;p14"/>
            <p:cNvGrpSpPr/>
            <p:nvPr/>
          </p:nvGrpSpPr>
          <p:grpSpPr>
            <a:xfrm>
              <a:off x="9898518" y="5049754"/>
              <a:ext cx="1925234" cy="1218097"/>
              <a:chOff x="10251144" y="3791905"/>
              <a:chExt cx="2374099" cy="1677609"/>
            </a:xfrm>
          </p:grpSpPr>
          <p:pic>
            <p:nvPicPr>
              <p:cNvPr id="608" name="Google Shape;608;p14" descr="Orbit Reader 40 – Braille Display, Book Reader and Note-taker – Orbit  Research"/>
              <p:cNvPicPr preferRelativeResize="0"/>
              <p:nvPr/>
            </p:nvPicPr>
            <p:blipFill rotWithShape="1">
              <a:blip r:embed="rId9">
                <a:alphaModFix/>
              </a:blip>
              <a:srcRect/>
              <a:stretch/>
            </p:blipFill>
            <p:spPr>
              <a:xfrm>
                <a:off x="10251144" y="3791905"/>
                <a:ext cx="2286633" cy="1202254"/>
              </a:xfrm>
              <a:prstGeom prst="rect">
                <a:avLst/>
              </a:prstGeom>
              <a:noFill/>
              <a:ln>
                <a:noFill/>
              </a:ln>
            </p:spPr>
          </p:pic>
          <p:sp>
            <p:nvSpPr>
              <p:cNvPr id="609" name="Google Shape;609;p14"/>
              <p:cNvSpPr txBox="1"/>
              <p:nvPr/>
            </p:nvSpPr>
            <p:spPr>
              <a:xfrm>
                <a:off x="10252386" y="4935479"/>
                <a:ext cx="2372857" cy="534035"/>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Máy đọc chữ nổi</a:t>
                </a:r>
                <a:endParaRPr sz="1600">
                  <a:solidFill>
                    <a:schemeClr val="dk1"/>
                  </a:solidFill>
                  <a:latin typeface="Consolas"/>
                  <a:ea typeface="Consolas"/>
                  <a:cs typeface="Consolas"/>
                  <a:sym typeface="Consolas"/>
                </a:endParaRPr>
              </a:p>
            </p:txBody>
          </p:sp>
        </p:grpSp>
        <p:grpSp>
          <p:nvGrpSpPr>
            <p:cNvPr id="610" name="Google Shape;610;p14"/>
            <p:cNvGrpSpPr/>
            <p:nvPr/>
          </p:nvGrpSpPr>
          <p:grpSpPr>
            <a:xfrm>
              <a:off x="7384905" y="2777734"/>
              <a:ext cx="2319846" cy="2670272"/>
              <a:chOff x="4914155" y="2465347"/>
              <a:chExt cx="2319846" cy="2670272"/>
            </a:xfrm>
          </p:grpSpPr>
          <p:pic>
            <p:nvPicPr>
              <p:cNvPr id="611" name="Google Shape;611;p14" descr="Buy Apple Studio Display - Apple (MY)"/>
              <p:cNvPicPr preferRelativeResize="0"/>
              <p:nvPr/>
            </p:nvPicPr>
            <p:blipFill rotWithShape="1">
              <a:blip r:embed="rId10">
                <a:alphaModFix/>
              </a:blip>
              <a:srcRect/>
              <a:stretch/>
            </p:blipFill>
            <p:spPr>
              <a:xfrm>
                <a:off x="4914155" y="2465347"/>
                <a:ext cx="2319846" cy="2670272"/>
              </a:xfrm>
              <a:prstGeom prst="rect">
                <a:avLst/>
              </a:prstGeom>
              <a:noFill/>
              <a:ln>
                <a:noFill/>
              </a:ln>
            </p:spPr>
          </p:pic>
          <p:sp>
            <p:nvSpPr>
              <p:cNvPr id="612" name="Google Shape;612;p14"/>
              <p:cNvSpPr txBox="1"/>
              <p:nvPr/>
            </p:nvSpPr>
            <p:spPr>
              <a:xfrm>
                <a:off x="5540883" y="4529109"/>
                <a:ext cx="1082348" cy="3667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Màn hình</a:t>
                </a:r>
                <a:endParaRPr sz="1600">
                  <a:solidFill>
                    <a:schemeClr val="dk1"/>
                  </a:solidFill>
                  <a:latin typeface="Consolas"/>
                  <a:ea typeface="Consolas"/>
                  <a:cs typeface="Consolas"/>
                  <a:sym typeface="Consolas"/>
                </a:endParaRPr>
              </a:p>
            </p:txBody>
          </p:sp>
          <p:pic>
            <p:nvPicPr>
              <p:cNvPr id="613" name="Google Shape;613;p14"/>
              <p:cNvPicPr preferRelativeResize="0"/>
              <p:nvPr/>
            </p:nvPicPr>
            <p:blipFill rotWithShape="1">
              <a:blip r:embed="rId11">
                <a:alphaModFix/>
              </a:blip>
              <a:srcRect/>
              <a:stretch/>
            </p:blipFill>
            <p:spPr>
              <a:xfrm>
                <a:off x="5056026" y="3173745"/>
                <a:ext cx="1945767" cy="10648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614" name="Google Shape;614;p14"/>
            <p:cNvGrpSpPr/>
            <p:nvPr/>
          </p:nvGrpSpPr>
          <p:grpSpPr>
            <a:xfrm>
              <a:off x="10183456" y="1188547"/>
              <a:ext cx="1255266" cy="1369924"/>
              <a:chOff x="8887442" y="2235323"/>
              <a:chExt cx="1255266" cy="1369924"/>
            </a:xfrm>
          </p:grpSpPr>
          <p:sp>
            <p:nvSpPr>
              <p:cNvPr id="615" name="Google Shape;615;p14"/>
              <p:cNvSpPr txBox="1"/>
              <p:nvPr/>
            </p:nvSpPr>
            <p:spPr>
              <a:xfrm>
                <a:off x="9060360" y="3238544"/>
                <a:ext cx="1082348" cy="3667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Tai nghe</a:t>
                </a:r>
                <a:endParaRPr sz="1600">
                  <a:solidFill>
                    <a:schemeClr val="dk1"/>
                  </a:solidFill>
                  <a:latin typeface="Consolas"/>
                  <a:ea typeface="Consolas"/>
                  <a:cs typeface="Consolas"/>
                  <a:sym typeface="Consolas"/>
                </a:endParaRPr>
              </a:p>
            </p:txBody>
          </p:sp>
          <p:pic>
            <p:nvPicPr>
              <p:cNvPr id="616" name="Google Shape;616;p14" descr="Tai nghe bluetooth chống ồn chủ động Edifier W820NB màu White"/>
              <p:cNvPicPr preferRelativeResize="0"/>
              <p:nvPr/>
            </p:nvPicPr>
            <p:blipFill rotWithShape="1">
              <a:blip r:embed="rId12">
                <a:alphaModFix/>
              </a:blip>
              <a:srcRect/>
              <a:stretch/>
            </p:blipFill>
            <p:spPr>
              <a:xfrm>
                <a:off x="8887442" y="2235323"/>
                <a:ext cx="1082348" cy="1124140"/>
              </a:xfrm>
              <a:prstGeom prst="rect">
                <a:avLst/>
              </a:prstGeom>
              <a:noFill/>
              <a:ln>
                <a:noFill/>
              </a:ln>
            </p:spPr>
          </p:pic>
        </p:grpSp>
        <p:grpSp>
          <p:nvGrpSpPr>
            <p:cNvPr id="617" name="Google Shape;617;p14"/>
            <p:cNvGrpSpPr/>
            <p:nvPr/>
          </p:nvGrpSpPr>
          <p:grpSpPr>
            <a:xfrm>
              <a:off x="10381561" y="2595677"/>
              <a:ext cx="1395366" cy="1163706"/>
              <a:chOff x="10227054" y="1718937"/>
              <a:chExt cx="1535442" cy="1144815"/>
            </a:xfrm>
          </p:grpSpPr>
          <p:pic>
            <p:nvPicPr>
              <p:cNvPr id="618" name="Google Shape;618;p14" descr="Navigation GPS pour la voiture, dernière carte 2022 Maroc | Ubuy"/>
              <p:cNvPicPr preferRelativeResize="0"/>
              <p:nvPr/>
            </p:nvPicPr>
            <p:blipFill rotWithShape="1">
              <a:blip r:embed="rId13">
                <a:alphaModFix/>
              </a:blip>
              <a:srcRect/>
              <a:stretch/>
            </p:blipFill>
            <p:spPr>
              <a:xfrm>
                <a:off x="10227054" y="1718937"/>
                <a:ext cx="1331136" cy="1144815"/>
              </a:xfrm>
              <a:prstGeom prst="rect">
                <a:avLst/>
              </a:prstGeom>
              <a:noFill/>
              <a:ln>
                <a:noFill/>
              </a:ln>
            </p:spPr>
          </p:pic>
          <p:sp>
            <p:nvSpPr>
              <p:cNvPr id="619" name="Google Shape;619;p14"/>
              <p:cNvSpPr txBox="1"/>
              <p:nvPr/>
            </p:nvSpPr>
            <p:spPr>
              <a:xfrm>
                <a:off x="11051133" y="2386976"/>
                <a:ext cx="711363" cy="38146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GPS</a:t>
                </a:r>
                <a:endParaRPr sz="1600">
                  <a:solidFill>
                    <a:schemeClr val="dk1"/>
                  </a:solidFill>
                  <a:latin typeface="Consolas"/>
                  <a:ea typeface="Consolas"/>
                  <a:cs typeface="Consolas"/>
                  <a:sym typeface="Consolas"/>
                </a:endParaRPr>
              </a:p>
            </p:txBody>
          </p:sp>
        </p:grpSp>
        <p:grpSp>
          <p:nvGrpSpPr>
            <p:cNvPr id="620" name="Google Shape;620;p14"/>
            <p:cNvGrpSpPr/>
            <p:nvPr/>
          </p:nvGrpSpPr>
          <p:grpSpPr>
            <a:xfrm>
              <a:off x="6147638" y="1881632"/>
              <a:ext cx="1435988" cy="1562551"/>
              <a:chOff x="2601058" y="3120736"/>
              <a:chExt cx="1435988" cy="1562551"/>
            </a:xfrm>
          </p:grpSpPr>
          <p:pic>
            <p:nvPicPr>
              <p:cNvPr id="621" name="Google Shape;621;p14" descr="Mua Máy In Laser Trắng Đen Canon LBP6230DN Giá Tốt | Nguyễn Kim"/>
              <p:cNvPicPr preferRelativeResize="0"/>
              <p:nvPr/>
            </p:nvPicPr>
            <p:blipFill rotWithShape="1">
              <a:blip r:embed="rId14">
                <a:alphaModFix/>
              </a:blip>
              <a:srcRect/>
              <a:stretch/>
            </p:blipFill>
            <p:spPr>
              <a:xfrm>
                <a:off x="2601058" y="3120736"/>
                <a:ext cx="1435988" cy="1382404"/>
              </a:xfrm>
              <a:prstGeom prst="rect">
                <a:avLst/>
              </a:prstGeom>
              <a:noFill/>
              <a:ln>
                <a:noFill/>
              </a:ln>
            </p:spPr>
          </p:pic>
          <p:sp>
            <p:nvSpPr>
              <p:cNvPr id="622" name="Google Shape;622;p14"/>
              <p:cNvSpPr txBox="1"/>
              <p:nvPr/>
            </p:nvSpPr>
            <p:spPr>
              <a:xfrm>
                <a:off x="2915578" y="4316584"/>
                <a:ext cx="857927" cy="3667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Máy in</a:t>
                </a:r>
                <a:endParaRPr sz="1600">
                  <a:solidFill>
                    <a:schemeClr val="dk1"/>
                  </a:solidFill>
                  <a:latin typeface="Consolas"/>
                  <a:ea typeface="Consolas"/>
                  <a:cs typeface="Consolas"/>
                  <a:sym typeface="Consolas"/>
                </a:endParaRPr>
              </a:p>
            </p:txBody>
          </p:sp>
        </p:grpSp>
      </p:grpSp>
      <p:sp>
        <p:nvSpPr>
          <p:cNvPr id="2" name="Date Placeholder 1">
            <a:extLst>
              <a:ext uri="{FF2B5EF4-FFF2-40B4-BE49-F238E27FC236}">
                <a16:creationId xmlns:a16="http://schemas.microsoft.com/office/drawing/2014/main" id="{A984D031-4482-BD5D-BE91-77B0F6C3218B}"/>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F8A4C5DE-B538-1C50-CDEB-CC1658D8D9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Input - Output Devices</a:t>
            </a:r>
            <a:endParaRPr/>
          </a:p>
        </p:txBody>
      </p:sp>
      <p:sp>
        <p:nvSpPr>
          <p:cNvPr id="629" name="Google Shape;629;p15"/>
          <p:cNvSpPr txBox="1">
            <a:spLocks noGrp="1"/>
          </p:cNvSpPr>
          <p:nvPr>
            <p:ph type="body" idx="1"/>
          </p:nvPr>
        </p:nvSpPr>
        <p:spPr>
          <a:xfrm>
            <a:off x="774145" y="1233824"/>
            <a:ext cx="5672340"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800"/>
              <a:buChar char="•"/>
            </a:pPr>
            <a:r>
              <a:rPr lang="en-US"/>
              <a:t>Một số thiết bị vừa là thiết thị đầu vào vừa là thiết bị đầu ra. </a:t>
            </a:r>
            <a:endParaRPr/>
          </a:p>
          <a:p>
            <a:pPr marL="228600" lvl="0" indent="-228600" algn="just" rtl="0">
              <a:lnSpc>
                <a:spcPct val="150000"/>
              </a:lnSpc>
              <a:spcBef>
                <a:spcPts val="600"/>
              </a:spcBef>
              <a:spcAft>
                <a:spcPts val="0"/>
              </a:spcAft>
              <a:buClr>
                <a:schemeClr val="dk1"/>
              </a:buClr>
              <a:buSzPts val="2800"/>
              <a:buChar char="•"/>
            </a:pPr>
            <a:r>
              <a:rPr lang="en-US"/>
              <a:t>Ví dụ: màn hình cảm ứng, tai nghe kèm mic, fax, card mạng, Modems, …</a:t>
            </a:r>
            <a:endParaRPr/>
          </a:p>
        </p:txBody>
      </p:sp>
      <p:sp>
        <p:nvSpPr>
          <p:cNvPr id="630" name="Google Shape;630;p1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632" name="Google Shape;632;p15" descr="Modem — Network Device. What does a MODEM mean? | by Veer Gandhi | Medium"/>
          <p:cNvSpPr/>
          <p:nvPr/>
        </p:nvSpPr>
        <p:spPr>
          <a:xfrm>
            <a:off x="9035143" y="1246877"/>
            <a:ext cx="101310" cy="101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BFE84AE-1A9D-13B8-E4BC-3F3921661EBB}"/>
              </a:ext>
            </a:extLst>
          </p:cNvPr>
          <p:cNvGrpSpPr/>
          <p:nvPr/>
        </p:nvGrpSpPr>
        <p:grpSpPr>
          <a:xfrm>
            <a:off x="6365074" y="1379680"/>
            <a:ext cx="5446419" cy="4797284"/>
            <a:chOff x="6122200" y="1060582"/>
            <a:chExt cx="6300438" cy="5741033"/>
          </a:xfrm>
        </p:grpSpPr>
        <p:grpSp>
          <p:nvGrpSpPr>
            <p:cNvPr id="633" name="Google Shape;633;p15"/>
            <p:cNvGrpSpPr/>
            <p:nvPr/>
          </p:nvGrpSpPr>
          <p:grpSpPr>
            <a:xfrm>
              <a:off x="9547423" y="1233824"/>
              <a:ext cx="2513055" cy="1580794"/>
              <a:chOff x="1242191" y="1777922"/>
              <a:chExt cx="2728540" cy="1352723"/>
            </a:xfrm>
          </p:grpSpPr>
          <p:pic>
            <p:nvPicPr>
              <p:cNvPr id="634" name="Google Shape;634;p15" descr="How to Turn Off the Touch Screen on Windows 10 Devices"/>
              <p:cNvPicPr preferRelativeResize="0"/>
              <p:nvPr/>
            </p:nvPicPr>
            <p:blipFill rotWithShape="1">
              <a:blip r:embed="rId3">
                <a:alphaModFix/>
              </a:blip>
              <a:srcRect/>
              <a:stretch/>
            </p:blipFill>
            <p:spPr>
              <a:xfrm>
                <a:off x="1278828" y="1777922"/>
                <a:ext cx="1994178" cy="997089"/>
              </a:xfrm>
              <a:prstGeom prst="rect">
                <a:avLst/>
              </a:prstGeom>
              <a:noFill/>
              <a:ln>
                <a:noFill/>
              </a:ln>
            </p:spPr>
          </p:pic>
          <p:sp>
            <p:nvSpPr>
              <p:cNvPr id="635" name="Google Shape;635;p15"/>
              <p:cNvSpPr txBox="1"/>
              <p:nvPr/>
            </p:nvSpPr>
            <p:spPr>
              <a:xfrm>
                <a:off x="1242191" y="2733555"/>
                <a:ext cx="2728540" cy="39709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Màn hình cảm ứng</a:t>
                </a:r>
                <a:endParaRPr sz="1600">
                  <a:solidFill>
                    <a:schemeClr val="dk1"/>
                  </a:solidFill>
                  <a:latin typeface="Consolas"/>
                  <a:ea typeface="Consolas"/>
                  <a:cs typeface="Consolas"/>
                  <a:sym typeface="Consolas"/>
                </a:endParaRPr>
              </a:p>
            </p:txBody>
          </p:sp>
        </p:grpSp>
        <p:grpSp>
          <p:nvGrpSpPr>
            <p:cNvPr id="3" name="Group 2">
              <a:extLst>
                <a:ext uri="{FF2B5EF4-FFF2-40B4-BE49-F238E27FC236}">
                  <a16:creationId xmlns:a16="http://schemas.microsoft.com/office/drawing/2014/main" id="{9B21BB63-4260-127E-C76B-516F76C23626}"/>
                </a:ext>
              </a:extLst>
            </p:cNvPr>
            <p:cNvGrpSpPr/>
            <p:nvPr/>
          </p:nvGrpSpPr>
          <p:grpSpPr>
            <a:xfrm>
              <a:off x="6122200" y="1060582"/>
              <a:ext cx="6300438" cy="5741033"/>
              <a:chOff x="6122200" y="1060582"/>
              <a:chExt cx="6300438" cy="5741033"/>
            </a:xfrm>
          </p:grpSpPr>
          <p:grpSp>
            <p:nvGrpSpPr>
              <p:cNvPr id="636" name="Google Shape;636;p15"/>
              <p:cNvGrpSpPr/>
              <p:nvPr/>
            </p:nvGrpSpPr>
            <p:grpSpPr>
              <a:xfrm>
                <a:off x="7077145" y="1060582"/>
                <a:ext cx="1899557" cy="1790937"/>
                <a:chOff x="6493930" y="797918"/>
                <a:chExt cx="1899557" cy="1790937"/>
              </a:xfrm>
            </p:grpSpPr>
            <p:pic>
              <p:nvPicPr>
                <p:cNvPr id="637" name="Google Shape;637;p15" descr="What Is A Modem? What Does A Modem Do?, 59% OFF"/>
                <p:cNvPicPr preferRelativeResize="0"/>
                <p:nvPr/>
              </p:nvPicPr>
              <p:blipFill rotWithShape="1">
                <a:blip r:embed="rId4">
                  <a:alphaModFix/>
                </a:blip>
                <a:srcRect/>
                <a:stretch/>
              </p:blipFill>
              <p:spPr>
                <a:xfrm>
                  <a:off x="6493930" y="797918"/>
                  <a:ext cx="1899557" cy="1351851"/>
                </a:xfrm>
                <a:prstGeom prst="rect">
                  <a:avLst/>
                </a:prstGeom>
                <a:noFill/>
                <a:ln>
                  <a:noFill/>
                </a:ln>
              </p:spPr>
            </p:pic>
            <p:sp>
              <p:nvSpPr>
                <p:cNvPr id="638" name="Google Shape;638;p15"/>
                <p:cNvSpPr txBox="1"/>
                <p:nvPr/>
              </p:nvSpPr>
              <p:spPr>
                <a:xfrm>
                  <a:off x="7018184" y="2154800"/>
                  <a:ext cx="1194402" cy="434055"/>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Modem</a:t>
                  </a:r>
                  <a:endParaRPr sz="1600">
                    <a:solidFill>
                      <a:schemeClr val="dk1"/>
                    </a:solidFill>
                    <a:latin typeface="Consolas"/>
                    <a:ea typeface="Consolas"/>
                    <a:cs typeface="Consolas"/>
                    <a:sym typeface="Consolas"/>
                  </a:endParaRPr>
                </a:p>
              </p:txBody>
            </p:sp>
          </p:grpSp>
          <p:grpSp>
            <p:nvGrpSpPr>
              <p:cNvPr id="639" name="Google Shape;639;p15"/>
              <p:cNvGrpSpPr/>
              <p:nvPr/>
            </p:nvGrpSpPr>
            <p:grpSpPr>
              <a:xfrm>
                <a:off x="7825214" y="2957435"/>
                <a:ext cx="2100499" cy="1771778"/>
                <a:chOff x="6712287" y="2779108"/>
                <a:chExt cx="2100499" cy="1771778"/>
              </a:xfrm>
            </p:grpSpPr>
            <p:pic>
              <p:nvPicPr>
                <p:cNvPr id="640" name="Google Shape;640;p15" descr="Máy Fax Panasonic KX-FP701 máy fax giấy thường"/>
                <p:cNvPicPr preferRelativeResize="0"/>
                <p:nvPr/>
              </p:nvPicPr>
              <p:blipFill rotWithShape="1">
                <a:blip r:embed="rId5">
                  <a:alphaModFix/>
                </a:blip>
                <a:srcRect/>
                <a:stretch/>
              </p:blipFill>
              <p:spPr>
                <a:xfrm>
                  <a:off x="6712287" y="2779108"/>
                  <a:ext cx="2100499" cy="1422346"/>
                </a:xfrm>
                <a:prstGeom prst="rect">
                  <a:avLst/>
                </a:prstGeom>
                <a:noFill/>
                <a:ln>
                  <a:noFill/>
                </a:ln>
              </p:spPr>
            </p:pic>
            <p:sp>
              <p:nvSpPr>
                <p:cNvPr id="641" name="Google Shape;641;p15"/>
                <p:cNvSpPr txBox="1"/>
                <p:nvPr/>
              </p:nvSpPr>
              <p:spPr>
                <a:xfrm>
                  <a:off x="7340145" y="4116830"/>
                  <a:ext cx="1227167" cy="43405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Máy fax</a:t>
                  </a:r>
                  <a:endParaRPr sz="1600">
                    <a:solidFill>
                      <a:schemeClr val="dk1"/>
                    </a:solidFill>
                    <a:latin typeface="Consolas"/>
                    <a:ea typeface="Consolas"/>
                    <a:cs typeface="Consolas"/>
                    <a:sym typeface="Consolas"/>
                  </a:endParaRPr>
                </a:p>
              </p:txBody>
            </p:sp>
          </p:grpSp>
          <p:grpSp>
            <p:nvGrpSpPr>
              <p:cNvPr id="642" name="Google Shape;642;p15"/>
              <p:cNvGrpSpPr/>
              <p:nvPr/>
            </p:nvGrpSpPr>
            <p:grpSpPr>
              <a:xfrm>
                <a:off x="10180824" y="2697034"/>
                <a:ext cx="2241814" cy="2096681"/>
                <a:chOff x="10289157" y="2808212"/>
                <a:chExt cx="2241814" cy="2096681"/>
              </a:xfrm>
            </p:grpSpPr>
            <p:pic>
              <p:nvPicPr>
                <p:cNvPr id="643" name="Google Shape;643;p15" descr="Audeze Maxwell: Tai Nghe Gaming Cao Cấp | Trả Góp 0%"/>
                <p:cNvPicPr preferRelativeResize="0"/>
                <p:nvPr/>
              </p:nvPicPr>
              <p:blipFill rotWithShape="1">
                <a:blip r:embed="rId6">
                  <a:alphaModFix/>
                </a:blip>
                <a:srcRect/>
                <a:stretch/>
              </p:blipFill>
              <p:spPr>
                <a:xfrm>
                  <a:off x="10289157" y="2808212"/>
                  <a:ext cx="1879654" cy="1879654"/>
                </a:xfrm>
                <a:prstGeom prst="rect">
                  <a:avLst/>
                </a:prstGeom>
                <a:noFill/>
                <a:ln>
                  <a:noFill/>
                </a:ln>
              </p:spPr>
            </p:pic>
            <p:sp>
              <p:nvSpPr>
                <p:cNvPr id="644" name="Google Shape;644;p15"/>
                <p:cNvSpPr txBox="1"/>
                <p:nvPr/>
              </p:nvSpPr>
              <p:spPr>
                <a:xfrm>
                  <a:off x="10289838" y="4470837"/>
                  <a:ext cx="2241133" cy="434056"/>
                </a:xfrm>
                <a:prstGeom prst="rect">
                  <a:avLst/>
                </a:prstGeom>
                <a:noFill/>
                <a:ln>
                  <a:noFill/>
                </a:ln>
              </p:spPr>
              <p:txBody>
                <a:bodyPr spcFirstLastPara="1" wrap="square" lIns="91425" tIns="45700" rIns="91425" bIns="45700" anchor="t" anchorCtr="0">
                  <a:spAutoFit/>
                </a:bodyPr>
                <a:lstStyle/>
                <a:p>
                  <a:pPr marL="0" marR="0" lvl="0" indent="0" rtl="0">
                    <a:lnSpc>
                      <a:spcPct val="120000"/>
                    </a:lnSpc>
                    <a:spcBef>
                      <a:spcPts val="0"/>
                    </a:spcBef>
                    <a:spcAft>
                      <a:spcPts val="0"/>
                    </a:spcAft>
                    <a:buNone/>
                  </a:pPr>
                  <a:r>
                    <a:rPr lang="en-US" sz="1600">
                      <a:solidFill>
                        <a:schemeClr val="dk1"/>
                      </a:solidFill>
                      <a:latin typeface="Consolas"/>
                      <a:ea typeface="Consolas"/>
                      <a:cs typeface="Consolas"/>
                      <a:sym typeface="Consolas"/>
                    </a:rPr>
                    <a:t>Tai nghe kèm mic</a:t>
                  </a:r>
                  <a:endParaRPr sz="1600">
                    <a:solidFill>
                      <a:schemeClr val="dk1"/>
                    </a:solidFill>
                    <a:latin typeface="Consolas"/>
                    <a:ea typeface="Consolas"/>
                    <a:cs typeface="Consolas"/>
                    <a:sym typeface="Consolas"/>
                  </a:endParaRPr>
                </a:p>
              </p:txBody>
            </p:sp>
          </p:grpSp>
          <p:grpSp>
            <p:nvGrpSpPr>
              <p:cNvPr id="645" name="Google Shape;645;p15"/>
              <p:cNvGrpSpPr/>
              <p:nvPr/>
            </p:nvGrpSpPr>
            <p:grpSpPr>
              <a:xfrm>
                <a:off x="6122200" y="4810937"/>
                <a:ext cx="2802725" cy="1916929"/>
                <a:chOff x="5891997" y="4887967"/>
                <a:chExt cx="2802725" cy="1916929"/>
              </a:xfrm>
            </p:grpSpPr>
            <p:pic>
              <p:nvPicPr>
                <p:cNvPr id="646" name="Google Shape;646;p15" descr="Card mạng TP-Link TG-3468"/>
                <p:cNvPicPr preferRelativeResize="0"/>
                <p:nvPr/>
              </p:nvPicPr>
              <p:blipFill rotWithShape="1">
                <a:blip r:embed="rId7">
                  <a:alphaModFix/>
                </a:blip>
                <a:srcRect/>
                <a:stretch/>
              </p:blipFill>
              <p:spPr>
                <a:xfrm>
                  <a:off x="5891997" y="4887967"/>
                  <a:ext cx="2802725" cy="1666225"/>
                </a:xfrm>
                <a:prstGeom prst="rect">
                  <a:avLst/>
                </a:prstGeom>
                <a:noFill/>
                <a:ln>
                  <a:noFill/>
                </a:ln>
              </p:spPr>
            </p:pic>
            <p:sp>
              <p:nvSpPr>
                <p:cNvPr id="647" name="Google Shape;647;p15"/>
                <p:cNvSpPr txBox="1"/>
                <p:nvPr/>
              </p:nvSpPr>
              <p:spPr>
                <a:xfrm>
                  <a:off x="6994178" y="6370840"/>
                  <a:ext cx="1449926" cy="434056"/>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Card mạng</a:t>
                  </a:r>
                  <a:endParaRPr sz="1600">
                    <a:solidFill>
                      <a:schemeClr val="dk1"/>
                    </a:solidFill>
                    <a:latin typeface="Consolas"/>
                    <a:ea typeface="Consolas"/>
                    <a:cs typeface="Consolas"/>
                    <a:sym typeface="Consolas"/>
                  </a:endParaRPr>
                </a:p>
              </p:txBody>
            </p:sp>
          </p:grpSp>
          <p:grpSp>
            <p:nvGrpSpPr>
              <p:cNvPr id="648" name="Google Shape;648;p15"/>
              <p:cNvGrpSpPr/>
              <p:nvPr/>
            </p:nvGrpSpPr>
            <p:grpSpPr>
              <a:xfrm>
                <a:off x="9118574" y="4726683"/>
                <a:ext cx="1823657" cy="2074932"/>
                <a:chOff x="8838397" y="4586061"/>
                <a:chExt cx="2021114" cy="2303741"/>
              </a:xfrm>
            </p:grpSpPr>
            <p:pic>
              <p:nvPicPr>
                <p:cNvPr id="649" name="Google Shape;649;p15" descr="Verbatim CD-RW 700MB Hi-Speed Colour 8-12x Speed 5 Units"/>
                <p:cNvPicPr preferRelativeResize="0"/>
                <p:nvPr/>
              </p:nvPicPr>
              <p:blipFill rotWithShape="1">
                <a:blip r:embed="rId8">
                  <a:alphaModFix/>
                </a:blip>
                <a:srcRect/>
                <a:stretch/>
              </p:blipFill>
              <p:spPr>
                <a:xfrm>
                  <a:off x="8838397" y="4586061"/>
                  <a:ext cx="2021114" cy="2021114"/>
                </a:xfrm>
                <a:prstGeom prst="rect">
                  <a:avLst/>
                </a:prstGeom>
                <a:noFill/>
                <a:ln>
                  <a:noFill/>
                </a:ln>
              </p:spPr>
            </p:pic>
            <p:sp>
              <p:nvSpPr>
                <p:cNvPr id="650" name="Google Shape;650;p15"/>
                <p:cNvSpPr txBox="1"/>
                <p:nvPr/>
              </p:nvSpPr>
              <p:spPr>
                <a:xfrm>
                  <a:off x="9460875" y="6459285"/>
                  <a:ext cx="1087747" cy="43051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a:solidFill>
                        <a:schemeClr val="dk1"/>
                      </a:solidFill>
                      <a:latin typeface="Consolas"/>
                      <a:ea typeface="Consolas"/>
                      <a:cs typeface="Consolas"/>
                      <a:sym typeface="Consolas"/>
                    </a:rPr>
                    <a:t>CD-RW</a:t>
                  </a:r>
                  <a:endParaRPr sz="1600">
                    <a:solidFill>
                      <a:schemeClr val="dk1"/>
                    </a:solidFill>
                    <a:latin typeface="Consolas"/>
                    <a:ea typeface="Consolas"/>
                    <a:cs typeface="Consolas"/>
                    <a:sym typeface="Consolas"/>
                  </a:endParaRPr>
                </a:p>
              </p:txBody>
            </p:sp>
          </p:grpSp>
        </p:grpSp>
      </p:grpSp>
      <p:sp>
        <p:nvSpPr>
          <p:cNvPr id="2" name="Date Placeholder 1">
            <a:extLst>
              <a:ext uri="{FF2B5EF4-FFF2-40B4-BE49-F238E27FC236}">
                <a16:creationId xmlns:a16="http://schemas.microsoft.com/office/drawing/2014/main" id="{ADE6C3BF-31F5-CCFE-3966-66A3F2365D2E}"/>
              </a:ext>
            </a:extLst>
          </p:cNvPr>
          <p:cNvSpPr>
            <a:spLocks noGrp="1"/>
          </p:cNvSpPr>
          <p:nvPr>
            <p:ph type="dt" idx="10"/>
          </p:nvPr>
        </p:nvSpPr>
        <p:spPr/>
        <p:txBody>
          <a:bodyPr/>
          <a:lstStyle/>
          <a:p>
            <a:r>
              <a:rPr lang="en-US"/>
              <a:t>June 2024</a:t>
            </a:r>
          </a:p>
        </p:txBody>
      </p:sp>
      <p:sp>
        <p:nvSpPr>
          <p:cNvPr id="5" name="Slide Number Placeholder 4">
            <a:extLst>
              <a:ext uri="{FF2B5EF4-FFF2-40B4-BE49-F238E27FC236}">
                <a16:creationId xmlns:a16="http://schemas.microsoft.com/office/drawing/2014/main" id="{2D683D3E-7D5F-436E-8FA6-3C6D9688CD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Cổng giao tiếp máy tính</a:t>
            </a:r>
            <a:endParaRPr sz="4000">
              <a:latin typeface="Times New Roman"/>
              <a:ea typeface="Times New Roman"/>
              <a:cs typeface="Times New Roman"/>
              <a:sym typeface="Times New Roman"/>
            </a:endParaRPr>
          </a:p>
        </p:txBody>
      </p:sp>
      <p:sp>
        <p:nvSpPr>
          <p:cNvPr id="665" name="Google Shape;665;p1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90000"/>
              </a:lnSpc>
              <a:spcBef>
                <a:spcPts val="0"/>
              </a:spcBef>
              <a:spcAft>
                <a:spcPts val="0"/>
              </a:spcAft>
              <a:buClr>
                <a:srgbClr val="3B5585"/>
              </a:buClr>
              <a:buSzPts val="2400"/>
              <a:buChar char="•"/>
            </a:pPr>
            <a:r>
              <a:rPr lang="vi-VN" sz="3000">
                <a:solidFill>
                  <a:srgbClr val="141727"/>
                </a:solidFill>
                <a:latin typeface="Times New Roman"/>
                <a:ea typeface="Times New Roman"/>
                <a:cs typeface="Times New Roman"/>
                <a:sym typeface="Times New Roman"/>
              </a:rPr>
              <a:t>Các cổng giao tiếp của máy tính được thiết kế trên bản mạch chính có nhiệm vụ kết nối các thiết bị ngoại vi nhằm tương tác với máy tính.</a:t>
            </a:r>
            <a:endParaRPr lang="vi-VN" sz="3200">
              <a:solidFill>
                <a:srgbClr val="141727"/>
              </a:solidFill>
            </a:endParaRPr>
          </a:p>
        </p:txBody>
      </p:sp>
      <p:pic>
        <p:nvPicPr>
          <p:cNvPr id="667" name="Google Shape;667;p17"/>
          <p:cNvPicPr preferRelativeResize="0"/>
          <p:nvPr/>
        </p:nvPicPr>
        <p:blipFill rotWithShape="1">
          <a:blip r:embed="rId3">
            <a:alphaModFix/>
          </a:blip>
          <a:srcRect/>
          <a:stretch/>
        </p:blipFill>
        <p:spPr>
          <a:xfrm>
            <a:off x="2734711" y="2302377"/>
            <a:ext cx="7786415" cy="2059101"/>
          </a:xfrm>
          <a:prstGeom prst="rect">
            <a:avLst/>
          </a:prstGeom>
          <a:noFill/>
          <a:ln>
            <a:noFill/>
          </a:ln>
        </p:spPr>
      </p:pic>
      <p:sp>
        <p:nvSpPr>
          <p:cNvPr id="668" name="Google Shape;668;p1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D972ACC8-CB3F-EA2E-4EEA-A47F8C9F178B}"/>
              </a:ext>
            </a:extLst>
          </p:cNvPr>
          <p:cNvSpPr>
            <a:spLocks noGrp="1"/>
          </p:cNvSpPr>
          <p:nvPr>
            <p:ph type="dt" idx="10"/>
          </p:nvPr>
        </p:nvSpPr>
        <p:spPr/>
        <p:txBody>
          <a:bodyPr/>
          <a:lstStyle/>
          <a:p>
            <a:r>
              <a:rPr lang="en-US"/>
              <a:t>June 2024</a:t>
            </a:r>
          </a:p>
        </p:txBody>
      </p:sp>
      <p:pic>
        <p:nvPicPr>
          <p:cNvPr id="676" name="Google Shape;676;p18"/>
          <p:cNvPicPr preferRelativeResize="0"/>
          <p:nvPr/>
        </p:nvPicPr>
        <p:blipFill rotWithShape="1">
          <a:blip r:embed="rId4">
            <a:alphaModFix/>
          </a:blip>
          <a:srcRect/>
          <a:stretch/>
        </p:blipFill>
        <p:spPr>
          <a:xfrm>
            <a:off x="3444292" y="4565847"/>
            <a:ext cx="6156908" cy="1887674"/>
          </a:xfrm>
          <a:prstGeom prst="rect">
            <a:avLst/>
          </a:prstGeom>
          <a:noFill/>
          <a:ln>
            <a:noFill/>
          </a:ln>
        </p:spPr>
      </p:pic>
      <p:sp>
        <p:nvSpPr>
          <p:cNvPr id="3" name="Slide Number Placeholder 2">
            <a:extLst>
              <a:ext uri="{FF2B5EF4-FFF2-40B4-BE49-F238E27FC236}">
                <a16:creationId xmlns:a16="http://schemas.microsoft.com/office/drawing/2014/main" id="{CEC3E6D9-A4BF-5ADF-30BC-5092135CC4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9"/>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a:t>
            </a:r>
            <a:endParaRPr sz="4000">
              <a:latin typeface="Times New Roman"/>
              <a:ea typeface="Times New Roman"/>
              <a:cs typeface="Times New Roman"/>
              <a:sym typeface="Times New Roman"/>
            </a:endParaRPr>
          </a:p>
        </p:txBody>
      </p:sp>
      <p:sp>
        <p:nvSpPr>
          <p:cNvPr id="683" name="Google Shape;683;p19"/>
          <p:cNvSpPr txBox="1">
            <a:spLocks noGrp="1"/>
          </p:cNvSpPr>
          <p:nvPr>
            <p:ph type="body" idx="1"/>
          </p:nvPr>
        </p:nvSpPr>
        <p:spPr>
          <a:xfrm>
            <a:off x="774145" y="1233824"/>
            <a:ext cx="10866312"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10000"/>
              </a:lnSpc>
              <a:spcBef>
                <a:spcPts val="0"/>
              </a:spcBef>
              <a:spcAft>
                <a:spcPts val="0"/>
              </a:spcAft>
              <a:buClr>
                <a:srgbClr val="3B5585"/>
              </a:buClr>
              <a:buSzPts val="2400"/>
              <a:buChar char="•"/>
            </a:pPr>
            <a:r>
              <a:rPr lang="en-US" sz="3000" b="1">
                <a:solidFill>
                  <a:srgbClr val="141727"/>
                </a:solidFill>
                <a:latin typeface="Times New Roman"/>
                <a:ea typeface="Times New Roman"/>
                <a:cs typeface="Times New Roman"/>
                <a:sym typeface="Times New Roman"/>
              </a:rPr>
              <a:t>Phần mềm máy tính </a:t>
            </a:r>
            <a:r>
              <a:rPr lang="en-US" sz="3000">
                <a:solidFill>
                  <a:srgbClr val="141727"/>
                </a:solidFill>
                <a:latin typeface="Times New Roman"/>
                <a:ea typeface="Times New Roman"/>
                <a:cs typeface="Times New Roman"/>
                <a:sym typeface="Times New Roman"/>
              </a:rPr>
              <a:t>(Computer Software): là một tập hợp những câu lệnh hoặc chỉ thị (Instruction) được viết bằng một hoặc nhiều ngôn ngữ lập trình theo một trật tự xác định nhằm tự động thực hiện một số nhiệm vụ hay chức năng hoặc giải quyết một vấn đề cụ thể nào đó.</a:t>
            </a:r>
            <a:endParaRPr>
              <a:solidFill>
                <a:srgbClr val="141727"/>
              </a:solidFill>
            </a:endParaRPr>
          </a:p>
        </p:txBody>
      </p:sp>
      <p:sp>
        <p:nvSpPr>
          <p:cNvPr id="685" name="Google Shape;685;p19"/>
          <p:cNvSpPr/>
          <p:nvPr/>
        </p:nvSpPr>
        <p:spPr>
          <a:xfrm>
            <a:off x="6600817" y="5014576"/>
            <a:ext cx="624114" cy="609600"/>
          </a:xfrm>
          <a:prstGeom prst="rightArrow">
            <a:avLst>
              <a:gd name="adj1" fmla="val 50000"/>
              <a:gd name="adj2" fmla="val 50000"/>
            </a:avLst>
          </a:prstGeom>
          <a:noFill/>
          <a:ln w="12700" cap="flat" cmpd="sng">
            <a:solidFill>
              <a:srgbClr val="1417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86" name="Google Shape;686;p19" descr="The Evolution of Computer Programming Languages – Part One | TotalTek"/>
          <p:cNvPicPr preferRelativeResize="0"/>
          <p:nvPr/>
        </p:nvPicPr>
        <p:blipFill rotWithShape="1">
          <a:blip r:embed="rId3">
            <a:alphaModFix/>
          </a:blip>
          <a:srcRect/>
          <a:stretch/>
        </p:blipFill>
        <p:spPr>
          <a:xfrm>
            <a:off x="2072641" y="3856701"/>
            <a:ext cx="3920537" cy="2618919"/>
          </a:xfrm>
          <a:prstGeom prst="rect">
            <a:avLst/>
          </a:prstGeom>
          <a:noFill/>
          <a:ln>
            <a:noFill/>
          </a:ln>
        </p:spPr>
      </p:pic>
      <p:pic>
        <p:nvPicPr>
          <p:cNvPr id="687" name="Google Shape;687;p19" descr="Computer Software Eligible for Depreciation at 60%: ITAT"/>
          <p:cNvPicPr preferRelativeResize="0"/>
          <p:nvPr/>
        </p:nvPicPr>
        <p:blipFill rotWithShape="1">
          <a:blip r:embed="rId4">
            <a:alphaModFix/>
          </a:blip>
          <a:srcRect l="29000" r="18500" b="-1"/>
          <a:stretch/>
        </p:blipFill>
        <p:spPr>
          <a:xfrm>
            <a:off x="8003507" y="3594428"/>
            <a:ext cx="3143463" cy="3143463"/>
          </a:xfrm>
          <a:custGeom>
            <a:avLst/>
            <a:gdLst/>
            <a:ahLst/>
            <a:cxnLst/>
            <a:rect l="l" t="t" r="r" b="b"/>
            <a:pathLst>
              <a:path w="2457864" h="2457864" extrusionOk="0">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ln>
            <a:noFill/>
          </a:ln>
        </p:spPr>
      </p:pic>
      <p:sp>
        <p:nvSpPr>
          <p:cNvPr id="688" name="Google Shape;688;p19"/>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0C79B7AE-D3A5-23AC-8676-8FC0AF922178}"/>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AA2294C-75F3-8FC7-AEB5-339E1AB4BC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a:p>
        </p:txBody>
      </p:sp>
      <p:sp>
        <p:nvSpPr>
          <p:cNvPr id="694" name="Google Shape;694;p20"/>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10000"/>
              </a:lnSpc>
              <a:spcBef>
                <a:spcPts val="600"/>
              </a:spcBef>
              <a:spcAft>
                <a:spcPts val="600"/>
              </a:spcAft>
              <a:buClr>
                <a:srgbClr val="3B5585"/>
              </a:buClr>
              <a:buSzPts val="2400"/>
              <a:buChar char="•"/>
            </a:pPr>
            <a:r>
              <a:rPr lang="en-US" b="1">
                <a:solidFill>
                  <a:srgbClr val="141727"/>
                </a:solidFill>
                <a:latin typeface="+mj-lt"/>
                <a:cs typeface="Times New Roman"/>
                <a:sym typeface="Times New Roman"/>
              </a:rPr>
              <a:t>Phần mềm </a:t>
            </a:r>
            <a:r>
              <a:rPr lang="en-US">
                <a:solidFill>
                  <a:srgbClr val="141727"/>
                </a:solidFill>
                <a:latin typeface="+mj-lt"/>
                <a:cs typeface="Times New Roman"/>
                <a:sym typeface="Times New Roman"/>
              </a:rPr>
              <a:t>thực hiện các chức năng của nó bằng cách gửi các chỉ thị trực tiếp đến phần cứng (hay phần cứng máy tính, Computer Hardware) hoặc bằng cách cung cấp dữ liệu để phục vụ các chương trình hay phần mềm khác.</a:t>
            </a:r>
            <a:endParaRPr>
              <a:solidFill>
                <a:srgbClr val="141727"/>
              </a:solidFill>
              <a:latin typeface="+mj-lt"/>
              <a:cs typeface="Times New Roman"/>
            </a:endParaRPr>
          </a:p>
          <a:p>
            <a:pPr marL="491490" lvl="0" indent="-457200" algn="just" rtl="0">
              <a:lnSpc>
                <a:spcPct val="110000"/>
              </a:lnSpc>
              <a:spcBef>
                <a:spcPts val="600"/>
              </a:spcBef>
              <a:spcAft>
                <a:spcPts val="600"/>
              </a:spcAft>
              <a:buClr>
                <a:srgbClr val="3B5585"/>
              </a:buClr>
              <a:buSzPts val="2400"/>
              <a:buChar char="•"/>
            </a:pPr>
            <a:r>
              <a:rPr lang="en-US">
                <a:solidFill>
                  <a:srgbClr val="141727"/>
                </a:solidFill>
                <a:latin typeface="+mj-lt"/>
                <a:ea typeface="Times New Roman"/>
                <a:cs typeface="Times New Roman"/>
                <a:sym typeface="Times New Roman"/>
              </a:rPr>
              <a:t>Phần mềm là một khái niệm trừu tượng, nó khác với phần cứng ở chỗ là "phần mềm không thể sờ hay đụng vào", và nó cần phải có phần cứng mới có thể thực thi được.</a:t>
            </a:r>
            <a:endParaRPr>
              <a:solidFill>
                <a:srgbClr val="141727"/>
              </a:solidFill>
              <a:latin typeface="+mj-lt"/>
            </a:endParaRPr>
          </a:p>
        </p:txBody>
      </p:sp>
      <p:sp>
        <p:nvSpPr>
          <p:cNvPr id="696" name="Google Shape;696;p2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0536F8C7-A58B-73D9-0FC6-F76BEAC0F598}"/>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FD239047-75CB-DC89-E8BC-72C428A2ED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1"/>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sz="4000">
              <a:latin typeface="Times New Roman"/>
              <a:ea typeface="Times New Roman"/>
              <a:cs typeface="Times New Roman"/>
              <a:sym typeface="Times New Roman"/>
            </a:endParaRPr>
          </a:p>
        </p:txBody>
      </p:sp>
      <p:sp>
        <p:nvSpPr>
          <p:cNvPr id="702" name="Google Shape;702;p21"/>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just" rtl="0">
              <a:lnSpc>
                <a:spcPct val="100000"/>
              </a:lnSpc>
              <a:spcBef>
                <a:spcPts val="0"/>
              </a:spcBef>
              <a:spcAft>
                <a:spcPts val="0"/>
              </a:spcAft>
              <a:buClr>
                <a:srgbClr val="141727"/>
              </a:buClr>
              <a:buSzPts val="2560"/>
              <a:buChar char="•"/>
            </a:pPr>
            <a:r>
              <a:rPr lang="en-US" sz="2400">
                <a:solidFill>
                  <a:srgbClr val="141727"/>
                </a:solidFill>
                <a:latin typeface="+mj-lt"/>
                <a:ea typeface="Times New Roman"/>
                <a:cs typeface="Times New Roman"/>
                <a:sym typeface="Times New Roman"/>
              </a:rPr>
              <a:t>Phân loại phần mềm máy tính: </a:t>
            </a:r>
            <a:endParaRPr>
              <a:latin typeface="+mj-lt"/>
            </a:endParaRPr>
          </a:p>
          <a:p>
            <a:pPr marL="948689" lvl="1" indent="-457199" algn="just" rtl="0">
              <a:lnSpc>
                <a:spcPct val="100000"/>
              </a:lnSpc>
              <a:spcBef>
                <a:spcPts val="0"/>
              </a:spcBef>
              <a:spcAft>
                <a:spcPts val="0"/>
              </a:spcAft>
              <a:buClr>
                <a:srgbClr val="141727"/>
              </a:buClr>
              <a:buSzPts val="2560"/>
              <a:buChar char="•"/>
            </a:pPr>
            <a:r>
              <a:rPr lang="en-US">
                <a:solidFill>
                  <a:srgbClr val="141727"/>
                </a:solidFill>
                <a:latin typeface="+mj-lt"/>
                <a:ea typeface="Times New Roman"/>
                <a:cs typeface="Times New Roman"/>
                <a:sym typeface="Times New Roman"/>
              </a:rPr>
              <a:t>Dựa trên tính chất của phần mềm: phần mềm hệ thống, phần mềm ứng dụng.</a:t>
            </a:r>
            <a:endParaRPr>
              <a:latin typeface="+mj-lt"/>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294639" algn="just" rtl="0">
              <a:lnSpc>
                <a:spcPct val="100000"/>
              </a:lnSpc>
              <a:spcBef>
                <a:spcPts val="0"/>
              </a:spcBef>
              <a:spcAft>
                <a:spcPts val="0"/>
              </a:spcAft>
              <a:buClr>
                <a:srgbClr val="141727"/>
              </a:buClr>
              <a:buSzPts val="2560"/>
              <a:buNone/>
            </a:pPr>
            <a:endParaRPr>
              <a:solidFill>
                <a:srgbClr val="141727"/>
              </a:solidFill>
              <a:latin typeface="+mj-lt"/>
              <a:ea typeface="Times New Roman"/>
              <a:cs typeface="Times New Roman"/>
              <a:sym typeface="Times New Roman"/>
            </a:endParaRPr>
          </a:p>
          <a:p>
            <a:pPr marL="948689" lvl="1" indent="-457199" algn="just" rtl="0">
              <a:lnSpc>
                <a:spcPct val="100000"/>
              </a:lnSpc>
              <a:spcBef>
                <a:spcPts val="0"/>
              </a:spcBef>
              <a:spcAft>
                <a:spcPts val="0"/>
              </a:spcAft>
              <a:buClr>
                <a:srgbClr val="141727"/>
              </a:buClr>
              <a:buSzPts val="2560"/>
              <a:buChar char="•"/>
            </a:pPr>
            <a:r>
              <a:rPr lang="en-US">
                <a:solidFill>
                  <a:srgbClr val="141727"/>
                </a:solidFill>
                <a:latin typeface="+mj-lt"/>
                <a:ea typeface="Times New Roman"/>
                <a:cs typeface="Times New Roman"/>
                <a:sym typeface="Times New Roman"/>
              </a:rPr>
              <a:t>Dựa trên dạng cung cấp phần mềm: phần mềm mã mở, phần mềm mã nguồn đóng.</a:t>
            </a:r>
            <a:endParaRPr>
              <a:latin typeface="+mj-lt"/>
            </a:endParaRPr>
          </a:p>
          <a:p>
            <a:pPr marL="948689" lvl="1" indent="-457199" algn="just" rtl="0">
              <a:lnSpc>
                <a:spcPct val="100000"/>
              </a:lnSpc>
              <a:spcBef>
                <a:spcPts val="0"/>
              </a:spcBef>
              <a:spcAft>
                <a:spcPts val="0"/>
              </a:spcAft>
              <a:buClr>
                <a:srgbClr val="141727"/>
              </a:buClr>
              <a:buSzPts val="2560"/>
              <a:buChar char="•"/>
            </a:pPr>
            <a:r>
              <a:rPr lang="en-US">
                <a:solidFill>
                  <a:srgbClr val="141727"/>
                </a:solidFill>
                <a:latin typeface="+mj-lt"/>
                <a:ea typeface="Times New Roman"/>
                <a:cs typeface="Times New Roman"/>
                <a:sym typeface="Times New Roman"/>
              </a:rPr>
              <a:t>Dựa trên chi phí sử dụng phần mềm: phần mềm thương mại, phần mềm dùng thử, phần mềm miễn phí.</a:t>
            </a:r>
            <a:endParaRPr>
              <a:solidFill>
                <a:srgbClr val="141727"/>
              </a:solidFill>
              <a:latin typeface="+mj-lt"/>
              <a:ea typeface="Times New Roman"/>
              <a:cs typeface="Times New Roman"/>
              <a:sym typeface="Times New Roman"/>
            </a:endParaRPr>
          </a:p>
        </p:txBody>
      </p:sp>
      <p:sp>
        <p:nvSpPr>
          <p:cNvPr id="703" name="Google Shape;703;p21"/>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705" name="Google Shape;705;p21"/>
          <p:cNvGrpSpPr/>
          <p:nvPr/>
        </p:nvGrpSpPr>
        <p:grpSpPr>
          <a:xfrm>
            <a:off x="2236914" y="2105938"/>
            <a:ext cx="8421063" cy="2646124"/>
            <a:chOff x="225737" y="2032"/>
            <a:chExt cx="8368685" cy="2823368"/>
          </a:xfrm>
        </p:grpSpPr>
        <p:sp>
          <p:nvSpPr>
            <p:cNvPr id="706" name="Google Shape;706;p21"/>
            <p:cNvSpPr/>
            <p:nvPr/>
          </p:nvSpPr>
          <p:spPr>
            <a:xfrm>
              <a:off x="6896481" y="1702043"/>
              <a:ext cx="848970" cy="316766"/>
            </a:xfrm>
            <a:custGeom>
              <a:avLst/>
              <a:gdLst/>
              <a:ahLst/>
              <a:cxnLst/>
              <a:rect l="l" t="t" r="r" b="b"/>
              <a:pathLst>
                <a:path w="120000" h="120000" extrusionOk="0">
                  <a:moveTo>
                    <a:pt x="0" y="0"/>
                  </a:moveTo>
                  <a:lnTo>
                    <a:pt x="0" y="81777"/>
                  </a:lnTo>
                  <a:lnTo>
                    <a:pt x="120000" y="81777"/>
                  </a:lnTo>
                  <a:lnTo>
                    <a:pt x="12000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07" name="Google Shape;707;p21"/>
            <p:cNvSpPr/>
            <p:nvPr/>
          </p:nvSpPr>
          <p:spPr>
            <a:xfrm>
              <a:off x="6047511" y="1702043"/>
              <a:ext cx="848970" cy="316766"/>
            </a:xfrm>
            <a:custGeom>
              <a:avLst/>
              <a:gdLst/>
              <a:ahLst/>
              <a:cxnLst/>
              <a:rect l="l" t="t" r="r" b="b"/>
              <a:pathLst>
                <a:path w="120000" h="120000" extrusionOk="0">
                  <a:moveTo>
                    <a:pt x="120000" y="0"/>
                  </a:moveTo>
                  <a:lnTo>
                    <a:pt x="120000" y="81777"/>
                  </a:lnTo>
                  <a:lnTo>
                    <a:pt x="0" y="81777"/>
                  </a:lnTo>
                  <a:lnTo>
                    <a:pt x="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08" name="Google Shape;708;p21"/>
            <p:cNvSpPr/>
            <p:nvPr/>
          </p:nvSpPr>
          <p:spPr>
            <a:xfrm>
              <a:off x="4774055" y="693654"/>
              <a:ext cx="2122426" cy="316766"/>
            </a:xfrm>
            <a:custGeom>
              <a:avLst/>
              <a:gdLst/>
              <a:ahLst/>
              <a:cxnLst/>
              <a:rect l="l" t="t" r="r" b="b"/>
              <a:pathLst>
                <a:path w="120000" h="120000" extrusionOk="0">
                  <a:moveTo>
                    <a:pt x="0" y="0"/>
                  </a:moveTo>
                  <a:lnTo>
                    <a:pt x="0" y="81777"/>
                  </a:lnTo>
                  <a:lnTo>
                    <a:pt x="120000" y="81777"/>
                  </a:lnTo>
                  <a:lnTo>
                    <a:pt x="12000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09" name="Google Shape;709;p21"/>
            <p:cNvSpPr/>
            <p:nvPr/>
          </p:nvSpPr>
          <p:spPr>
            <a:xfrm>
              <a:off x="2651629" y="1702043"/>
              <a:ext cx="1697940" cy="316766"/>
            </a:xfrm>
            <a:custGeom>
              <a:avLst/>
              <a:gdLst/>
              <a:ahLst/>
              <a:cxnLst/>
              <a:rect l="l" t="t" r="r" b="b"/>
              <a:pathLst>
                <a:path w="120000" h="120000" extrusionOk="0">
                  <a:moveTo>
                    <a:pt x="0" y="0"/>
                  </a:moveTo>
                  <a:lnTo>
                    <a:pt x="0" y="81777"/>
                  </a:lnTo>
                  <a:lnTo>
                    <a:pt x="120000" y="81777"/>
                  </a:lnTo>
                  <a:lnTo>
                    <a:pt x="12000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10" name="Google Shape;710;p21"/>
            <p:cNvSpPr/>
            <p:nvPr/>
          </p:nvSpPr>
          <p:spPr>
            <a:xfrm>
              <a:off x="2605909" y="1702043"/>
              <a:ext cx="91440" cy="316766"/>
            </a:xfrm>
            <a:custGeom>
              <a:avLst/>
              <a:gdLst/>
              <a:ahLst/>
              <a:cxnLst/>
              <a:rect l="l" t="t" r="r" b="b"/>
              <a:pathLst>
                <a:path w="120000" h="120000" extrusionOk="0">
                  <a:moveTo>
                    <a:pt x="60000" y="0"/>
                  </a:moveTo>
                  <a:lnTo>
                    <a:pt x="6000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11" name="Google Shape;711;p21"/>
            <p:cNvSpPr/>
            <p:nvPr/>
          </p:nvSpPr>
          <p:spPr>
            <a:xfrm>
              <a:off x="953688" y="1702043"/>
              <a:ext cx="1697940" cy="316766"/>
            </a:xfrm>
            <a:custGeom>
              <a:avLst/>
              <a:gdLst/>
              <a:ahLst/>
              <a:cxnLst/>
              <a:rect l="l" t="t" r="r" b="b"/>
              <a:pathLst>
                <a:path w="120000" h="120000" extrusionOk="0">
                  <a:moveTo>
                    <a:pt x="120000" y="0"/>
                  </a:moveTo>
                  <a:lnTo>
                    <a:pt x="120000" y="81777"/>
                  </a:lnTo>
                  <a:lnTo>
                    <a:pt x="0" y="81777"/>
                  </a:lnTo>
                  <a:lnTo>
                    <a:pt x="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12" name="Google Shape;712;p21"/>
            <p:cNvSpPr/>
            <p:nvPr/>
          </p:nvSpPr>
          <p:spPr>
            <a:xfrm>
              <a:off x="2651629" y="693654"/>
              <a:ext cx="2122426" cy="316766"/>
            </a:xfrm>
            <a:custGeom>
              <a:avLst/>
              <a:gdLst/>
              <a:ahLst/>
              <a:cxnLst/>
              <a:rect l="l" t="t" r="r" b="b"/>
              <a:pathLst>
                <a:path w="120000" h="120000" extrusionOk="0">
                  <a:moveTo>
                    <a:pt x="120000" y="0"/>
                  </a:moveTo>
                  <a:lnTo>
                    <a:pt x="120000" y="81777"/>
                  </a:lnTo>
                  <a:lnTo>
                    <a:pt x="0" y="81777"/>
                  </a:lnTo>
                  <a:lnTo>
                    <a:pt x="0" y="12000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endParaRPr lang="en-US"/>
            </a:p>
          </p:txBody>
        </p:sp>
        <p:sp>
          <p:nvSpPr>
            <p:cNvPr id="713" name="Google Shape;713;p21"/>
            <p:cNvSpPr/>
            <p:nvPr/>
          </p:nvSpPr>
          <p:spPr>
            <a:xfrm>
              <a:off x="4229471" y="2032"/>
              <a:ext cx="1089169"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4350490" y="117000"/>
              <a:ext cx="1089169"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txBox="1"/>
            <p:nvPr/>
          </p:nvSpPr>
          <p:spPr>
            <a:xfrm>
              <a:off x="4370747" y="137257"/>
              <a:ext cx="1048655"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Software</a:t>
              </a:r>
              <a:endParaRPr/>
            </a:p>
          </p:txBody>
        </p:sp>
        <p:sp>
          <p:nvSpPr>
            <p:cNvPr id="716" name="Google Shape;716;p21"/>
            <p:cNvSpPr/>
            <p:nvPr/>
          </p:nvSpPr>
          <p:spPr>
            <a:xfrm>
              <a:off x="1943114" y="1010421"/>
              <a:ext cx="1417030"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2064133" y="1125389"/>
              <a:ext cx="1417030"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txBox="1"/>
            <p:nvPr/>
          </p:nvSpPr>
          <p:spPr>
            <a:xfrm>
              <a:off x="2084390" y="1145646"/>
              <a:ext cx="1376516"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System Software</a:t>
              </a:r>
              <a:endParaRPr/>
            </a:p>
          </p:txBody>
        </p:sp>
        <p:sp>
          <p:nvSpPr>
            <p:cNvPr id="719" name="Google Shape;719;p21"/>
            <p:cNvSpPr/>
            <p:nvPr/>
          </p:nvSpPr>
          <p:spPr>
            <a:xfrm>
              <a:off x="225737" y="2018810"/>
              <a:ext cx="1455903"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346755" y="2133778"/>
              <a:ext cx="1455903"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txBox="1"/>
            <p:nvPr/>
          </p:nvSpPr>
          <p:spPr>
            <a:xfrm>
              <a:off x="367012" y="2154035"/>
              <a:ext cx="1415389"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Operating Systems</a:t>
              </a:r>
              <a:endParaRPr/>
            </a:p>
          </p:txBody>
        </p:sp>
        <p:sp>
          <p:nvSpPr>
            <p:cNvPr id="722" name="Google Shape;722;p21"/>
            <p:cNvSpPr/>
            <p:nvPr/>
          </p:nvSpPr>
          <p:spPr>
            <a:xfrm>
              <a:off x="1923678" y="2018810"/>
              <a:ext cx="1455903"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2044696" y="2133778"/>
              <a:ext cx="1455903"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txBox="1"/>
            <p:nvPr/>
          </p:nvSpPr>
          <p:spPr>
            <a:xfrm>
              <a:off x="2064953" y="2154035"/>
              <a:ext cx="1415389"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System Support</a:t>
              </a:r>
              <a:endParaRPr/>
            </a:p>
          </p:txBody>
        </p:sp>
        <p:sp>
          <p:nvSpPr>
            <p:cNvPr id="725" name="Google Shape;725;p21"/>
            <p:cNvSpPr/>
            <p:nvPr/>
          </p:nvSpPr>
          <p:spPr>
            <a:xfrm>
              <a:off x="3621618" y="2018810"/>
              <a:ext cx="1455903"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3742637" y="2133778"/>
              <a:ext cx="1455903"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txBox="1"/>
            <p:nvPr/>
          </p:nvSpPr>
          <p:spPr>
            <a:xfrm>
              <a:off x="3762894" y="2154035"/>
              <a:ext cx="1415389"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System Development</a:t>
              </a:r>
              <a:endParaRPr/>
            </a:p>
          </p:txBody>
        </p:sp>
        <p:sp>
          <p:nvSpPr>
            <p:cNvPr id="728" name="Google Shape;728;p21"/>
            <p:cNvSpPr/>
            <p:nvPr/>
          </p:nvSpPr>
          <p:spPr>
            <a:xfrm>
              <a:off x="6187966" y="1010421"/>
              <a:ext cx="1417030"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6308985" y="1125389"/>
              <a:ext cx="1417030"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txBox="1"/>
            <p:nvPr/>
          </p:nvSpPr>
          <p:spPr>
            <a:xfrm>
              <a:off x="6329242" y="1145646"/>
              <a:ext cx="1376516"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Application Software</a:t>
              </a:r>
              <a:endParaRPr/>
            </a:p>
          </p:txBody>
        </p:sp>
        <p:sp>
          <p:nvSpPr>
            <p:cNvPr id="731" name="Google Shape;731;p21"/>
            <p:cNvSpPr/>
            <p:nvPr/>
          </p:nvSpPr>
          <p:spPr>
            <a:xfrm>
              <a:off x="5319559" y="2018810"/>
              <a:ext cx="1455903"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5440578" y="2133778"/>
              <a:ext cx="1455903"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txBox="1"/>
            <p:nvPr/>
          </p:nvSpPr>
          <p:spPr>
            <a:xfrm>
              <a:off x="5460835" y="2154035"/>
              <a:ext cx="1415389"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General Purpose</a:t>
              </a:r>
              <a:endParaRPr/>
            </a:p>
          </p:txBody>
        </p:sp>
        <p:sp>
          <p:nvSpPr>
            <p:cNvPr id="734" name="Google Shape;734;p21"/>
            <p:cNvSpPr/>
            <p:nvPr/>
          </p:nvSpPr>
          <p:spPr>
            <a:xfrm>
              <a:off x="7017500" y="2018810"/>
              <a:ext cx="1455903" cy="691622"/>
            </a:xfrm>
            <a:prstGeom prst="roundRect">
              <a:avLst>
                <a:gd name="adj" fmla="val 10000"/>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7138519" y="2133778"/>
              <a:ext cx="1455903" cy="691622"/>
            </a:xfrm>
            <a:prstGeom prst="roundRect">
              <a:avLst>
                <a:gd name="adj" fmla="val 10000"/>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txBox="1"/>
            <p:nvPr/>
          </p:nvSpPr>
          <p:spPr>
            <a:xfrm>
              <a:off x="7158776" y="2154035"/>
              <a:ext cx="1415389" cy="65110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Application Specific</a:t>
              </a:r>
              <a:endParaRPr/>
            </a:p>
          </p:txBody>
        </p:sp>
      </p:grpSp>
      <p:sp>
        <p:nvSpPr>
          <p:cNvPr id="2" name="Date Placeholder 1">
            <a:extLst>
              <a:ext uri="{FF2B5EF4-FFF2-40B4-BE49-F238E27FC236}">
                <a16:creationId xmlns:a16="http://schemas.microsoft.com/office/drawing/2014/main" id="{8D15E79A-C28F-1556-56ED-FF604793029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6D7AAAA3-2AD3-DB66-69B6-663A7F20080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B8C95"/>
              </a:buClr>
              <a:buSzPts val="1100"/>
              <a:buFont typeface="Arial"/>
              <a:buNone/>
            </a:pPr>
            <a:r>
              <a:rPr lang="en-US" sz="1100" b="0" i="0" u="none" strike="noStrike" cap="none">
                <a:solidFill>
                  <a:srgbClr val="8B8C95"/>
                </a:solidFill>
                <a:latin typeface="Arial"/>
                <a:ea typeface="Arial"/>
                <a:cs typeface="Arial"/>
                <a:sym typeface="Arial"/>
              </a:rPr>
              <a:t>Thực hiện bởi Trường Đại học Công nghệ Thông tin, ĐHQG-HCM</a:t>
            </a:r>
            <a:endParaRPr sz="1100" b="0" i="0" u="none" strike="noStrike" cap="none">
              <a:solidFill>
                <a:srgbClr val="8B8C95"/>
              </a:solidFill>
              <a:latin typeface="Arial"/>
              <a:ea typeface="Arial"/>
              <a:cs typeface="Arial"/>
              <a:sym typeface="Arial"/>
            </a:endParaRPr>
          </a:p>
        </p:txBody>
      </p:sp>
      <p:sp>
        <p:nvSpPr>
          <p:cNvPr id="357" name="Google Shape;357;p3"/>
          <p:cNvSpPr txBox="1">
            <a:spLocks noGrp="1"/>
          </p:cNvSpPr>
          <p:nvPr>
            <p:ph type="body" idx="1"/>
          </p:nvPr>
        </p:nvSpPr>
        <p:spPr>
          <a:xfrm>
            <a:off x="1845425" y="1559014"/>
            <a:ext cx="8977746" cy="4153664"/>
          </a:xfrm>
          <a:prstGeom prst="rect">
            <a:avLst/>
          </a:prstGeom>
          <a:noFill/>
          <a:ln>
            <a:noFill/>
          </a:ln>
        </p:spPr>
        <p:txBody>
          <a:bodyPr spcFirstLastPara="1" wrap="square" lIns="91425" tIns="45700" rIns="91425" bIns="45700" anchor="ctr" anchorCtr="0">
            <a:normAutofit/>
          </a:bodyPr>
          <a:lstStyle/>
          <a:p>
            <a:pPr marL="0" lvl="0" indent="0" algn="just" rtl="0">
              <a:lnSpc>
                <a:spcPct val="130000"/>
              </a:lnSpc>
              <a:spcBef>
                <a:spcPts val="0"/>
              </a:spcBef>
              <a:spcAft>
                <a:spcPts val="0"/>
              </a:spcAft>
              <a:buClr>
                <a:schemeClr val="dk1"/>
              </a:buClr>
              <a:buSzPts val="2800"/>
              <a:buNone/>
            </a:pPr>
            <a:r>
              <a:rPr lang="en-US"/>
              <a:t>1.1 Tổng quan về máy tính</a:t>
            </a:r>
            <a:endParaRPr/>
          </a:p>
          <a:p>
            <a:pPr marL="0" lvl="0" indent="0" algn="just" rtl="0">
              <a:lnSpc>
                <a:spcPct val="130000"/>
              </a:lnSpc>
              <a:spcBef>
                <a:spcPts val="600"/>
              </a:spcBef>
              <a:spcAft>
                <a:spcPts val="0"/>
              </a:spcAft>
              <a:buClr>
                <a:schemeClr val="dk1"/>
              </a:buClr>
              <a:buSzPts val="2800"/>
              <a:buNone/>
            </a:pPr>
            <a:r>
              <a:rPr lang="en-US"/>
              <a:t>1.2 Các khái niệm cơ bản về lập trình</a:t>
            </a:r>
            <a:endParaRPr/>
          </a:p>
          <a:p>
            <a:pPr marL="0" lvl="0" indent="0" algn="just" rtl="0">
              <a:lnSpc>
                <a:spcPct val="130000"/>
              </a:lnSpc>
              <a:spcBef>
                <a:spcPts val="600"/>
              </a:spcBef>
              <a:spcAft>
                <a:spcPts val="0"/>
              </a:spcAft>
              <a:buClr>
                <a:schemeClr val="dk1"/>
              </a:buClr>
              <a:buSzPts val="2800"/>
              <a:buNone/>
            </a:pPr>
            <a:r>
              <a:rPr lang="en-US"/>
              <a:t>1.3 Giới thiệu sơ lược về ngôn ngữ lập trình</a:t>
            </a:r>
          </a:p>
          <a:p>
            <a:pPr marL="0" lvl="0" indent="0" algn="just" rtl="0">
              <a:lnSpc>
                <a:spcPct val="130000"/>
              </a:lnSpc>
              <a:spcBef>
                <a:spcPts val="600"/>
              </a:spcBef>
              <a:spcAft>
                <a:spcPts val="0"/>
              </a:spcAft>
              <a:buClr>
                <a:schemeClr val="dk1"/>
              </a:buClr>
              <a:buSzPts val="2800"/>
              <a:buNone/>
            </a:pPr>
            <a:r>
              <a:rPr lang="en-US"/>
              <a:t>1.4 Giới thiệu ngôn ngữ lập trình C++</a:t>
            </a:r>
            <a:endParaRPr/>
          </a:p>
          <a:p>
            <a:pPr marL="0" lvl="0" indent="0" algn="just" rtl="0">
              <a:lnSpc>
                <a:spcPct val="130000"/>
              </a:lnSpc>
              <a:spcBef>
                <a:spcPts val="600"/>
              </a:spcBef>
              <a:spcAft>
                <a:spcPts val="0"/>
              </a:spcAft>
              <a:buClr>
                <a:srgbClr val="141727"/>
              </a:buClr>
              <a:buSzPts val="2800"/>
              <a:buNone/>
            </a:pPr>
            <a:r>
              <a:rPr lang="en-US" sz="2800">
                <a:solidFill>
                  <a:srgbClr val="141727"/>
                </a:solidFill>
              </a:rPr>
              <a:t>Tài liệu tham khảo</a:t>
            </a:r>
            <a:endParaRPr/>
          </a:p>
        </p:txBody>
      </p:sp>
      <p:sp>
        <p:nvSpPr>
          <p:cNvPr id="358" name="Google Shape;358;p3"/>
          <p:cNvSpPr txBox="1">
            <a:spLocks noGrp="1"/>
          </p:cNvSpPr>
          <p:nvPr>
            <p:ph type="body" idx="2"/>
          </p:nvPr>
        </p:nvSpPr>
        <p:spPr>
          <a:xfrm>
            <a:off x="4859729" y="734646"/>
            <a:ext cx="2714625" cy="457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US"/>
              <a:t>Nội dung</a:t>
            </a:r>
            <a:endParaRPr/>
          </a:p>
        </p:txBody>
      </p:sp>
      <p:sp>
        <p:nvSpPr>
          <p:cNvPr id="2" name="Date Placeholder 1">
            <a:extLst>
              <a:ext uri="{FF2B5EF4-FFF2-40B4-BE49-F238E27FC236}">
                <a16:creationId xmlns:a16="http://schemas.microsoft.com/office/drawing/2014/main" id="{FBA91EDC-3A14-C010-3991-1175C67B05D4}"/>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94040FCA-2A16-340C-03CF-A339524A9A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741" name="Google Shape;741;p22" descr="List of Operating System: Top Operating System List for 2024"/>
          <p:cNvPicPr preferRelativeResize="0"/>
          <p:nvPr/>
        </p:nvPicPr>
        <p:blipFill rotWithShape="1">
          <a:blip r:embed="rId3">
            <a:alphaModFix/>
          </a:blip>
          <a:srcRect/>
          <a:stretch/>
        </p:blipFill>
        <p:spPr>
          <a:xfrm>
            <a:off x="7802880" y="1657130"/>
            <a:ext cx="4389120" cy="3703936"/>
          </a:xfrm>
          <a:prstGeom prst="rect">
            <a:avLst/>
          </a:prstGeom>
          <a:noFill/>
          <a:ln>
            <a:noFill/>
          </a:ln>
        </p:spPr>
      </p:pic>
      <p:sp>
        <p:nvSpPr>
          <p:cNvPr id="742" name="Google Shape;742;p22"/>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sz="4000">
              <a:latin typeface="Times New Roman"/>
              <a:ea typeface="Times New Roman"/>
              <a:cs typeface="Times New Roman"/>
              <a:sym typeface="Times New Roman"/>
            </a:endParaRPr>
          </a:p>
        </p:txBody>
      </p:sp>
      <p:sp>
        <p:nvSpPr>
          <p:cNvPr id="743" name="Google Shape;743;p22"/>
          <p:cNvSpPr txBox="1">
            <a:spLocks noGrp="1"/>
          </p:cNvSpPr>
          <p:nvPr>
            <p:ph type="body" idx="1"/>
          </p:nvPr>
        </p:nvSpPr>
        <p:spPr>
          <a:xfrm>
            <a:off x="774144" y="1233824"/>
            <a:ext cx="7028736" cy="4943139"/>
          </a:xfrm>
          <a:prstGeom prst="rect">
            <a:avLst/>
          </a:prstGeom>
          <a:noFill/>
          <a:ln>
            <a:noFill/>
          </a:ln>
        </p:spPr>
        <p:txBody>
          <a:bodyPr spcFirstLastPara="1" wrap="square" lIns="91425" tIns="45700" rIns="91425" bIns="45700" anchor="t" anchorCtr="0">
            <a:noAutofit/>
          </a:bodyPr>
          <a:lstStyle/>
          <a:p>
            <a:pPr marL="491490" lvl="0" indent="-457200" algn="just" rtl="0">
              <a:lnSpc>
                <a:spcPct val="110000"/>
              </a:lnSpc>
              <a:spcBef>
                <a:spcPts val="600"/>
              </a:spcBef>
              <a:spcAft>
                <a:spcPts val="600"/>
              </a:spcAft>
              <a:buClr>
                <a:srgbClr val="3B5585"/>
              </a:buClr>
              <a:buSzPct val="94117"/>
              <a:buChar char="•"/>
            </a:pPr>
            <a:r>
              <a:rPr lang="en-US" sz="2400" b="1">
                <a:solidFill>
                  <a:srgbClr val="141727"/>
                </a:solidFill>
                <a:latin typeface="+mj-lt"/>
                <a:ea typeface="Times New Roman"/>
                <a:cs typeface="Times New Roman"/>
                <a:sym typeface="Times New Roman"/>
              </a:rPr>
              <a:t>Phần mềm hệ thống </a:t>
            </a:r>
            <a:r>
              <a:rPr lang="en-US" sz="2400">
                <a:solidFill>
                  <a:srgbClr val="141727"/>
                </a:solidFill>
                <a:latin typeface="+mj-lt"/>
                <a:ea typeface="Times New Roman"/>
                <a:cs typeface="Times New Roman"/>
                <a:sym typeface="Times New Roman"/>
              </a:rPr>
              <a:t>(System Software): là phần mềm máy tính thiết kế cho việc </a:t>
            </a:r>
            <a:r>
              <a:rPr lang="en-US" sz="2400" b="1">
                <a:solidFill>
                  <a:srgbClr val="141727"/>
                </a:solidFill>
                <a:latin typeface="+mj-lt"/>
                <a:ea typeface="Times New Roman"/>
                <a:cs typeface="Times New Roman"/>
                <a:sym typeface="Times New Roman"/>
              </a:rPr>
              <a:t>vận hành </a:t>
            </a:r>
            <a:r>
              <a:rPr lang="en-US" sz="2400">
                <a:solidFill>
                  <a:srgbClr val="141727"/>
                </a:solidFill>
                <a:latin typeface="+mj-lt"/>
                <a:ea typeface="Times New Roman"/>
                <a:cs typeface="Times New Roman"/>
                <a:sym typeface="Times New Roman"/>
              </a:rPr>
              <a:t>và </a:t>
            </a:r>
            <a:r>
              <a:rPr lang="en-US" sz="2400" b="1">
                <a:solidFill>
                  <a:srgbClr val="141727"/>
                </a:solidFill>
                <a:latin typeface="+mj-lt"/>
                <a:ea typeface="Times New Roman"/>
                <a:cs typeface="Times New Roman"/>
                <a:sym typeface="Times New Roman"/>
              </a:rPr>
              <a:t>điều khiển phần cứng máy tính </a:t>
            </a:r>
            <a:r>
              <a:rPr lang="en-US" sz="2400">
                <a:solidFill>
                  <a:srgbClr val="141727"/>
                </a:solidFill>
                <a:latin typeface="+mj-lt"/>
                <a:ea typeface="Times New Roman"/>
                <a:cs typeface="Times New Roman"/>
                <a:sym typeface="Times New Roman"/>
              </a:rPr>
              <a:t>và cung cấp một </a:t>
            </a:r>
            <a:r>
              <a:rPr lang="en-US" sz="2400" b="1">
                <a:solidFill>
                  <a:srgbClr val="141727"/>
                </a:solidFill>
                <a:latin typeface="+mj-lt"/>
                <a:ea typeface="Times New Roman"/>
                <a:cs typeface="Times New Roman"/>
                <a:sym typeface="Times New Roman"/>
              </a:rPr>
              <a:t>kiến trúc cho việc chạy phần mềm ứng dụng</a:t>
            </a:r>
            <a:r>
              <a:rPr lang="en-US" sz="2400">
                <a:solidFill>
                  <a:srgbClr val="141727"/>
                </a:solidFill>
                <a:latin typeface="+mj-lt"/>
                <a:ea typeface="Times New Roman"/>
                <a:cs typeface="Times New Roman"/>
                <a:sym typeface="Times New Roman"/>
              </a:rPr>
              <a:t>. Phần mềm hệ thống có thể được chia thành 3 loại:</a:t>
            </a:r>
            <a:endParaRPr sz="2400">
              <a:solidFill>
                <a:srgbClr val="141727"/>
              </a:solidFill>
              <a:latin typeface="+mj-lt"/>
              <a:ea typeface="Times New Roman"/>
              <a:cs typeface="Times New Roman"/>
              <a:sym typeface="Times New Roman"/>
            </a:endParaRPr>
          </a:p>
          <a:p>
            <a:pPr marL="948689" lvl="1" indent="-457199" algn="just" rtl="0">
              <a:lnSpc>
                <a:spcPct val="110000"/>
              </a:lnSpc>
              <a:spcBef>
                <a:spcPts val="600"/>
              </a:spcBef>
              <a:spcAft>
                <a:spcPts val="600"/>
              </a:spcAft>
              <a:buClr>
                <a:srgbClr val="3B5585"/>
              </a:buClr>
              <a:buSzPct val="107563"/>
              <a:buChar char="•"/>
            </a:pPr>
            <a:r>
              <a:rPr lang="en-US">
                <a:solidFill>
                  <a:srgbClr val="141727"/>
                </a:solidFill>
                <a:latin typeface="+mj-lt"/>
                <a:ea typeface="Times New Roman"/>
                <a:cs typeface="Times New Roman"/>
                <a:sym typeface="Times New Roman"/>
              </a:rPr>
              <a:t>Hệ điều hành (operating system)</a:t>
            </a:r>
            <a:endParaRPr>
              <a:latin typeface="+mj-lt"/>
            </a:endParaRPr>
          </a:p>
          <a:p>
            <a:pPr marL="948689" lvl="1" indent="-457199" algn="just" rtl="0">
              <a:lnSpc>
                <a:spcPct val="110000"/>
              </a:lnSpc>
              <a:spcBef>
                <a:spcPts val="600"/>
              </a:spcBef>
              <a:spcAft>
                <a:spcPts val="600"/>
              </a:spcAft>
              <a:buClr>
                <a:srgbClr val="3B5585"/>
              </a:buClr>
              <a:buSzPct val="107563"/>
              <a:buChar char="•"/>
            </a:pPr>
            <a:r>
              <a:rPr lang="en-US">
                <a:solidFill>
                  <a:srgbClr val="141727"/>
                </a:solidFill>
                <a:latin typeface="+mj-lt"/>
                <a:ea typeface="Times New Roman"/>
                <a:cs typeface="Times New Roman"/>
                <a:sym typeface="Times New Roman"/>
              </a:rPr>
              <a:t>Phần mềm tiện ích (utility software or system support program)</a:t>
            </a:r>
            <a:endParaRPr>
              <a:latin typeface="+mj-lt"/>
            </a:endParaRPr>
          </a:p>
          <a:p>
            <a:pPr marL="948689" lvl="1" indent="-457199">
              <a:lnSpc>
                <a:spcPct val="110000"/>
              </a:lnSpc>
              <a:spcBef>
                <a:spcPts val="600"/>
              </a:spcBef>
              <a:spcAft>
                <a:spcPts val="600"/>
              </a:spcAft>
              <a:buClr>
                <a:srgbClr val="3B5585"/>
              </a:buClr>
              <a:buSzPct val="107563"/>
            </a:pPr>
            <a:r>
              <a:rPr lang="en-US">
                <a:solidFill>
                  <a:srgbClr val="141727"/>
                </a:solidFill>
                <a:latin typeface="+mj-lt"/>
                <a:ea typeface="Times New Roman"/>
                <a:cs typeface="Times New Roman"/>
                <a:sym typeface="Times New Roman"/>
              </a:rPr>
              <a:t>Các công cụ phát triển phần mềm (software development tools).</a:t>
            </a:r>
            <a:endParaRPr>
              <a:solidFill>
                <a:srgbClr val="141727"/>
              </a:solidFill>
              <a:latin typeface="+mj-lt"/>
              <a:ea typeface="Times New Roman"/>
              <a:cs typeface="Times New Roman"/>
              <a:sym typeface="Times New Roman"/>
            </a:endParaRPr>
          </a:p>
        </p:txBody>
      </p:sp>
      <p:sp>
        <p:nvSpPr>
          <p:cNvPr id="745" name="Google Shape;745;p22"/>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81F9716E-F11B-2488-5FD1-476524B37608}"/>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255A2FE-8479-9139-FD48-805CC2CD51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2" name="Google Shape;752;p23"/>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10000"/>
              </a:lnSpc>
              <a:spcBef>
                <a:spcPts val="0"/>
              </a:spcBef>
              <a:spcAft>
                <a:spcPts val="0"/>
              </a:spcAft>
              <a:buClr>
                <a:srgbClr val="3B5585"/>
              </a:buClr>
              <a:buSzPts val="2400"/>
              <a:buChar char="•"/>
            </a:pPr>
            <a:r>
              <a:rPr lang="en-US" sz="3000" b="1">
                <a:solidFill>
                  <a:srgbClr val="141727"/>
                </a:solidFill>
                <a:latin typeface="+mj-lt"/>
                <a:ea typeface="Times New Roman"/>
                <a:cs typeface="Times New Roman"/>
                <a:sym typeface="Times New Roman"/>
              </a:rPr>
              <a:t>Phần mềm ứng dụng </a:t>
            </a:r>
            <a:r>
              <a:rPr lang="en-US" sz="3000">
                <a:solidFill>
                  <a:srgbClr val="141727"/>
                </a:solidFill>
                <a:latin typeface="+mj-lt"/>
                <a:ea typeface="Times New Roman"/>
                <a:cs typeface="Times New Roman"/>
                <a:sym typeface="Times New Roman"/>
              </a:rPr>
              <a:t>(Application Software): thực hiện một nhiệm vụ cụ thể của người dùng. Ví dụ tiêu biểu cho phần mềm ứng dụng là chương trình xử lý văn bản, bảng tính, chương trình giải trí. </a:t>
            </a:r>
            <a:endParaRPr sz="3000">
              <a:solidFill>
                <a:srgbClr val="141727"/>
              </a:solidFill>
              <a:latin typeface="+mj-lt"/>
              <a:ea typeface="Times New Roman"/>
              <a:cs typeface="Times New Roman"/>
              <a:sym typeface="Times New Roman"/>
            </a:endParaRPr>
          </a:p>
        </p:txBody>
      </p:sp>
      <p:pic>
        <p:nvPicPr>
          <p:cNvPr id="750" name="Google Shape;750;p23" descr="A Complete Guide to Different Types of Software | Coderus"/>
          <p:cNvPicPr preferRelativeResize="0"/>
          <p:nvPr/>
        </p:nvPicPr>
        <p:blipFill rotWithShape="1">
          <a:blip r:embed="rId3">
            <a:alphaModFix/>
          </a:blip>
          <a:srcRect/>
          <a:stretch/>
        </p:blipFill>
        <p:spPr>
          <a:xfrm>
            <a:off x="3802079" y="3291840"/>
            <a:ext cx="5921041" cy="3674892"/>
          </a:xfrm>
          <a:prstGeom prst="rect">
            <a:avLst/>
          </a:prstGeom>
          <a:noFill/>
          <a:ln>
            <a:noFill/>
          </a:ln>
        </p:spPr>
      </p:pic>
      <p:sp>
        <p:nvSpPr>
          <p:cNvPr id="751" name="Google Shape;751;p23"/>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sz="4000">
              <a:latin typeface="Times New Roman"/>
              <a:ea typeface="Times New Roman"/>
              <a:cs typeface="Times New Roman"/>
              <a:sym typeface="Times New Roman"/>
            </a:endParaRPr>
          </a:p>
        </p:txBody>
      </p:sp>
      <p:sp>
        <p:nvSpPr>
          <p:cNvPr id="754" name="Google Shape;754;p23"/>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ABC72D3D-0FB4-8E87-FB38-96B1D0547C86}"/>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DBB28569-92A3-0EA3-AD16-51D2EF3EEE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sz="4000">
              <a:latin typeface="Times New Roman"/>
              <a:ea typeface="Times New Roman"/>
              <a:cs typeface="Times New Roman"/>
              <a:sym typeface="Times New Roman"/>
            </a:endParaRPr>
          </a:p>
        </p:txBody>
      </p:sp>
      <p:sp>
        <p:nvSpPr>
          <p:cNvPr id="760" name="Google Shape;760;p24"/>
          <p:cNvSpPr txBox="1">
            <a:spLocks noGrp="1"/>
          </p:cNvSpPr>
          <p:nvPr>
            <p:ph type="body" idx="1"/>
          </p:nvPr>
        </p:nvSpPr>
        <p:spPr>
          <a:xfrm>
            <a:off x="602798" y="1233824"/>
            <a:ext cx="7043017" cy="4943139"/>
          </a:xfrm>
          <a:prstGeom prst="rect">
            <a:avLst/>
          </a:prstGeom>
          <a:noFill/>
          <a:ln>
            <a:noFill/>
          </a:ln>
        </p:spPr>
        <p:txBody>
          <a:bodyPr spcFirstLastPara="1" wrap="square" lIns="91425" tIns="45700" rIns="91425" bIns="45700" anchor="t" anchorCtr="0">
            <a:noAutofit/>
          </a:bodyPr>
          <a:lstStyle/>
          <a:p>
            <a:pPr marL="34290" lvl="0" indent="0" algn="just" rtl="0">
              <a:lnSpc>
                <a:spcPct val="150000"/>
              </a:lnSpc>
              <a:spcBef>
                <a:spcPts val="0"/>
              </a:spcBef>
              <a:spcAft>
                <a:spcPts val="0"/>
              </a:spcAft>
              <a:buClr>
                <a:srgbClr val="3B5585"/>
              </a:buClr>
              <a:buSzPts val="2400"/>
              <a:buNone/>
            </a:pPr>
            <a:r>
              <a:rPr lang="en-US" sz="2400" b="1">
                <a:solidFill>
                  <a:srgbClr val="141727"/>
                </a:solidFill>
                <a:latin typeface="+mj-lt"/>
                <a:ea typeface="Times New Roman"/>
                <a:cs typeface="Times New Roman"/>
                <a:sym typeface="Times New Roman"/>
              </a:rPr>
              <a:t>                Phần mềm nguồn mở </a:t>
            </a:r>
          </a:p>
          <a:p>
            <a:pPr marL="34290" lvl="0" indent="0" algn="just" rtl="0">
              <a:lnSpc>
                <a:spcPct val="150000"/>
              </a:lnSpc>
              <a:spcBef>
                <a:spcPts val="0"/>
              </a:spcBef>
              <a:spcAft>
                <a:spcPts val="0"/>
              </a:spcAft>
              <a:buClr>
                <a:srgbClr val="3B5585"/>
              </a:buClr>
              <a:buSzPts val="2400"/>
              <a:buNone/>
            </a:pPr>
            <a:r>
              <a:rPr lang="en-US" sz="2400" b="1">
                <a:solidFill>
                  <a:srgbClr val="141727"/>
                </a:solidFill>
                <a:latin typeface="+mj-lt"/>
                <a:ea typeface="Times New Roman"/>
                <a:cs typeface="Times New Roman"/>
                <a:sym typeface="Times New Roman"/>
              </a:rPr>
              <a:t>               (</a:t>
            </a:r>
            <a:r>
              <a:rPr lang="en-US" sz="2400">
                <a:solidFill>
                  <a:srgbClr val="141727"/>
                </a:solidFill>
                <a:latin typeface="+mj-lt"/>
                <a:ea typeface="Times New Roman"/>
                <a:cs typeface="Times New Roman"/>
                <a:sym typeface="Times New Roman"/>
              </a:rPr>
              <a:t>Open Source Software): </a:t>
            </a:r>
          </a:p>
          <a:p>
            <a:pPr marL="34290" lvl="0" indent="0" algn="just" rtl="0">
              <a:lnSpc>
                <a:spcPct val="150000"/>
              </a:lnSpc>
              <a:spcBef>
                <a:spcPts val="0"/>
              </a:spcBef>
              <a:spcAft>
                <a:spcPts val="0"/>
              </a:spcAft>
              <a:buClr>
                <a:srgbClr val="3B5585"/>
              </a:buClr>
              <a:buSzPts val="2400"/>
              <a:buNone/>
            </a:pPr>
            <a:endParaRPr lang="en-US" sz="2400">
              <a:solidFill>
                <a:srgbClr val="141727"/>
              </a:solidFill>
              <a:latin typeface="+mj-lt"/>
              <a:ea typeface="Times New Roman"/>
              <a:cs typeface="Times New Roman"/>
              <a:sym typeface="Times New Roman"/>
            </a:endParaRPr>
          </a:p>
          <a:p>
            <a:pPr marL="948689" lvl="1" indent="-457199" algn="just" rtl="0">
              <a:lnSpc>
                <a:spcPct val="150000"/>
              </a:lnSpc>
              <a:spcBef>
                <a:spcPts val="0"/>
              </a:spcBef>
              <a:spcAft>
                <a:spcPts val="0"/>
              </a:spcAft>
              <a:buClr>
                <a:srgbClr val="3B5585"/>
              </a:buClr>
              <a:buSzPts val="2400"/>
              <a:buChar char="•"/>
            </a:pPr>
            <a:r>
              <a:rPr lang="en-US">
                <a:solidFill>
                  <a:srgbClr val="141727"/>
                </a:solidFill>
                <a:latin typeface="+mj-lt"/>
                <a:ea typeface="Times New Roman"/>
                <a:cs typeface="Times New Roman"/>
                <a:sym typeface="Times New Roman"/>
              </a:rPr>
              <a:t>Là phần mềm với mã nguồn </a:t>
            </a:r>
            <a:r>
              <a:rPr lang="en-US" b="1">
                <a:solidFill>
                  <a:srgbClr val="141727"/>
                </a:solidFill>
                <a:latin typeface="+mj-lt"/>
                <a:ea typeface="Times New Roman"/>
                <a:cs typeface="Times New Roman"/>
                <a:sym typeface="Times New Roman"/>
              </a:rPr>
              <a:t>được công bố </a:t>
            </a:r>
            <a:r>
              <a:rPr lang="en-US">
                <a:solidFill>
                  <a:srgbClr val="141727"/>
                </a:solidFill>
                <a:latin typeface="+mj-lt"/>
                <a:ea typeface="Times New Roman"/>
                <a:cs typeface="Times New Roman"/>
                <a:sym typeface="Times New Roman"/>
              </a:rPr>
              <a:t>và sử dụng một </a:t>
            </a:r>
            <a:r>
              <a:rPr lang="en-US" b="1">
                <a:solidFill>
                  <a:srgbClr val="141727"/>
                </a:solidFill>
                <a:latin typeface="+mj-lt"/>
                <a:ea typeface="Times New Roman"/>
                <a:cs typeface="Times New Roman"/>
                <a:sym typeface="Times New Roman"/>
              </a:rPr>
              <a:t>giấy phép nguồn mở</a:t>
            </a:r>
            <a:r>
              <a:rPr lang="en-US">
                <a:solidFill>
                  <a:srgbClr val="141727"/>
                </a:solidFill>
                <a:latin typeface="+mj-lt"/>
                <a:ea typeface="Times New Roman"/>
                <a:cs typeface="Times New Roman"/>
                <a:sym typeface="Times New Roman"/>
              </a:rPr>
              <a:t>. </a:t>
            </a:r>
            <a:endParaRPr>
              <a:latin typeface="+mj-lt"/>
            </a:endParaRPr>
          </a:p>
          <a:p>
            <a:pPr marL="948689" lvl="1" indent="-457199" algn="just" rtl="0">
              <a:lnSpc>
                <a:spcPct val="150000"/>
              </a:lnSpc>
              <a:spcBef>
                <a:spcPts val="0"/>
              </a:spcBef>
              <a:spcAft>
                <a:spcPts val="0"/>
              </a:spcAft>
              <a:buClr>
                <a:srgbClr val="3B5585"/>
              </a:buClr>
              <a:buSzPts val="2400"/>
              <a:buChar char="•"/>
            </a:pPr>
            <a:r>
              <a:rPr lang="en-US">
                <a:solidFill>
                  <a:srgbClr val="141727"/>
                </a:solidFill>
                <a:latin typeface="+mj-lt"/>
                <a:ea typeface="Times New Roman"/>
                <a:cs typeface="Times New Roman"/>
                <a:sym typeface="Times New Roman"/>
              </a:rPr>
              <a:t>Giấy phép này cho phép bất cứ ai cũng có thể nghiên cứu, thay đổi, cải tiến phần mềm và phân phối phần mềm ở dạng chưa thay đổi hoặc đã thay đổi.</a:t>
            </a:r>
            <a:endParaRPr>
              <a:solidFill>
                <a:srgbClr val="141727"/>
              </a:solidFill>
              <a:latin typeface="+mj-lt"/>
              <a:ea typeface="Times New Roman"/>
              <a:cs typeface="Times New Roman"/>
              <a:sym typeface="Times New Roman"/>
            </a:endParaRPr>
          </a:p>
        </p:txBody>
      </p:sp>
      <p:pic>
        <p:nvPicPr>
          <p:cNvPr id="762" name="Google Shape;762;p24" descr="large green &quot;C&quot; rotated 90 degrees clockwise to form a sort of key hole marked with small circled &quot;R&quot; indicating a registered trademark and the words &quot;open source&quot; beneath"/>
          <p:cNvPicPr preferRelativeResize="0"/>
          <p:nvPr/>
        </p:nvPicPr>
        <p:blipFill rotWithShape="1">
          <a:blip r:embed="rId3">
            <a:alphaModFix/>
          </a:blip>
          <a:srcRect/>
          <a:stretch/>
        </p:blipFill>
        <p:spPr>
          <a:xfrm>
            <a:off x="1065616" y="1308517"/>
            <a:ext cx="798812" cy="1037111"/>
          </a:xfrm>
          <a:prstGeom prst="rect">
            <a:avLst/>
          </a:prstGeom>
          <a:noFill/>
          <a:ln>
            <a:noFill/>
          </a:ln>
        </p:spPr>
      </p:pic>
      <p:grpSp>
        <p:nvGrpSpPr>
          <p:cNvPr id="763" name="Google Shape;763;p24"/>
          <p:cNvGrpSpPr/>
          <p:nvPr/>
        </p:nvGrpSpPr>
        <p:grpSpPr>
          <a:xfrm>
            <a:off x="8333312" y="1425643"/>
            <a:ext cx="4072445" cy="4269324"/>
            <a:chOff x="6892584" y="349775"/>
            <a:chExt cx="5369581" cy="6398155"/>
          </a:xfrm>
        </p:grpSpPr>
        <p:pic>
          <p:nvPicPr>
            <p:cNvPr id="764" name="Google Shape;764;p24" descr="Download and install Apache OpenOffice – Cyn Mackley"/>
            <p:cNvPicPr preferRelativeResize="0"/>
            <p:nvPr/>
          </p:nvPicPr>
          <p:blipFill rotWithShape="1">
            <a:blip r:embed="rId4">
              <a:alphaModFix/>
            </a:blip>
            <a:srcRect/>
            <a:stretch/>
          </p:blipFill>
          <p:spPr>
            <a:xfrm>
              <a:off x="8022086" y="349775"/>
              <a:ext cx="3747076" cy="3501940"/>
            </a:xfrm>
            <a:prstGeom prst="rect">
              <a:avLst/>
            </a:prstGeom>
            <a:noFill/>
            <a:ln>
              <a:noFill/>
            </a:ln>
          </p:spPr>
        </p:pic>
        <p:pic>
          <p:nvPicPr>
            <p:cNvPr id="765" name="Google Shape;765;p24" descr="Sejarah Dan Perkembangan tentang Bahasa C Dan Code Blocks” – DUNIA SISTEM  INFORMASI"/>
            <p:cNvPicPr preferRelativeResize="0"/>
            <p:nvPr/>
          </p:nvPicPr>
          <p:blipFill rotWithShape="1">
            <a:blip r:embed="rId5">
              <a:alphaModFix/>
            </a:blip>
            <a:srcRect/>
            <a:stretch/>
          </p:blipFill>
          <p:spPr>
            <a:xfrm>
              <a:off x="10573546" y="1853561"/>
              <a:ext cx="1688619" cy="1688619"/>
            </a:xfrm>
            <a:prstGeom prst="rect">
              <a:avLst/>
            </a:prstGeom>
            <a:noFill/>
            <a:ln>
              <a:noFill/>
            </a:ln>
          </p:spPr>
        </p:pic>
        <p:pic>
          <p:nvPicPr>
            <p:cNvPr id="766" name="Google Shape;766;p24"/>
            <p:cNvPicPr preferRelativeResize="0"/>
            <p:nvPr/>
          </p:nvPicPr>
          <p:blipFill rotWithShape="1">
            <a:blip r:embed="rId6">
              <a:alphaModFix/>
            </a:blip>
            <a:srcRect/>
            <a:stretch/>
          </p:blipFill>
          <p:spPr>
            <a:xfrm>
              <a:off x="9552439" y="5411605"/>
              <a:ext cx="2008137" cy="1336325"/>
            </a:xfrm>
            <a:prstGeom prst="rect">
              <a:avLst/>
            </a:prstGeom>
            <a:noFill/>
            <a:ln>
              <a:noFill/>
            </a:ln>
          </p:spPr>
        </p:pic>
        <p:pic>
          <p:nvPicPr>
            <p:cNvPr id="767" name="Google Shape;767;p24"/>
            <p:cNvPicPr preferRelativeResize="0"/>
            <p:nvPr/>
          </p:nvPicPr>
          <p:blipFill rotWithShape="1">
            <a:blip r:embed="rId7">
              <a:alphaModFix/>
            </a:blip>
            <a:srcRect/>
            <a:stretch/>
          </p:blipFill>
          <p:spPr>
            <a:xfrm>
              <a:off x="9329584" y="3892188"/>
              <a:ext cx="1610645" cy="1610645"/>
            </a:xfrm>
            <a:prstGeom prst="rect">
              <a:avLst/>
            </a:prstGeom>
            <a:noFill/>
            <a:ln>
              <a:noFill/>
            </a:ln>
          </p:spPr>
        </p:pic>
        <p:pic>
          <p:nvPicPr>
            <p:cNvPr id="768" name="Google Shape;768;p24"/>
            <p:cNvPicPr preferRelativeResize="0"/>
            <p:nvPr/>
          </p:nvPicPr>
          <p:blipFill rotWithShape="1">
            <a:blip r:embed="rId8">
              <a:alphaModFix/>
            </a:blip>
            <a:srcRect/>
            <a:stretch/>
          </p:blipFill>
          <p:spPr>
            <a:xfrm>
              <a:off x="7289559" y="3975166"/>
              <a:ext cx="1836325" cy="948689"/>
            </a:xfrm>
            <a:prstGeom prst="rect">
              <a:avLst/>
            </a:prstGeom>
            <a:noFill/>
            <a:ln>
              <a:noFill/>
            </a:ln>
          </p:spPr>
        </p:pic>
        <p:pic>
          <p:nvPicPr>
            <p:cNvPr id="769" name="Google Shape;769;p24" descr="Android Logo PNG Vector (EPS) Free Download"/>
            <p:cNvPicPr preferRelativeResize="0"/>
            <p:nvPr/>
          </p:nvPicPr>
          <p:blipFill rotWithShape="1">
            <a:blip r:embed="rId9">
              <a:alphaModFix/>
            </a:blip>
            <a:srcRect/>
            <a:stretch/>
          </p:blipFill>
          <p:spPr>
            <a:xfrm>
              <a:off x="7628665" y="5007046"/>
              <a:ext cx="1720074" cy="1651271"/>
            </a:xfrm>
            <a:prstGeom prst="rect">
              <a:avLst/>
            </a:prstGeom>
            <a:noFill/>
            <a:ln>
              <a:noFill/>
            </a:ln>
          </p:spPr>
        </p:pic>
        <p:pic>
          <p:nvPicPr>
            <p:cNvPr id="770" name="Google Shape;770;p24" descr="Ubuntu Logo PNG Vector"/>
            <p:cNvPicPr preferRelativeResize="0"/>
            <p:nvPr/>
          </p:nvPicPr>
          <p:blipFill rotWithShape="1">
            <a:blip r:embed="rId10">
              <a:alphaModFix/>
            </a:blip>
            <a:srcRect/>
            <a:stretch/>
          </p:blipFill>
          <p:spPr>
            <a:xfrm>
              <a:off x="6892584" y="1544941"/>
              <a:ext cx="1596118" cy="1324778"/>
            </a:xfrm>
            <a:prstGeom prst="rect">
              <a:avLst/>
            </a:prstGeom>
            <a:noFill/>
            <a:ln>
              <a:noFill/>
            </a:ln>
          </p:spPr>
        </p:pic>
        <p:pic>
          <p:nvPicPr>
            <p:cNvPr id="771" name="Google Shape;771;p24" descr="Php logo - Social media &amp; Logos Icons"/>
            <p:cNvPicPr preferRelativeResize="0"/>
            <p:nvPr/>
          </p:nvPicPr>
          <p:blipFill rotWithShape="1">
            <a:blip r:embed="rId11">
              <a:alphaModFix/>
            </a:blip>
            <a:srcRect/>
            <a:stretch/>
          </p:blipFill>
          <p:spPr>
            <a:xfrm>
              <a:off x="6999786" y="2496747"/>
              <a:ext cx="2051670" cy="2051670"/>
            </a:xfrm>
            <a:prstGeom prst="rect">
              <a:avLst/>
            </a:prstGeom>
            <a:noFill/>
            <a:ln>
              <a:noFill/>
            </a:ln>
          </p:spPr>
        </p:pic>
        <p:pic>
          <p:nvPicPr>
            <p:cNvPr id="772" name="Google Shape;772;p24"/>
            <p:cNvPicPr preferRelativeResize="0"/>
            <p:nvPr/>
          </p:nvPicPr>
          <p:blipFill rotWithShape="1">
            <a:blip r:embed="rId12">
              <a:alphaModFix/>
            </a:blip>
            <a:srcRect/>
            <a:stretch/>
          </p:blipFill>
          <p:spPr>
            <a:xfrm>
              <a:off x="10959361" y="3680058"/>
              <a:ext cx="998707" cy="998707"/>
            </a:xfrm>
            <a:prstGeom prst="rect">
              <a:avLst/>
            </a:prstGeom>
            <a:noFill/>
            <a:ln>
              <a:noFill/>
            </a:ln>
          </p:spPr>
        </p:pic>
      </p:grpSp>
      <p:sp>
        <p:nvSpPr>
          <p:cNvPr id="773" name="Google Shape;773;p2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C841245D-AFC6-47F4-4504-359609014F4C}"/>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7FBC51C1-9E04-4C76-0258-BEB91F15D7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80" name="Google Shape;780;p25"/>
          <p:cNvSpPr txBox="1">
            <a:spLocks noGrp="1"/>
          </p:cNvSpPr>
          <p:nvPr>
            <p:ph type="body" idx="1"/>
          </p:nvPr>
        </p:nvSpPr>
        <p:spPr>
          <a:xfrm>
            <a:off x="408022" y="1063498"/>
            <a:ext cx="7542418" cy="5341059"/>
          </a:xfrm>
          <a:prstGeom prst="rect">
            <a:avLst/>
          </a:prstGeom>
          <a:noFill/>
          <a:ln>
            <a:noFill/>
          </a:ln>
        </p:spPr>
        <p:txBody>
          <a:bodyPr spcFirstLastPara="1" wrap="square" lIns="91425" tIns="45700" rIns="91425" bIns="45700" anchor="t" anchorCtr="0">
            <a:noAutofit/>
          </a:bodyPr>
          <a:lstStyle/>
          <a:p>
            <a:pPr marL="34290" lvl="0" indent="0" algn="just" rtl="0">
              <a:lnSpc>
                <a:spcPct val="150000"/>
              </a:lnSpc>
              <a:spcBef>
                <a:spcPts val="0"/>
              </a:spcBef>
              <a:buClr>
                <a:srgbClr val="141727"/>
              </a:buClr>
              <a:buSzPct val="86486"/>
              <a:buNone/>
            </a:pPr>
            <a:r>
              <a:rPr lang="en-US" sz="2400" b="1">
                <a:solidFill>
                  <a:srgbClr val="141727"/>
                </a:solidFill>
                <a:latin typeface="+mj-lt"/>
                <a:ea typeface="Times New Roman"/>
                <a:cs typeface="Times New Roman"/>
                <a:sym typeface="Times New Roman"/>
              </a:rPr>
              <a:t>                       Phần mềm nguồn đóng </a:t>
            </a:r>
          </a:p>
          <a:p>
            <a:pPr marL="34290" lvl="0" indent="0" algn="just" rtl="0">
              <a:lnSpc>
                <a:spcPct val="150000"/>
              </a:lnSpc>
              <a:spcBef>
                <a:spcPts val="0"/>
              </a:spcBef>
              <a:buClr>
                <a:srgbClr val="141727"/>
              </a:buClr>
              <a:buSzPct val="86486"/>
              <a:buNone/>
            </a:pPr>
            <a:r>
              <a:rPr lang="en-US" sz="2400" b="1">
                <a:solidFill>
                  <a:srgbClr val="141727"/>
                </a:solidFill>
                <a:latin typeface="+mj-lt"/>
                <a:ea typeface="Times New Roman"/>
                <a:cs typeface="Times New Roman"/>
                <a:sym typeface="Times New Roman"/>
              </a:rPr>
              <a:t>                      </a:t>
            </a:r>
            <a:r>
              <a:rPr lang="en-US" sz="2400">
                <a:solidFill>
                  <a:srgbClr val="141727"/>
                </a:solidFill>
                <a:latin typeface="+mj-lt"/>
                <a:ea typeface="Times New Roman"/>
                <a:cs typeface="Times New Roman"/>
                <a:sym typeface="Times New Roman"/>
              </a:rPr>
              <a:t>(Closed Source Software): </a:t>
            </a:r>
          </a:p>
          <a:p>
            <a:pPr marL="34290" lvl="0" indent="0" algn="just" rtl="0">
              <a:lnSpc>
                <a:spcPct val="150000"/>
              </a:lnSpc>
              <a:spcBef>
                <a:spcPts val="0"/>
              </a:spcBef>
              <a:buClr>
                <a:srgbClr val="141727"/>
              </a:buClr>
              <a:buSzPct val="86486"/>
              <a:buNone/>
            </a:pPr>
            <a:endParaRPr lang="en-US" sz="2400">
              <a:solidFill>
                <a:srgbClr val="141727"/>
              </a:solidFill>
              <a:latin typeface="+mj-lt"/>
              <a:ea typeface="Times New Roman"/>
              <a:cs typeface="Times New Roman"/>
              <a:sym typeface="Times New Roman"/>
            </a:endParaRPr>
          </a:p>
          <a:p>
            <a:pPr marL="948689" lvl="1" indent="-457199" algn="just" rtl="0">
              <a:lnSpc>
                <a:spcPct val="150000"/>
              </a:lnSpc>
              <a:spcBef>
                <a:spcPts val="0"/>
              </a:spcBef>
              <a:buClr>
                <a:srgbClr val="141727"/>
              </a:buClr>
              <a:buSzPct val="99792"/>
              <a:buChar char="•"/>
            </a:pPr>
            <a:r>
              <a:rPr lang="en-US">
                <a:solidFill>
                  <a:srgbClr val="141727"/>
                </a:solidFill>
                <a:latin typeface="+mj-lt"/>
                <a:ea typeface="Times New Roman"/>
                <a:cs typeface="Times New Roman"/>
                <a:sym typeface="Times New Roman"/>
              </a:rPr>
              <a:t>Mã nguồn không được công bố</a:t>
            </a:r>
            <a:endParaRPr>
              <a:latin typeface="+mj-lt"/>
            </a:endParaRPr>
          </a:p>
          <a:p>
            <a:pPr marL="948689" lvl="1" indent="-457199" algn="just" rtl="0">
              <a:lnSpc>
                <a:spcPct val="150000"/>
              </a:lnSpc>
              <a:spcBef>
                <a:spcPts val="0"/>
              </a:spcBef>
              <a:buClr>
                <a:srgbClr val="141727"/>
              </a:buClr>
              <a:buSzPct val="99792"/>
              <a:buChar char="•"/>
            </a:pPr>
            <a:r>
              <a:rPr lang="en-US">
                <a:solidFill>
                  <a:srgbClr val="141727"/>
                </a:solidFill>
                <a:latin typeface="+mj-lt"/>
                <a:ea typeface="Times New Roman"/>
                <a:cs typeface="Times New Roman"/>
                <a:sym typeface="Times New Roman"/>
              </a:rPr>
              <a:t>Thông thường sẽ có tính phí sử dụng</a:t>
            </a:r>
            <a:endParaRPr>
              <a:latin typeface="+mj-lt"/>
            </a:endParaRPr>
          </a:p>
          <a:p>
            <a:pPr marL="948689" lvl="1" indent="-457199" algn="just" rtl="0">
              <a:lnSpc>
                <a:spcPct val="150000"/>
              </a:lnSpc>
              <a:spcBef>
                <a:spcPts val="0"/>
              </a:spcBef>
              <a:buClr>
                <a:srgbClr val="3B5585"/>
              </a:buClr>
              <a:buSzPct val="99792"/>
              <a:buChar char="•"/>
            </a:pPr>
            <a:r>
              <a:rPr lang="en-US">
                <a:solidFill>
                  <a:srgbClr val="141727"/>
                </a:solidFill>
                <a:latin typeface="+mj-lt"/>
                <a:ea typeface="Times New Roman"/>
                <a:cs typeface="Times New Roman"/>
                <a:sym typeface="Times New Roman"/>
              </a:rPr>
              <a:t>Các hình thức sao chép, sửa đổi, xóa các phần mã nguồn bị xem như là không hợp pháp. </a:t>
            </a:r>
            <a:endParaRPr>
              <a:solidFill>
                <a:srgbClr val="141727"/>
              </a:solidFill>
              <a:latin typeface="+mj-lt"/>
            </a:endParaRPr>
          </a:p>
        </p:txBody>
      </p:sp>
      <p:pic>
        <p:nvPicPr>
          <p:cNvPr id="778" name="Google Shape;778;p25" descr="Closed Source - CyberHoot Cyber Library"/>
          <p:cNvPicPr preferRelativeResize="0"/>
          <p:nvPr/>
        </p:nvPicPr>
        <p:blipFill rotWithShape="1">
          <a:blip r:embed="rId3">
            <a:alphaModFix/>
          </a:blip>
          <a:srcRect/>
          <a:stretch/>
        </p:blipFill>
        <p:spPr>
          <a:xfrm>
            <a:off x="969122" y="1302517"/>
            <a:ext cx="1287190" cy="910995"/>
          </a:xfrm>
          <a:prstGeom prst="rect">
            <a:avLst/>
          </a:prstGeom>
          <a:noFill/>
          <a:ln>
            <a:noFill/>
          </a:ln>
        </p:spPr>
      </p:pic>
      <p:sp>
        <p:nvSpPr>
          <p:cNvPr id="779" name="Google Shape;779;p2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1.1.4 Phần mềm máy tính (tt)</a:t>
            </a:r>
            <a:endParaRPr sz="4000">
              <a:latin typeface="Times New Roman"/>
              <a:ea typeface="Times New Roman"/>
              <a:cs typeface="Times New Roman"/>
              <a:sym typeface="Times New Roman"/>
            </a:endParaRPr>
          </a:p>
        </p:txBody>
      </p:sp>
      <p:sp>
        <p:nvSpPr>
          <p:cNvPr id="782" name="Google Shape;782;p25" descr="Skype - Download"/>
          <p:cNvSpPr/>
          <p:nvPr/>
        </p:nvSpPr>
        <p:spPr>
          <a:xfrm>
            <a:off x="4158868" y="5482544"/>
            <a:ext cx="113268" cy="1132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83" name="Google Shape;783;p25"/>
          <p:cNvGrpSpPr/>
          <p:nvPr/>
        </p:nvGrpSpPr>
        <p:grpSpPr>
          <a:xfrm>
            <a:off x="7179491" y="1717633"/>
            <a:ext cx="4995967" cy="4506949"/>
            <a:chOff x="6128654" y="852845"/>
            <a:chExt cx="5902312" cy="5741532"/>
          </a:xfrm>
        </p:grpSpPr>
        <p:pic>
          <p:nvPicPr>
            <p:cNvPr id="784" name="Google Shape;784;p25" descr="5 tips for Google Earth Pro - Softonic"/>
            <p:cNvPicPr preferRelativeResize="0"/>
            <p:nvPr/>
          </p:nvPicPr>
          <p:blipFill rotWithShape="1">
            <a:blip r:embed="rId4">
              <a:alphaModFix/>
            </a:blip>
            <a:srcRect/>
            <a:stretch/>
          </p:blipFill>
          <p:spPr>
            <a:xfrm>
              <a:off x="9006367" y="1484559"/>
              <a:ext cx="3024599" cy="1701337"/>
            </a:xfrm>
            <a:prstGeom prst="rect">
              <a:avLst/>
            </a:prstGeom>
            <a:noFill/>
            <a:ln>
              <a:noFill/>
            </a:ln>
          </p:spPr>
        </p:pic>
        <p:pic>
          <p:nvPicPr>
            <p:cNvPr id="785" name="Google Shape;785;p25" descr="WinRAR 6"/>
            <p:cNvPicPr preferRelativeResize="0"/>
            <p:nvPr/>
          </p:nvPicPr>
          <p:blipFill rotWithShape="1">
            <a:blip r:embed="rId5">
              <a:alphaModFix/>
            </a:blip>
            <a:srcRect/>
            <a:stretch/>
          </p:blipFill>
          <p:spPr>
            <a:xfrm>
              <a:off x="7137687" y="852845"/>
              <a:ext cx="1701337" cy="1701337"/>
            </a:xfrm>
            <a:prstGeom prst="rect">
              <a:avLst/>
            </a:prstGeom>
            <a:noFill/>
            <a:ln>
              <a:noFill/>
            </a:ln>
          </p:spPr>
        </p:pic>
        <p:pic>
          <p:nvPicPr>
            <p:cNvPr id="786" name="Google Shape;786;p25" descr="Microsoft Office Logo, Microsoft Office 365 Logo Microsoft, 49% OFF"/>
            <p:cNvPicPr preferRelativeResize="0"/>
            <p:nvPr/>
          </p:nvPicPr>
          <p:blipFill rotWithShape="1">
            <a:blip r:embed="rId6">
              <a:alphaModFix/>
            </a:blip>
            <a:srcRect/>
            <a:stretch/>
          </p:blipFill>
          <p:spPr>
            <a:xfrm>
              <a:off x="8414987" y="2759649"/>
              <a:ext cx="3596216" cy="1975943"/>
            </a:xfrm>
            <a:prstGeom prst="rect">
              <a:avLst/>
            </a:prstGeom>
            <a:noFill/>
            <a:ln>
              <a:noFill/>
            </a:ln>
          </p:spPr>
        </p:pic>
        <p:pic>
          <p:nvPicPr>
            <p:cNvPr id="787" name="Google Shape;787;p25" descr="Adobe Flash Player Logo Download - EPS - All Vector Logo"/>
            <p:cNvPicPr preferRelativeResize="0"/>
            <p:nvPr/>
          </p:nvPicPr>
          <p:blipFill rotWithShape="1">
            <a:blip r:embed="rId7">
              <a:alphaModFix/>
            </a:blip>
            <a:srcRect/>
            <a:stretch/>
          </p:blipFill>
          <p:spPr>
            <a:xfrm>
              <a:off x="7137687" y="4952428"/>
              <a:ext cx="3021186" cy="1641949"/>
            </a:xfrm>
            <a:prstGeom prst="rect">
              <a:avLst/>
            </a:prstGeom>
            <a:noFill/>
            <a:ln>
              <a:noFill/>
            </a:ln>
          </p:spPr>
        </p:pic>
        <p:pic>
          <p:nvPicPr>
            <p:cNvPr id="788" name="Google Shape;788;p25" descr="Windows Vista - Qué es, características, definición y concepto"/>
            <p:cNvPicPr preferRelativeResize="0"/>
            <p:nvPr/>
          </p:nvPicPr>
          <p:blipFill rotWithShape="1">
            <a:blip r:embed="rId8">
              <a:alphaModFix/>
            </a:blip>
            <a:srcRect/>
            <a:stretch/>
          </p:blipFill>
          <p:spPr>
            <a:xfrm>
              <a:off x="6128654" y="3543295"/>
              <a:ext cx="3021186" cy="2138542"/>
            </a:xfrm>
            <a:prstGeom prst="rect">
              <a:avLst/>
            </a:prstGeom>
            <a:noFill/>
            <a:ln>
              <a:noFill/>
            </a:ln>
          </p:spPr>
        </p:pic>
        <p:pic>
          <p:nvPicPr>
            <p:cNvPr id="789" name="Google Shape;789;p25" descr="Logo společnosti Apple – Wikipedie"/>
            <p:cNvPicPr preferRelativeResize="0"/>
            <p:nvPr/>
          </p:nvPicPr>
          <p:blipFill rotWithShape="1">
            <a:blip r:embed="rId9">
              <a:alphaModFix/>
            </a:blip>
            <a:srcRect/>
            <a:stretch/>
          </p:blipFill>
          <p:spPr>
            <a:xfrm>
              <a:off x="9992465" y="4643529"/>
              <a:ext cx="1564229" cy="1564229"/>
            </a:xfrm>
            <a:prstGeom prst="rect">
              <a:avLst/>
            </a:prstGeom>
            <a:noFill/>
            <a:ln>
              <a:noFill/>
            </a:ln>
          </p:spPr>
        </p:pic>
        <p:pic>
          <p:nvPicPr>
            <p:cNvPr id="790" name="Google Shape;790;p25" descr="Download Skype - free IM &amp; video calls for PC - Silicon Dales"/>
            <p:cNvPicPr preferRelativeResize="0"/>
            <p:nvPr/>
          </p:nvPicPr>
          <p:blipFill rotWithShape="1">
            <a:blip r:embed="rId10">
              <a:alphaModFix/>
            </a:blip>
            <a:srcRect/>
            <a:stretch/>
          </p:blipFill>
          <p:spPr>
            <a:xfrm>
              <a:off x="8887666" y="974696"/>
              <a:ext cx="2228353" cy="795840"/>
            </a:xfrm>
            <a:prstGeom prst="rect">
              <a:avLst/>
            </a:prstGeom>
            <a:noFill/>
            <a:ln>
              <a:noFill/>
            </a:ln>
          </p:spPr>
        </p:pic>
        <p:pic>
          <p:nvPicPr>
            <p:cNvPr id="791" name="Google Shape;791;p25" descr="icono de Adobe Acrobat Reader 19016806 PNG"/>
            <p:cNvPicPr preferRelativeResize="0"/>
            <p:nvPr/>
          </p:nvPicPr>
          <p:blipFill rotWithShape="1">
            <a:blip r:embed="rId11">
              <a:alphaModFix/>
            </a:blip>
            <a:srcRect/>
            <a:stretch/>
          </p:blipFill>
          <p:spPr>
            <a:xfrm>
              <a:off x="7323351" y="2333100"/>
              <a:ext cx="993359" cy="993359"/>
            </a:xfrm>
            <a:prstGeom prst="rect">
              <a:avLst/>
            </a:prstGeom>
            <a:noFill/>
            <a:ln>
              <a:noFill/>
            </a:ln>
          </p:spPr>
        </p:pic>
      </p:grpSp>
      <p:sp>
        <p:nvSpPr>
          <p:cNvPr id="792" name="Google Shape;792;p2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7416BCA9-9D26-F66F-B976-8D135ECE71BE}"/>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16999F93-EC20-82B7-B0FF-CFD2C793A1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2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1.1.5 Biểu diễn và đo lường thông tin</a:t>
            </a:r>
            <a:endParaRPr/>
          </a:p>
        </p:txBody>
      </p:sp>
      <p:sp>
        <p:nvSpPr>
          <p:cNvPr id="798" name="Google Shape;798;p26"/>
          <p:cNvSpPr txBox="1">
            <a:spLocks noGrp="1"/>
          </p:cNvSpPr>
          <p:nvPr>
            <p:ph type="body" idx="1"/>
          </p:nvPr>
        </p:nvSpPr>
        <p:spPr>
          <a:xfrm>
            <a:off x="217714" y="1233824"/>
            <a:ext cx="6052457" cy="4943139"/>
          </a:xfrm>
          <a:prstGeom prst="rect">
            <a:avLst/>
          </a:prstGeom>
          <a:noFill/>
          <a:ln>
            <a:noFill/>
          </a:ln>
        </p:spPr>
        <p:txBody>
          <a:bodyPr spcFirstLastPara="1" wrap="square" lIns="91425" tIns="45700" rIns="91425" bIns="45700" anchor="t" anchorCtr="0">
            <a:normAutofit lnSpcReduction="10000"/>
          </a:bodyPr>
          <a:lstStyle/>
          <a:p>
            <a:pPr marL="491490" lvl="0" indent="-457200" algn="just" rtl="0">
              <a:lnSpc>
                <a:spcPct val="90000"/>
              </a:lnSpc>
              <a:spcBef>
                <a:spcPts val="0"/>
              </a:spcBef>
              <a:spcAft>
                <a:spcPts val="0"/>
              </a:spcAft>
              <a:buClr>
                <a:srgbClr val="3B5585"/>
              </a:buClr>
              <a:buSzPts val="2400"/>
              <a:buChar char="•"/>
            </a:pPr>
            <a:r>
              <a:rPr lang="en-US" b="1">
                <a:solidFill>
                  <a:srgbClr val="141727"/>
                </a:solidFill>
                <a:latin typeface="Times New Roman"/>
                <a:ea typeface="Times New Roman"/>
                <a:cs typeface="Times New Roman"/>
                <a:sym typeface="Times New Roman"/>
              </a:rPr>
              <a:t>Thông tin được biểu diễn </a:t>
            </a:r>
            <a:r>
              <a:rPr lang="en-US">
                <a:solidFill>
                  <a:srgbClr val="141727"/>
                </a:solidFill>
                <a:latin typeface="Times New Roman"/>
                <a:ea typeface="Times New Roman"/>
                <a:cs typeface="Times New Roman"/>
                <a:sym typeface="Times New Roman"/>
              </a:rPr>
              <a:t>bằng hệ đếm nhị phân còn gọi là </a:t>
            </a:r>
            <a:r>
              <a:rPr lang="en-US" b="1">
                <a:solidFill>
                  <a:srgbClr val="141727"/>
                </a:solidFill>
                <a:latin typeface="Times New Roman"/>
                <a:ea typeface="Times New Roman"/>
                <a:cs typeface="Times New Roman"/>
                <a:sym typeface="Times New Roman"/>
              </a:rPr>
              <a:t>bit</a:t>
            </a:r>
            <a:r>
              <a:rPr lang="en-US">
                <a:solidFill>
                  <a:srgbClr val="141727"/>
                </a:solidFill>
                <a:latin typeface="Times New Roman"/>
                <a:ea typeface="Times New Roman"/>
                <a:cs typeface="Times New Roman"/>
                <a:sym typeface="Times New Roman"/>
              </a:rPr>
              <a:t> (</a:t>
            </a:r>
            <a:r>
              <a:rPr lang="en-US" sz="2800">
                <a:solidFill>
                  <a:srgbClr val="141727"/>
                </a:solidFill>
                <a:latin typeface="Times New Roman"/>
                <a:ea typeface="Times New Roman"/>
                <a:cs typeface="Times New Roman"/>
                <a:sym typeface="Times New Roman"/>
              </a:rPr>
              <a:t>chữ viết tắt của </a:t>
            </a:r>
            <a:r>
              <a:rPr lang="en-US" sz="2800" b="1">
                <a:solidFill>
                  <a:srgbClr val="141727"/>
                </a:solidFill>
                <a:latin typeface="Times New Roman"/>
                <a:ea typeface="Times New Roman"/>
                <a:cs typeface="Times New Roman"/>
                <a:sym typeface="Times New Roman"/>
              </a:rPr>
              <a:t>binary digit</a:t>
            </a:r>
            <a:r>
              <a:rPr lang="en-US" sz="2800">
                <a:solidFill>
                  <a:srgbClr val="141727"/>
                </a:solidFill>
                <a:latin typeface="Times New Roman"/>
                <a:ea typeface="Times New Roman"/>
                <a:cs typeface="Times New Roman"/>
                <a:sym typeface="Times New Roman"/>
              </a:rPr>
              <a:t>)</a:t>
            </a:r>
            <a:r>
              <a:rPr lang="en-US">
                <a:solidFill>
                  <a:srgbClr val="141727"/>
                </a:solidFill>
                <a:latin typeface="Times New Roman"/>
                <a:ea typeface="Times New Roman"/>
                <a:cs typeface="Times New Roman"/>
                <a:sym typeface="Times New Roman"/>
              </a:rPr>
              <a:t>, có 2 trạng thái </a:t>
            </a:r>
            <a:r>
              <a:rPr lang="en-US" b="1">
                <a:solidFill>
                  <a:srgbClr val="141727"/>
                </a:solidFill>
                <a:latin typeface="Times New Roman"/>
                <a:ea typeface="Times New Roman"/>
                <a:cs typeface="Times New Roman"/>
                <a:sym typeface="Times New Roman"/>
              </a:rPr>
              <a:t>0</a:t>
            </a:r>
            <a:r>
              <a:rPr lang="en-US">
                <a:solidFill>
                  <a:srgbClr val="141727"/>
                </a:solidFill>
                <a:latin typeface="Times New Roman"/>
                <a:ea typeface="Times New Roman"/>
                <a:cs typeface="Times New Roman"/>
                <a:sym typeface="Times New Roman"/>
              </a:rPr>
              <a:t> hoặc </a:t>
            </a:r>
            <a:r>
              <a:rPr lang="en-US" b="1">
                <a:solidFill>
                  <a:srgbClr val="141727"/>
                </a:solidFill>
                <a:latin typeface="Times New Roman"/>
                <a:ea typeface="Times New Roman"/>
                <a:cs typeface="Times New Roman"/>
                <a:sym typeface="Times New Roman"/>
              </a:rPr>
              <a:t>1.</a:t>
            </a:r>
            <a:endParaRPr b="1">
              <a:solidFill>
                <a:srgbClr val="141727"/>
              </a:solidFill>
              <a:latin typeface="Times New Roman"/>
              <a:ea typeface="Times New Roman"/>
              <a:cs typeface="Times New Roman"/>
              <a:sym typeface="Times New Roman"/>
            </a:endParaRPr>
          </a:p>
          <a:p>
            <a:pPr marL="491490" lvl="0" indent="-304800" algn="just" rtl="0">
              <a:lnSpc>
                <a:spcPct val="90000"/>
              </a:lnSpc>
              <a:spcBef>
                <a:spcPts val="0"/>
              </a:spcBef>
              <a:spcAft>
                <a:spcPts val="0"/>
              </a:spcAft>
              <a:buClr>
                <a:srgbClr val="3B5585"/>
              </a:buClr>
              <a:buSzPts val="2400"/>
              <a:buNone/>
            </a:pPr>
            <a:endParaRPr b="1">
              <a:solidFill>
                <a:srgbClr val="141727"/>
              </a:solidFill>
              <a:latin typeface="Times New Roman"/>
              <a:ea typeface="Times New Roman"/>
              <a:cs typeface="Times New Roman"/>
              <a:sym typeface="Times New Roman"/>
            </a:endParaRPr>
          </a:p>
          <a:p>
            <a:pPr marL="491490" lvl="0" indent="-457200" algn="just" rtl="0">
              <a:lnSpc>
                <a:spcPct val="90000"/>
              </a:lnSpc>
              <a:spcBef>
                <a:spcPts val="0"/>
              </a:spcBef>
              <a:spcAft>
                <a:spcPts val="0"/>
              </a:spcAft>
              <a:buClr>
                <a:srgbClr val="3B5585"/>
              </a:buClr>
              <a:buSzPts val="2400"/>
              <a:buChar char="•"/>
            </a:pPr>
            <a:r>
              <a:rPr lang="en-US" b="1">
                <a:solidFill>
                  <a:srgbClr val="141727"/>
                </a:solidFill>
                <a:latin typeface="Times New Roman"/>
                <a:ea typeface="Times New Roman"/>
                <a:cs typeface="Times New Roman"/>
                <a:sym typeface="Times New Roman"/>
              </a:rPr>
              <a:t>Có 4 hệ đếm:</a:t>
            </a:r>
            <a:endParaRPr/>
          </a:p>
          <a:p>
            <a:pPr marL="948689" lvl="1" indent="-457199" algn="just" rtl="0">
              <a:lnSpc>
                <a:spcPct val="90000"/>
              </a:lnSpc>
              <a:spcBef>
                <a:spcPts val="0"/>
              </a:spcBef>
              <a:spcAft>
                <a:spcPts val="0"/>
              </a:spcAft>
              <a:buClr>
                <a:srgbClr val="3B5585"/>
              </a:buClr>
              <a:buSzPts val="2400"/>
              <a:buChar char="•"/>
            </a:pPr>
            <a:r>
              <a:rPr lang="en-US" sz="2800">
                <a:solidFill>
                  <a:srgbClr val="141727"/>
                </a:solidFill>
                <a:latin typeface="Times New Roman"/>
                <a:ea typeface="Times New Roman"/>
                <a:cs typeface="Times New Roman"/>
                <a:sym typeface="Times New Roman"/>
              </a:rPr>
              <a:t>Hệ nhị phân (Binary System): 0, 1</a:t>
            </a:r>
            <a:endParaRPr/>
          </a:p>
          <a:p>
            <a:pPr marL="948689" lvl="1" indent="-457199" algn="just" rtl="0">
              <a:lnSpc>
                <a:spcPct val="90000"/>
              </a:lnSpc>
              <a:spcBef>
                <a:spcPts val="0"/>
              </a:spcBef>
              <a:spcAft>
                <a:spcPts val="0"/>
              </a:spcAft>
              <a:buClr>
                <a:srgbClr val="3B5585"/>
              </a:buClr>
              <a:buSzPts val="2400"/>
              <a:buChar char="•"/>
            </a:pPr>
            <a:r>
              <a:rPr lang="en-US" sz="2800">
                <a:solidFill>
                  <a:srgbClr val="141727"/>
                </a:solidFill>
                <a:latin typeface="Times New Roman"/>
                <a:ea typeface="Times New Roman"/>
                <a:cs typeface="Times New Roman"/>
                <a:sym typeface="Times New Roman"/>
              </a:rPr>
              <a:t>Hệ thập phân (Decimal System): 0, 1, 2, 3, 4, 5, 6, 7, 8, 9</a:t>
            </a:r>
            <a:endParaRPr/>
          </a:p>
          <a:p>
            <a:pPr marL="948689" lvl="1" indent="-457199" algn="just" rtl="0">
              <a:lnSpc>
                <a:spcPct val="90000"/>
              </a:lnSpc>
              <a:spcBef>
                <a:spcPts val="0"/>
              </a:spcBef>
              <a:spcAft>
                <a:spcPts val="0"/>
              </a:spcAft>
              <a:buClr>
                <a:srgbClr val="3B5585"/>
              </a:buClr>
              <a:buSzPts val="2400"/>
              <a:buChar char="•"/>
            </a:pPr>
            <a:r>
              <a:rPr lang="en-US" sz="2800">
                <a:solidFill>
                  <a:srgbClr val="141727"/>
                </a:solidFill>
                <a:latin typeface="Times New Roman"/>
                <a:ea typeface="Times New Roman"/>
                <a:cs typeface="Times New Roman"/>
                <a:sym typeface="Times New Roman"/>
              </a:rPr>
              <a:t>Hệ bát phân (Octal System): 0, 1, 2, 3, 4, 5, 6, 7</a:t>
            </a:r>
            <a:endParaRPr/>
          </a:p>
          <a:p>
            <a:pPr marL="948689" lvl="1" indent="-457199" algn="just" rtl="0">
              <a:lnSpc>
                <a:spcPct val="90000"/>
              </a:lnSpc>
              <a:spcBef>
                <a:spcPts val="0"/>
              </a:spcBef>
              <a:spcAft>
                <a:spcPts val="0"/>
              </a:spcAft>
              <a:buClr>
                <a:srgbClr val="3B5585"/>
              </a:buClr>
              <a:buSzPts val="2400"/>
              <a:buChar char="•"/>
            </a:pPr>
            <a:r>
              <a:rPr lang="en-US" sz="2800">
                <a:solidFill>
                  <a:srgbClr val="141727"/>
                </a:solidFill>
                <a:latin typeface="Times New Roman"/>
                <a:ea typeface="Times New Roman"/>
                <a:cs typeface="Times New Roman"/>
                <a:sym typeface="Times New Roman"/>
              </a:rPr>
              <a:t>Hệ thập lục phân (Hexa System): 0, 1, 2, 3, 4, 5, 6, 7, 8, 9, A, B, C, D, E, F</a:t>
            </a:r>
            <a:endParaRPr sz="2800">
              <a:solidFill>
                <a:srgbClr val="141727"/>
              </a:solidFill>
              <a:latin typeface="Times New Roman"/>
              <a:ea typeface="Times New Roman"/>
              <a:cs typeface="Times New Roman"/>
              <a:sym typeface="Times New Roman"/>
            </a:endParaRPr>
          </a:p>
        </p:txBody>
      </p:sp>
      <p:pic>
        <p:nvPicPr>
          <p:cNvPr id="800" name="Google Shape;800;p26" descr="Converting numbers on Linux among decimal, hexadecimal, octal, and binary |  Network World"/>
          <p:cNvPicPr preferRelativeResize="0"/>
          <p:nvPr/>
        </p:nvPicPr>
        <p:blipFill rotWithShape="1">
          <a:blip r:embed="rId3">
            <a:alphaModFix/>
          </a:blip>
          <a:srcRect l="10030" r="18097" b="1"/>
          <a:stretch/>
        </p:blipFill>
        <p:spPr>
          <a:xfrm>
            <a:off x="8793115" y="1009860"/>
            <a:ext cx="3484933" cy="3116132"/>
          </a:xfrm>
          <a:custGeom>
            <a:avLst/>
            <a:gdLst/>
            <a:ahLst/>
            <a:cxnLst/>
            <a:rect l="l" t="t" r="r" b="b"/>
            <a:pathLst>
              <a:path w="3662680" h="3401568" extrusionOk="0">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a:ln>
            <a:noFill/>
          </a:ln>
        </p:spPr>
      </p:pic>
      <p:pic>
        <p:nvPicPr>
          <p:cNvPr id="801" name="Google Shape;801;p26" descr="Hexadecimal - Computer Science: OCR GCSE"/>
          <p:cNvPicPr preferRelativeResize="0"/>
          <p:nvPr/>
        </p:nvPicPr>
        <p:blipFill rotWithShape="1">
          <a:blip r:embed="rId4">
            <a:alphaModFix/>
          </a:blip>
          <a:srcRect l="7522" r="11666" b="1"/>
          <a:stretch/>
        </p:blipFill>
        <p:spPr>
          <a:xfrm>
            <a:off x="6093665" y="1027744"/>
            <a:ext cx="3591395" cy="2966492"/>
          </a:xfrm>
          <a:custGeom>
            <a:avLst/>
            <a:gdLst/>
            <a:ahLst/>
            <a:cxnLst/>
            <a:rect l="l" t="t" r="r" b="b"/>
            <a:pathLst>
              <a:path w="4118110" h="3401568" extrusionOk="0">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ln>
            <a:noFill/>
          </a:ln>
        </p:spPr>
      </p:pic>
      <p:pic>
        <p:nvPicPr>
          <p:cNvPr id="802" name="Google Shape;802;p26" descr="Khám phá dãy bit là gì và tác dụng của chúng trong lập trình"/>
          <p:cNvPicPr preferRelativeResize="0"/>
          <p:nvPr/>
        </p:nvPicPr>
        <p:blipFill rotWithShape="1">
          <a:blip r:embed="rId5">
            <a:alphaModFix/>
          </a:blip>
          <a:srcRect r="-1" b="13901"/>
          <a:stretch/>
        </p:blipFill>
        <p:spPr>
          <a:xfrm>
            <a:off x="6007617" y="3891508"/>
            <a:ext cx="6184383" cy="2966492"/>
          </a:xfrm>
          <a:custGeom>
            <a:avLst/>
            <a:gdLst/>
            <a:ahLst/>
            <a:cxnLst/>
            <a:rect l="l" t="t" r="r" b="b"/>
            <a:pathLst>
              <a:path w="7023646" h="3401568" extrusionOk="0">
                <a:moveTo>
                  <a:pt x="749132" y="0"/>
                </a:moveTo>
                <a:lnTo>
                  <a:pt x="7023646" y="0"/>
                </a:lnTo>
                <a:lnTo>
                  <a:pt x="7023646" y="3401568"/>
                </a:lnTo>
                <a:lnTo>
                  <a:pt x="0" y="3401568"/>
                </a:lnTo>
                <a:lnTo>
                  <a:pt x="79008" y="3238906"/>
                </a:lnTo>
                <a:cubicBezTo>
                  <a:pt x="502362" y="2321466"/>
                  <a:pt x="749563" y="1215476"/>
                  <a:pt x="749563" y="24956"/>
                </a:cubicBezTo>
                <a:close/>
              </a:path>
            </a:pathLst>
          </a:custGeom>
          <a:noFill/>
          <a:ln>
            <a:noFill/>
          </a:ln>
        </p:spPr>
      </p:pic>
      <p:sp>
        <p:nvSpPr>
          <p:cNvPr id="803" name="Google Shape;803;p2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BC6F08DF-1268-6EBF-8859-C7A18D50728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843F3C2-8F50-4517-954E-F1857D145F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1.1.5 Biểu diễn và đo lường thông tin (tt)</a:t>
            </a:r>
            <a:endParaRPr sz="4000">
              <a:latin typeface="Times New Roman"/>
              <a:ea typeface="Times New Roman"/>
              <a:cs typeface="Times New Roman"/>
              <a:sym typeface="Times New Roman"/>
            </a:endParaRPr>
          </a:p>
        </p:txBody>
      </p:sp>
      <p:sp>
        <p:nvSpPr>
          <p:cNvPr id="809" name="Google Shape;809;p2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50000"/>
              </a:lnSpc>
              <a:spcBef>
                <a:spcPts val="0"/>
              </a:spcBef>
              <a:spcAft>
                <a:spcPts val="0"/>
              </a:spcAft>
              <a:buClr>
                <a:srgbClr val="141727"/>
              </a:buClr>
              <a:buSzPts val="2700"/>
              <a:buChar char="•"/>
            </a:pPr>
            <a:r>
              <a:rPr lang="en-US" sz="2600" b="1">
                <a:solidFill>
                  <a:srgbClr val="141727"/>
                </a:solidFill>
                <a:latin typeface="Times New Roman"/>
                <a:ea typeface="Times New Roman"/>
                <a:cs typeface="Times New Roman"/>
                <a:sym typeface="Times New Roman"/>
              </a:rPr>
              <a:t>Bit (b)</a:t>
            </a:r>
            <a:r>
              <a:rPr lang="en-US" sz="2600">
                <a:solidFill>
                  <a:srgbClr val="141727"/>
                </a:solidFill>
                <a:latin typeface="Times New Roman"/>
                <a:ea typeface="Times New Roman"/>
                <a:cs typeface="Times New Roman"/>
                <a:sym typeface="Times New Roman"/>
              </a:rPr>
              <a:t>: trạng thái lưu trữ máy tính hai giá trị 0 và 1.</a:t>
            </a:r>
            <a:endParaRPr sz="2600">
              <a:solidFill>
                <a:srgbClr val="141727"/>
              </a:solidFill>
            </a:endParaRPr>
          </a:p>
          <a:p>
            <a:pPr marL="491490" lvl="0" indent="-457200" algn="just" rtl="0">
              <a:lnSpc>
                <a:spcPct val="150000"/>
              </a:lnSpc>
              <a:spcBef>
                <a:spcPts val="0"/>
              </a:spcBef>
              <a:spcAft>
                <a:spcPts val="0"/>
              </a:spcAft>
              <a:buClr>
                <a:srgbClr val="141727"/>
              </a:buClr>
              <a:buSzPts val="2700"/>
              <a:buChar char="•"/>
            </a:pPr>
            <a:r>
              <a:rPr lang="en-US" sz="2600" b="1">
                <a:solidFill>
                  <a:srgbClr val="141727"/>
                </a:solidFill>
                <a:latin typeface="Times New Roman"/>
                <a:ea typeface="Times New Roman"/>
                <a:cs typeface="Times New Roman"/>
                <a:sym typeface="Times New Roman"/>
              </a:rPr>
              <a:t>Byte (B)</a:t>
            </a:r>
            <a:r>
              <a:rPr lang="en-US" sz="2600">
                <a:solidFill>
                  <a:srgbClr val="141727"/>
                </a:solidFill>
                <a:latin typeface="Times New Roman"/>
                <a:ea typeface="Times New Roman"/>
                <a:cs typeface="Times New Roman"/>
                <a:sym typeface="Times New Roman"/>
              </a:rPr>
              <a:t>: tập hợp 8 bit, biểu đạt một ký tự trong ngôn ngữ tự nhiên. Các bội số của Byte còn có KiloByte, MegaByte, GigaByte, TeraByte, PetaByte, …với độ chênh đơn vị là một bội số của 2</a:t>
            </a:r>
            <a:r>
              <a:rPr lang="en-US" sz="2600" baseline="30000">
                <a:solidFill>
                  <a:srgbClr val="141727"/>
                </a:solidFill>
                <a:latin typeface="Times New Roman"/>
                <a:ea typeface="Times New Roman"/>
                <a:cs typeface="Times New Roman"/>
                <a:sym typeface="Times New Roman"/>
              </a:rPr>
              <a:t>10</a:t>
            </a:r>
            <a:r>
              <a:rPr lang="en-US" sz="2600">
                <a:solidFill>
                  <a:srgbClr val="141727"/>
                </a:solidFill>
                <a:latin typeface="Times New Roman"/>
                <a:ea typeface="Times New Roman"/>
                <a:cs typeface="Times New Roman"/>
                <a:sym typeface="Times New Roman"/>
              </a:rPr>
              <a:t> = 1024.</a:t>
            </a:r>
            <a:endParaRPr sz="2600">
              <a:solidFill>
                <a:srgbClr val="141727"/>
              </a:solidFill>
              <a:latin typeface="Times New Roman"/>
              <a:ea typeface="Times New Roman"/>
              <a:cs typeface="Times New Roman"/>
              <a:sym typeface="Times New Roman"/>
            </a:endParaRPr>
          </a:p>
        </p:txBody>
      </p:sp>
      <p:sp>
        <p:nvSpPr>
          <p:cNvPr id="811" name="Google Shape;811;p2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12" name="Google Shape;812;p27"/>
          <p:cNvGraphicFramePr/>
          <p:nvPr>
            <p:extLst>
              <p:ext uri="{D42A27DB-BD31-4B8C-83A1-F6EECF244321}">
                <p14:modId xmlns:p14="http://schemas.microsoft.com/office/powerpoint/2010/main" val="1710666300"/>
              </p:ext>
            </p:extLst>
          </p:nvPr>
        </p:nvGraphicFramePr>
        <p:xfrm>
          <a:off x="3228312" y="4737683"/>
          <a:ext cx="5976600" cy="725925"/>
        </p:xfrm>
        <a:graphic>
          <a:graphicData uri="http://schemas.openxmlformats.org/drawingml/2006/table">
            <a:tbl>
              <a:tblPr firstRow="1" bandRow="1">
                <a:noFill/>
                <a:tableStyleId>{981BCB07-165A-4E37-8E42-4E05F80FDFFA}</a:tableStyleId>
              </a:tblPr>
              <a:tblGrid>
                <a:gridCol w="747075">
                  <a:extLst>
                    <a:ext uri="{9D8B030D-6E8A-4147-A177-3AD203B41FA5}">
                      <a16:colId xmlns:a16="http://schemas.microsoft.com/office/drawing/2014/main" val="20000"/>
                    </a:ext>
                  </a:extLst>
                </a:gridCol>
                <a:gridCol w="747075">
                  <a:extLst>
                    <a:ext uri="{9D8B030D-6E8A-4147-A177-3AD203B41FA5}">
                      <a16:colId xmlns:a16="http://schemas.microsoft.com/office/drawing/2014/main" val="20001"/>
                    </a:ext>
                  </a:extLst>
                </a:gridCol>
                <a:gridCol w="747075">
                  <a:extLst>
                    <a:ext uri="{9D8B030D-6E8A-4147-A177-3AD203B41FA5}">
                      <a16:colId xmlns:a16="http://schemas.microsoft.com/office/drawing/2014/main" val="20002"/>
                    </a:ext>
                  </a:extLst>
                </a:gridCol>
                <a:gridCol w="747075">
                  <a:extLst>
                    <a:ext uri="{9D8B030D-6E8A-4147-A177-3AD203B41FA5}">
                      <a16:colId xmlns:a16="http://schemas.microsoft.com/office/drawing/2014/main" val="20003"/>
                    </a:ext>
                  </a:extLst>
                </a:gridCol>
                <a:gridCol w="747075">
                  <a:extLst>
                    <a:ext uri="{9D8B030D-6E8A-4147-A177-3AD203B41FA5}">
                      <a16:colId xmlns:a16="http://schemas.microsoft.com/office/drawing/2014/main" val="20004"/>
                    </a:ext>
                  </a:extLst>
                </a:gridCol>
                <a:gridCol w="747075">
                  <a:extLst>
                    <a:ext uri="{9D8B030D-6E8A-4147-A177-3AD203B41FA5}">
                      <a16:colId xmlns:a16="http://schemas.microsoft.com/office/drawing/2014/main" val="20005"/>
                    </a:ext>
                  </a:extLst>
                </a:gridCol>
                <a:gridCol w="747075">
                  <a:extLst>
                    <a:ext uri="{9D8B030D-6E8A-4147-A177-3AD203B41FA5}">
                      <a16:colId xmlns:a16="http://schemas.microsoft.com/office/drawing/2014/main" val="20006"/>
                    </a:ext>
                  </a:extLst>
                </a:gridCol>
                <a:gridCol w="747075">
                  <a:extLst>
                    <a:ext uri="{9D8B030D-6E8A-4147-A177-3AD203B41FA5}">
                      <a16:colId xmlns:a16="http://schemas.microsoft.com/office/drawing/2014/main" val="20007"/>
                    </a:ext>
                  </a:extLst>
                </a:gridCol>
              </a:tblGrid>
              <a:tr h="725925">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1800" u="none" strike="noStrike" cap="none">
                          <a:solidFill>
                            <a:srgbClr val="141727"/>
                          </a:solidFill>
                          <a:latin typeface="Consolas"/>
                          <a:ea typeface="Consolas"/>
                          <a:cs typeface="Consolas"/>
                          <a:sym typeface="Consolas"/>
                        </a:rPr>
                        <a:t>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bl>
          </a:graphicData>
        </a:graphic>
      </p:graphicFrame>
      <p:grpSp>
        <p:nvGrpSpPr>
          <p:cNvPr id="813" name="Google Shape;813;p27"/>
          <p:cNvGrpSpPr/>
          <p:nvPr/>
        </p:nvGrpSpPr>
        <p:grpSpPr>
          <a:xfrm>
            <a:off x="3189780" y="3991070"/>
            <a:ext cx="6015072" cy="2185893"/>
            <a:chOff x="3189780" y="3991070"/>
            <a:chExt cx="6015072" cy="2185893"/>
          </a:xfrm>
        </p:grpSpPr>
        <p:sp>
          <p:nvSpPr>
            <p:cNvPr id="814" name="Google Shape;814;p27"/>
            <p:cNvSpPr/>
            <p:nvPr/>
          </p:nvSpPr>
          <p:spPr>
            <a:xfrm rot="5400000">
              <a:off x="3491250" y="4094755"/>
              <a:ext cx="214912" cy="740787"/>
            </a:xfrm>
            <a:prstGeom prst="leftBrace">
              <a:avLst>
                <a:gd name="adj1" fmla="val 8333"/>
                <a:gd name="adj2" fmla="val 50000"/>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27"/>
            <p:cNvSpPr/>
            <p:nvPr/>
          </p:nvSpPr>
          <p:spPr>
            <a:xfrm rot="-5400000">
              <a:off x="6082640" y="2720665"/>
              <a:ext cx="267887" cy="5976538"/>
            </a:xfrm>
            <a:prstGeom prst="leftBrace">
              <a:avLst>
                <a:gd name="adj1" fmla="val 8333"/>
                <a:gd name="adj2" fmla="val 50000"/>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27"/>
            <p:cNvSpPr txBox="1"/>
            <p:nvPr/>
          </p:nvSpPr>
          <p:spPr>
            <a:xfrm>
              <a:off x="3189780" y="3991070"/>
              <a:ext cx="817853"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1 bit</a:t>
              </a:r>
              <a:endParaRPr sz="1800">
                <a:solidFill>
                  <a:schemeClr val="dk1"/>
                </a:solidFill>
                <a:latin typeface="Consolas"/>
                <a:ea typeface="Consolas"/>
                <a:cs typeface="Consolas"/>
                <a:sym typeface="Consolas"/>
              </a:endParaRPr>
            </a:p>
          </p:txBody>
        </p:sp>
        <p:sp>
          <p:nvSpPr>
            <p:cNvPr id="817" name="Google Shape;817;p27"/>
            <p:cNvSpPr txBox="1"/>
            <p:nvPr/>
          </p:nvSpPr>
          <p:spPr>
            <a:xfrm>
              <a:off x="5174471" y="5775956"/>
              <a:ext cx="2084225"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1 byte (8 bits)</a:t>
              </a:r>
              <a:endParaRPr sz="1800">
                <a:solidFill>
                  <a:schemeClr val="dk1"/>
                </a:solidFill>
                <a:latin typeface="Consolas"/>
                <a:ea typeface="Consolas"/>
                <a:cs typeface="Consolas"/>
                <a:sym typeface="Consolas"/>
              </a:endParaRPr>
            </a:p>
          </p:txBody>
        </p:sp>
      </p:grpSp>
      <p:sp>
        <p:nvSpPr>
          <p:cNvPr id="2" name="Date Placeholder 1">
            <a:extLst>
              <a:ext uri="{FF2B5EF4-FFF2-40B4-BE49-F238E27FC236}">
                <a16:creationId xmlns:a16="http://schemas.microsoft.com/office/drawing/2014/main" id="{E877C9C0-6D35-C6C1-10F9-B52EBE5AE2DB}"/>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211867FE-6321-5EAB-365B-78056555D3A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2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1.1.5 Biểu diễn và đo lường thông tin (tt)</a:t>
            </a:r>
            <a:endParaRPr sz="4000">
              <a:latin typeface="Times New Roman"/>
              <a:ea typeface="Times New Roman"/>
              <a:cs typeface="Times New Roman"/>
              <a:sym typeface="Times New Roman"/>
            </a:endParaRPr>
          </a:p>
        </p:txBody>
      </p:sp>
      <p:sp>
        <p:nvSpPr>
          <p:cNvPr id="823" name="Google Shape;823;p28"/>
          <p:cNvSpPr txBox="1">
            <a:spLocks noGrp="1"/>
          </p:cNvSpPr>
          <p:nvPr>
            <p:ph type="body" idx="1"/>
          </p:nvPr>
        </p:nvSpPr>
        <p:spPr>
          <a:xfrm>
            <a:off x="774145" y="1233824"/>
            <a:ext cx="11341655" cy="4943139"/>
          </a:xfrm>
          <a:prstGeom prst="rect">
            <a:avLst/>
          </a:prstGeom>
          <a:noFill/>
          <a:ln>
            <a:noFill/>
          </a:ln>
        </p:spPr>
        <p:txBody>
          <a:bodyPr spcFirstLastPara="1" wrap="square" lIns="91425" tIns="45700" rIns="91425" bIns="45700" anchor="t" anchorCtr="0">
            <a:normAutofit/>
          </a:bodyPr>
          <a:lstStyle/>
          <a:p>
            <a:pPr marL="491490" lvl="0" indent="-457200" algn="l" rtl="0">
              <a:lnSpc>
                <a:spcPct val="90000"/>
              </a:lnSpc>
              <a:spcBef>
                <a:spcPts val="0"/>
              </a:spcBef>
              <a:spcAft>
                <a:spcPts val="0"/>
              </a:spcAft>
              <a:buClr>
                <a:schemeClr val="dk1"/>
              </a:buClr>
              <a:buSzPts val="1920"/>
              <a:buChar char="•"/>
            </a:pPr>
            <a:r>
              <a:rPr lang="en-US">
                <a:solidFill>
                  <a:srgbClr val="141727"/>
                </a:solidFill>
              </a:rPr>
              <a:t>Bảng chuyển đổi các đơn vị đo thông tin và hệ đếm:</a:t>
            </a:r>
            <a:endParaRPr/>
          </a:p>
        </p:txBody>
      </p:sp>
      <p:sp>
        <p:nvSpPr>
          <p:cNvPr id="825" name="Google Shape;825;p2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26" name="Google Shape;826;p28"/>
          <p:cNvGraphicFramePr/>
          <p:nvPr>
            <p:extLst>
              <p:ext uri="{D42A27DB-BD31-4B8C-83A1-F6EECF244321}">
                <p14:modId xmlns:p14="http://schemas.microsoft.com/office/powerpoint/2010/main" val="1462381252"/>
              </p:ext>
            </p:extLst>
          </p:nvPr>
        </p:nvGraphicFramePr>
        <p:xfrm>
          <a:off x="785510" y="1760275"/>
          <a:ext cx="6941875" cy="4482465"/>
        </p:xfrm>
        <a:graphic>
          <a:graphicData uri="http://schemas.openxmlformats.org/drawingml/2006/table">
            <a:tbl>
              <a:tblPr>
                <a:noFill/>
                <a:tableStyleId>{981BCB07-165A-4E37-8E42-4E05F80FDFFA}</a:tableStyleId>
              </a:tblPr>
              <a:tblGrid>
                <a:gridCol w="1783150">
                  <a:extLst>
                    <a:ext uri="{9D8B030D-6E8A-4147-A177-3AD203B41FA5}">
                      <a16:colId xmlns:a16="http://schemas.microsoft.com/office/drawing/2014/main" val="20000"/>
                    </a:ext>
                  </a:extLst>
                </a:gridCol>
                <a:gridCol w="1505575">
                  <a:extLst>
                    <a:ext uri="{9D8B030D-6E8A-4147-A177-3AD203B41FA5}">
                      <a16:colId xmlns:a16="http://schemas.microsoft.com/office/drawing/2014/main" val="20001"/>
                    </a:ext>
                  </a:extLst>
                </a:gridCol>
                <a:gridCol w="3653150">
                  <a:extLst>
                    <a:ext uri="{9D8B030D-6E8A-4147-A177-3AD203B41FA5}">
                      <a16:colId xmlns:a16="http://schemas.microsoft.com/office/drawing/2014/main" val="20002"/>
                    </a:ext>
                  </a:extLst>
                </a:gridCol>
              </a:tblGrid>
              <a:tr h="209550">
                <a:tc>
                  <a:txBody>
                    <a:bodyPr/>
                    <a:lstStyle/>
                    <a:p>
                      <a:pPr marL="0" marR="0" lvl="0" indent="0" algn="ctr" rtl="0">
                        <a:spcBef>
                          <a:spcPts val="0"/>
                        </a:spcBef>
                        <a:spcAft>
                          <a:spcPts val="0"/>
                        </a:spcAft>
                        <a:buNone/>
                      </a:pPr>
                      <a:r>
                        <a:rPr lang="en-US" sz="2200" b="1" u="none" strike="noStrike" cap="none">
                          <a:latin typeface="Consolas"/>
                          <a:ea typeface="Consolas"/>
                          <a:cs typeface="Consolas"/>
                          <a:sym typeface="Consolas"/>
                        </a:rPr>
                        <a:t>Tên gọi</a:t>
                      </a:r>
                      <a:endParaRPr sz="2200" b="1"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b="1" u="none" strike="noStrike" cap="none">
                          <a:latin typeface="Consolas"/>
                          <a:ea typeface="Consolas"/>
                          <a:cs typeface="Consolas"/>
                          <a:sym typeface="Consolas"/>
                        </a:rPr>
                        <a:t>Ký hiệu</a:t>
                      </a:r>
                      <a:endParaRPr sz="2200" b="1"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b="1" u="none" strike="noStrike" cap="none">
                          <a:latin typeface="Consolas"/>
                          <a:ea typeface="Consolas"/>
                          <a:cs typeface="Consolas"/>
                          <a:sym typeface="Consolas"/>
                        </a:rPr>
                        <a:t>Giá trị</a:t>
                      </a:r>
                      <a:endParaRPr sz="2200" b="1"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Bit</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Binary Digit</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B  = 8 bit</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2"/>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Kilobyte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KB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KB = 2</a:t>
                      </a:r>
                      <a:r>
                        <a:rPr lang="en-US" sz="2200" u="none" strike="noStrike" cap="none" baseline="30000">
                          <a:latin typeface="Consolas"/>
                          <a:ea typeface="Consolas"/>
                          <a:cs typeface="Consolas"/>
                          <a:sym typeface="Consolas"/>
                        </a:rPr>
                        <a:t>10</a:t>
                      </a:r>
                      <a:r>
                        <a:rPr lang="en-US" sz="2200" u="none" strike="noStrike" cap="none">
                          <a:latin typeface="Consolas"/>
                          <a:ea typeface="Consolas"/>
                          <a:cs typeface="Consolas"/>
                          <a:sym typeface="Consolas"/>
                        </a:rPr>
                        <a:t> B = 1024 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Megabyte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MB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MB = 2</a:t>
                      </a:r>
                      <a:r>
                        <a:rPr lang="en-US" sz="2200" u="none" strike="noStrike" cap="none" baseline="30000">
                          <a:latin typeface="Consolas"/>
                          <a:ea typeface="Consolas"/>
                          <a:cs typeface="Consolas"/>
                          <a:sym typeface="Consolas"/>
                        </a:rPr>
                        <a:t>20</a:t>
                      </a:r>
                      <a:r>
                        <a:rPr lang="en-US" sz="2200" u="none" strike="noStrike" cap="none">
                          <a:latin typeface="Consolas"/>
                          <a:ea typeface="Consolas"/>
                          <a:cs typeface="Consolas"/>
                          <a:sym typeface="Consolas"/>
                        </a:rPr>
                        <a:t> B =1024 KB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4"/>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Gigabyte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GB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GB = 2</a:t>
                      </a:r>
                      <a:r>
                        <a:rPr lang="en-US" sz="2200" u="none" strike="noStrike" cap="none" baseline="30000">
                          <a:latin typeface="Consolas"/>
                          <a:ea typeface="Consolas"/>
                          <a:cs typeface="Consolas"/>
                          <a:sym typeface="Consolas"/>
                        </a:rPr>
                        <a:t>30</a:t>
                      </a:r>
                      <a:r>
                        <a:rPr lang="en-US" sz="2200" u="none" strike="noStrike" cap="none">
                          <a:latin typeface="Consolas"/>
                          <a:ea typeface="Consolas"/>
                          <a:cs typeface="Consolas"/>
                          <a:sym typeface="Consolas"/>
                        </a:rPr>
                        <a:t> B = 1024 MB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5"/>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Terabyte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TB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TB = 2</a:t>
                      </a:r>
                      <a:r>
                        <a:rPr lang="en-US" sz="2200" u="none" strike="noStrike" cap="none" baseline="30000">
                          <a:latin typeface="Consolas"/>
                          <a:ea typeface="Consolas"/>
                          <a:cs typeface="Consolas"/>
                          <a:sym typeface="Consolas"/>
                        </a:rPr>
                        <a:t>40</a:t>
                      </a:r>
                      <a:r>
                        <a:rPr lang="en-US" sz="2200" u="none" strike="noStrike" cap="none">
                          <a:latin typeface="Consolas"/>
                          <a:ea typeface="Consolas"/>
                          <a:cs typeface="Consolas"/>
                          <a:sym typeface="Consolas"/>
                        </a:rPr>
                        <a:t> B = 1024 GB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6"/>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Petabyte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PB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PB = 2</a:t>
                      </a:r>
                      <a:r>
                        <a:rPr lang="en-US" sz="2200" u="none" strike="noStrike" cap="none" baseline="30000">
                          <a:latin typeface="Consolas"/>
                          <a:ea typeface="Consolas"/>
                          <a:cs typeface="Consolas"/>
                          <a:sym typeface="Consolas"/>
                        </a:rPr>
                        <a:t>50</a:t>
                      </a:r>
                      <a:r>
                        <a:rPr lang="en-US" sz="2200" u="none" strike="noStrike" cap="none">
                          <a:latin typeface="Consolas"/>
                          <a:ea typeface="Consolas"/>
                          <a:cs typeface="Consolas"/>
                          <a:sym typeface="Consolas"/>
                        </a:rPr>
                        <a:t> B = 1024 TB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7"/>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Exabyte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EB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EB = 2</a:t>
                      </a:r>
                      <a:r>
                        <a:rPr lang="en-US" sz="2200" u="none" strike="noStrike" cap="none" baseline="30000">
                          <a:latin typeface="Consolas"/>
                          <a:ea typeface="Consolas"/>
                          <a:cs typeface="Consolas"/>
                          <a:sym typeface="Consolas"/>
                        </a:rPr>
                        <a:t>60</a:t>
                      </a:r>
                      <a:r>
                        <a:rPr lang="en-US" sz="2200" u="none" strike="noStrike" cap="none">
                          <a:latin typeface="Consolas"/>
                          <a:ea typeface="Consolas"/>
                          <a:cs typeface="Consolas"/>
                          <a:sym typeface="Consolas"/>
                        </a:rPr>
                        <a:t> B = 1024 PB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8"/>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Zettabyte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ZB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ZB = 2</a:t>
                      </a:r>
                      <a:r>
                        <a:rPr lang="en-US" sz="2200" u="none" strike="noStrike" cap="none" baseline="30000">
                          <a:latin typeface="Consolas"/>
                          <a:ea typeface="Consolas"/>
                          <a:cs typeface="Consolas"/>
                          <a:sym typeface="Consolas"/>
                        </a:rPr>
                        <a:t>70</a:t>
                      </a:r>
                      <a:r>
                        <a:rPr lang="en-US" sz="2200" u="none" strike="noStrike" cap="none">
                          <a:latin typeface="Consolas"/>
                          <a:ea typeface="Consolas"/>
                          <a:cs typeface="Consolas"/>
                          <a:sym typeface="Consolas"/>
                        </a:rPr>
                        <a:t> B = 1024 EB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9"/>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Yottabyte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YB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YB = 2</a:t>
                      </a:r>
                      <a:r>
                        <a:rPr lang="en-US" sz="2200" u="none" strike="noStrike" cap="none" baseline="30000">
                          <a:latin typeface="Consolas"/>
                          <a:ea typeface="Consolas"/>
                          <a:cs typeface="Consolas"/>
                          <a:sym typeface="Consolas"/>
                        </a:rPr>
                        <a:t>80</a:t>
                      </a:r>
                      <a:r>
                        <a:rPr lang="en-US" sz="2200" u="none" strike="noStrike" cap="none">
                          <a:latin typeface="Consolas"/>
                          <a:ea typeface="Consolas"/>
                          <a:cs typeface="Consolas"/>
                          <a:sym typeface="Consolas"/>
                        </a:rPr>
                        <a:t> B = 1024 ZB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10"/>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Brontobyte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BB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BB = 2</a:t>
                      </a:r>
                      <a:r>
                        <a:rPr lang="en-US" sz="2200" u="none" strike="noStrike" cap="none" baseline="30000">
                          <a:latin typeface="Consolas"/>
                          <a:ea typeface="Consolas"/>
                          <a:cs typeface="Consolas"/>
                          <a:sym typeface="Consolas"/>
                        </a:rPr>
                        <a:t>90</a:t>
                      </a:r>
                      <a:r>
                        <a:rPr lang="en-US" sz="2200" u="none" strike="noStrike" cap="none">
                          <a:latin typeface="Consolas"/>
                          <a:ea typeface="Consolas"/>
                          <a:cs typeface="Consolas"/>
                          <a:sym typeface="Consolas"/>
                        </a:rPr>
                        <a:t> B = 1024 YB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11"/>
                  </a:ext>
                </a:extLst>
              </a:tr>
              <a:tr h="209550">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Geopbyte</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r>
                        <a:rPr lang="en-US" sz="2200" u="none" strike="noStrike" cap="none">
                          <a:latin typeface="Consolas"/>
                          <a:ea typeface="Consolas"/>
                          <a:cs typeface="Consolas"/>
                          <a:sym typeface="Consolas"/>
                        </a:rPr>
                        <a:t>GeB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2200" u="none" strike="noStrike" cap="none">
                          <a:latin typeface="Consolas"/>
                          <a:ea typeface="Consolas"/>
                          <a:cs typeface="Consolas"/>
                          <a:sym typeface="Consolas"/>
                        </a:rPr>
                        <a:t>1 GeB = 2</a:t>
                      </a:r>
                      <a:r>
                        <a:rPr lang="en-US" sz="2200" u="none" strike="noStrike" cap="none" baseline="30000">
                          <a:latin typeface="Consolas"/>
                          <a:ea typeface="Consolas"/>
                          <a:cs typeface="Consolas"/>
                          <a:sym typeface="Consolas"/>
                        </a:rPr>
                        <a:t>100</a:t>
                      </a:r>
                      <a:r>
                        <a:rPr lang="en-US" sz="2200" u="none" strike="noStrike" cap="none">
                          <a:latin typeface="Consolas"/>
                          <a:ea typeface="Consolas"/>
                          <a:cs typeface="Consolas"/>
                          <a:sym typeface="Consolas"/>
                        </a:rPr>
                        <a:t> B = 1024 BB</a:t>
                      </a:r>
                      <a:endParaRPr sz="2200" b="0" i="0" u="none" strike="noStrike" cap="none">
                        <a:solidFill>
                          <a:srgbClr val="000000"/>
                        </a:solidFill>
                        <a:latin typeface="Consolas"/>
                        <a:ea typeface="Consolas"/>
                        <a:cs typeface="Consolas"/>
                        <a:sym typeface="Consola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12"/>
                  </a:ext>
                </a:extLst>
              </a:tr>
            </a:tbl>
          </a:graphicData>
        </a:graphic>
      </p:graphicFrame>
      <p:sp>
        <p:nvSpPr>
          <p:cNvPr id="827" name="Google Shape;827;p28"/>
          <p:cNvSpPr txBox="1"/>
          <p:nvPr/>
        </p:nvSpPr>
        <p:spPr>
          <a:xfrm>
            <a:off x="774145" y="6268621"/>
            <a:ext cx="695324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1727"/>
                </a:solidFill>
                <a:latin typeface="Calibri"/>
                <a:ea typeface="Calibri"/>
                <a:cs typeface="Calibri"/>
                <a:sym typeface="Calibri"/>
              </a:rPr>
              <a:t>https://vi.wikipedia.org/wiki/%C4%90%C6%A1n_v%E1%BB%8B_th%C3%B4ng_tin</a:t>
            </a:r>
            <a:endParaRPr/>
          </a:p>
        </p:txBody>
      </p:sp>
      <p:graphicFrame>
        <p:nvGraphicFramePr>
          <p:cNvPr id="828" name="Google Shape;828;p28"/>
          <p:cNvGraphicFramePr/>
          <p:nvPr/>
        </p:nvGraphicFramePr>
        <p:xfrm>
          <a:off x="8031244" y="1748377"/>
          <a:ext cx="3322600" cy="4934980"/>
        </p:xfrm>
        <a:graphic>
          <a:graphicData uri="http://schemas.openxmlformats.org/drawingml/2006/table">
            <a:tbl>
              <a:tblPr>
                <a:noFill/>
                <a:tableStyleId>{5FE42250-25D3-4358-92D9-B7DA6AD18023}</a:tableStyleId>
              </a:tblPr>
              <a:tblGrid>
                <a:gridCol w="830650">
                  <a:extLst>
                    <a:ext uri="{9D8B030D-6E8A-4147-A177-3AD203B41FA5}">
                      <a16:colId xmlns:a16="http://schemas.microsoft.com/office/drawing/2014/main" val="20000"/>
                    </a:ext>
                  </a:extLst>
                </a:gridCol>
                <a:gridCol w="830650">
                  <a:extLst>
                    <a:ext uri="{9D8B030D-6E8A-4147-A177-3AD203B41FA5}">
                      <a16:colId xmlns:a16="http://schemas.microsoft.com/office/drawing/2014/main" val="20001"/>
                    </a:ext>
                  </a:extLst>
                </a:gridCol>
                <a:gridCol w="830650">
                  <a:extLst>
                    <a:ext uri="{9D8B030D-6E8A-4147-A177-3AD203B41FA5}">
                      <a16:colId xmlns:a16="http://schemas.microsoft.com/office/drawing/2014/main" val="20002"/>
                    </a:ext>
                  </a:extLst>
                </a:gridCol>
                <a:gridCol w="830650">
                  <a:extLst>
                    <a:ext uri="{9D8B030D-6E8A-4147-A177-3AD203B41FA5}">
                      <a16:colId xmlns:a16="http://schemas.microsoft.com/office/drawing/2014/main" val="20003"/>
                    </a:ext>
                  </a:extLst>
                </a:gridCol>
              </a:tblGrid>
              <a:tr h="237750">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Dec</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Hex</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Oct</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Bin</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8</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8</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9</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9</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A</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B</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C</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D</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E</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53225">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F</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sp>
        <p:nvSpPr>
          <p:cNvPr id="2" name="Date Placeholder 1">
            <a:extLst>
              <a:ext uri="{FF2B5EF4-FFF2-40B4-BE49-F238E27FC236}">
                <a16:creationId xmlns:a16="http://schemas.microsoft.com/office/drawing/2014/main" id="{4EE21080-1D03-9A4C-DACC-7AE410AF142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5330B28A-1D9F-4621-F570-C52BCE9B4CC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29"/>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34" name="Google Shape;834;p29"/>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34290" lvl="0" indent="0" algn="l" rtl="0">
              <a:lnSpc>
                <a:spcPct val="90000"/>
              </a:lnSpc>
              <a:spcBef>
                <a:spcPts val="0"/>
              </a:spcBef>
              <a:spcAft>
                <a:spcPts val="0"/>
              </a:spcAft>
              <a:buClr>
                <a:schemeClr val="dk1"/>
              </a:buClr>
              <a:buSzPts val="1920"/>
              <a:buNone/>
            </a:pPr>
            <a:r>
              <a:rPr lang="en-US" sz="3000" b="1">
                <a:solidFill>
                  <a:srgbClr val="141727"/>
                </a:solidFill>
                <a:latin typeface="Times New Roman"/>
                <a:ea typeface="Times New Roman"/>
                <a:cs typeface="Times New Roman"/>
                <a:sym typeface="Times New Roman"/>
              </a:rPr>
              <a:t>Quy tắc 1: Chuyển số từ hệ thập phân sang hệ có cơ số b</a:t>
            </a:r>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Lấy số thập phân chia cho cơ số b cho đến khi phần thương của phép chia bằng 0, số đổi được chính là phần dư của phép chia theo thứ tự ngược lại.</a:t>
            </a:r>
            <a:endParaRPr/>
          </a:p>
          <a:p>
            <a:pPr marL="34290" lvl="0" indent="0" algn="l" rtl="0">
              <a:lnSpc>
                <a:spcPct val="90000"/>
              </a:lnSpc>
              <a:spcBef>
                <a:spcPts val="0"/>
              </a:spcBef>
              <a:spcAft>
                <a:spcPts val="0"/>
              </a:spcAft>
              <a:buClr>
                <a:schemeClr val="dk1"/>
              </a:buClr>
              <a:buSzPts val="1920"/>
              <a:buNone/>
            </a:pP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Ví dụ: 35</a:t>
            </a:r>
            <a:r>
              <a:rPr lang="en-US" sz="3000" baseline="-25000">
                <a:solidFill>
                  <a:srgbClr val="141727"/>
                </a:solidFill>
                <a:latin typeface="Times New Roman"/>
                <a:ea typeface="Times New Roman"/>
                <a:cs typeface="Times New Roman"/>
                <a:sym typeface="Times New Roman"/>
              </a:rPr>
              <a:t>10</a:t>
            </a:r>
            <a:r>
              <a:rPr lang="en-US" sz="3000">
                <a:solidFill>
                  <a:srgbClr val="141727"/>
                </a:solidFill>
                <a:latin typeface="Times New Roman"/>
                <a:ea typeface="Times New Roman"/>
                <a:cs typeface="Times New Roman"/>
                <a:sym typeface="Times New Roman"/>
              </a:rPr>
              <a:t> = ?</a:t>
            </a:r>
            <a:r>
              <a:rPr lang="en-US" sz="3000" baseline="-25000">
                <a:solidFill>
                  <a:srgbClr val="141727"/>
                </a:solidFill>
                <a:latin typeface="Times New Roman"/>
                <a:ea typeface="Times New Roman"/>
                <a:cs typeface="Times New Roman"/>
                <a:sym typeface="Times New Roman"/>
              </a:rPr>
              <a:t>2</a:t>
            </a:r>
            <a:endParaRPr/>
          </a:p>
          <a:p>
            <a:pPr marL="34290" lvl="0" indent="0" algn="l" rtl="0">
              <a:lnSpc>
                <a:spcPct val="90000"/>
              </a:lnSpc>
              <a:spcBef>
                <a:spcPts val="0"/>
              </a:spcBef>
              <a:spcAft>
                <a:spcPts val="0"/>
              </a:spcAft>
              <a:buClr>
                <a:schemeClr val="dk1"/>
              </a:buClr>
              <a:buSzPts val="1920"/>
              <a:buNone/>
            </a:pPr>
            <a:endParaRPr sz="3000" baseline="-25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           Ta có: </a:t>
            </a:r>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	</a:t>
            </a:r>
            <a:endParaRPr/>
          </a:p>
          <a:p>
            <a:pPr marL="34290" lvl="0" indent="0" algn="l" rtl="0">
              <a:lnSpc>
                <a:spcPct val="90000"/>
              </a:lnSpc>
              <a:spcBef>
                <a:spcPts val="0"/>
              </a:spcBef>
              <a:spcAft>
                <a:spcPts val="0"/>
              </a:spcAft>
              <a:buClr>
                <a:schemeClr val="dk1"/>
              </a:buClr>
              <a:buSzPts val="1920"/>
              <a:buNone/>
            </a:pPr>
            <a:endParaRPr sz="3000">
              <a:solidFill>
                <a:srgbClr val="141727"/>
              </a:solidFill>
              <a:latin typeface="Times New Roman"/>
              <a:ea typeface="Times New Roman"/>
              <a:cs typeface="Times New Roman"/>
              <a:sym typeface="Times New Roman"/>
            </a:endParaRPr>
          </a:p>
        </p:txBody>
      </p:sp>
      <p:sp>
        <p:nvSpPr>
          <p:cNvPr id="836" name="Google Shape;836;p29"/>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37" name="Google Shape;837;p29"/>
          <p:cNvGraphicFramePr/>
          <p:nvPr>
            <p:extLst>
              <p:ext uri="{D42A27DB-BD31-4B8C-83A1-F6EECF244321}">
                <p14:modId xmlns:p14="http://schemas.microsoft.com/office/powerpoint/2010/main" val="1173032979"/>
              </p:ext>
            </p:extLst>
          </p:nvPr>
        </p:nvGraphicFramePr>
        <p:xfrm>
          <a:off x="3424358" y="3842824"/>
          <a:ext cx="3152600" cy="2840355"/>
        </p:xfrm>
        <a:graphic>
          <a:graphicData uri="http://schemas.openxmlformats.org/drawingml/2006/table">
            <a:tbl>
              <a:tblPr>
                <a:noFill/>
                <a:tableStyleId>{981BCB07-165A-4E37-8E42-4E05F80FDFFA}</a:tableStyleId>
              </a:tblPr>
              <a:tblGrid>
                <a:gridCol w="579800">
                  <a:extLst>
                    <a:ext uri="{9D8B030D-6E8A-4147-A177-3AD203B41FA5}">
                      <a16:colId xmlns:a16="http://schemas.microsoft.com/office/drawing/2014/main" val="20000"/>
                    </a:ext>
                  </a:extLst>
                </a:gridCol>
                <a:gridCol w="579800">
                  <a:extLst>
                    <a:ext uri="{9D8B030D-6E8A-4147-A177-3AD203B41FA5}">
                      <a16:colId xmlns:a16="http://schemas.microsoft.com/office/drawing/2014/main" val="20001"/>
                    </a:ext>
                  </a:extLst>
                </a:gridCol>
                <a:gridCol w="398600">
                  <a:extLst>
                    <a:ext uri="{9D8B030D-6E8A-4147-A177-3AD203B41FA5}">
                      <a16:colId xmlns:a16="http://schemas.microsoft.com/office/drawing/2014/main" val="20002"/>
                    </a:ext>
                  </a:extLst>
                </a:gridCol>
                <a:gridCol w="398600">
                  <a:extLst>
                    <a:ext uri="{9D8B030D-6E8A-4147-A177-3AD203B41FA5}">
                      <a16:colId xmlns:a16="http://schemas.microsoft.com/office/drawing/2014/main" val="20003"/>
                    </a:ext>
                  </a:extLst>
                </a:gridCol>
                <a:gridCol w="398600">
                  <a:extLst>
                    <a:ext uri="{9D8B030D-6E8A-4147-A177-3AD203B41FA5}">
                      <a16:colId xmlns:a16="http://schemas.microsoft.com/office/drawing/2014/main" val="20004"/>
                    </a:ext>
                  </a:extLst>
                </a:gridCol>
                <a:gridCol w="398600">
                  <a:extLst>
                    <a:ext uri="{9D8B030D-6E8A-4147-A177-3AD203B41FA5}">
                      <a16:colId xmlns:a16="http://schemas.microsoft.com/office/drawing/2014/main" val="20005"/>
                    </a:ext>
                  </a:extLst>
                </a:gridCol>
                <a:gridCol w="398600">
                  <a:extLst>
                    <a:ext uri="{9D8B030D-6E8A-4147-A177-3AD203B41FA5}">
                      <a16:colId xmlns:a16="http://schemas.microsoft.com/office/drawing/2014/main" val="20006"/>
                    </a:ext>
                  </a:extLst>
                </a:gridCol>
              </a:tblGrid>
              <a:tr h="379450">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35</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extLst>
                  <a:ext uri="{0D108BD9-81ED-4DB2-BD59-A6C34878D82A}">
                    <a16:rowId xmlns:a16="http://schemas.microsoft.com/office/drawing/2014/main" val="10000"/>
                  </a:ext>
                </a:extLst>
              </a:tr>
              <a:tr h="379450">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1</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17</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extLst>
                  <a:ext uri="{0D108BD9-81ED-4DB2-BD59-A6C34878D82A}">
                    <a16:rowId xmlns:a16="http://schemas.microsoft.com/office/drawing/2014/main" val="10001"/>
                  </a:ext>
                </a:extLst>
              </a:tr>
              <a:tr h="379450">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1</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8</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extLst>
                  <a:ext uri="{0D108BD9-81ED-4DB2-BD59-A6C34878D82A}">
                    <a16:rowId xmlns:a16="http://schemas.microsoft.com/office/drawing/2014/main" val="10002"/>
                  </a:ext>
                </a:extLst>
              </a:tr>
              <a:tr h="379450">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0</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4</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extLst>
                  <a:ext uri="{0D108BD9-81ED-4DB2-BD59-A6C34878D82A}">
                    <a16:rowId xmlns:a16="http://schemas.microsoft.com/office/drawing/2014/main" val="10003"/>
                  </a:ext>
                </a:extLst>
              </a:tr>
              <a:tr h="379450">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0</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extLst>
                  <a:ext uri="{0D108BD9-81ED-4DB2-BD59-A6C34878D82A}">
                    <a16:rowId xmlns:a16="http://schemas.microsoft.com/office/drawing/2014/main" val="10004"/>
                  </a:ext>
                </a:extLst>
              </a:tr>
              <a:tr h="379450">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0</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1</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2</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5"/>
                  </a:ext>
                </a:extLst>
              </a:tr>
              <a:tr h="379450">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endParaRPr sz="2600" b="0" i="0" u="none" strike="noStrike" cap="none">
                        <a:solidFill>
                          <a:srgbClr val="000000"/>
                        </a:solidFill>
                        <a:latin typeface="Consolas"/>
                        <a:ea typeface="Consolas"/>
                        <a:cs typeface="Consolas"/>
                        <a:sym typeface="Consolas"/>
                      </a:endParaRPr>
                    </a:p>
                  </a:txBody>
                  <a:tcPr marL="9525" marR="9525" marT="9525" marB="0" anchor="b">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1</a:t>
                      </a:r>
                      <a:endParaRPr sz="2600" b="0" i="0" u="none" strike="noStrike" cap="none">
                        <a:solidFill>
                          <a:srgbClr val="000000"/>
                        </a:solidFill>
                        <a:latin typeface="Consolas"/>
                        <a:ea typeface="Consolas"/>
                        <a:cs typeface="Consolas"/>
                        <a:sym typeface="Consolas"/>
                      </a:endParaRPr>
                    </a:p>
                  </a:txBody>
                  <a:tcPr marL="9525" marR="9525" marT="9525" marB="0" anchor="b">
                    <a:lnR w="12700" cap="flat" cmpd="sng">
                      <a:solidFill>
                        <a:schemeClr val="dk1"/>
                      </a:solidFill>
                      <a:prstDash val="solid"/>
                      <a:round/>
                      <a:headEnd type="none" w="sm" len="sm"/>
                      <a:tailEnd type="none" w="sm" len="sm"/>
                    </a:lnR>
                    <a:noFill/>
                  </a:tcPr>
                </a:tc>
                <a:tc>
                  <a:txBody>
                    <a:bodyPr/>
                    <a:lstStyle/>
                    <a:p>
                      <a:pPr marL="0" marR="0" lvl="0" indent="0" algn="ctr" rtl="0">
                        <a:spcBef>
                          <a:spcPts val="0"/>
                        </a:spcBef>
                        <a:spcAft>
                          <a:spcPts val="0"/>
                        </a:spcAft>
                        <a:buNone/>
                      </a:pPr>
                      <a:r>
                        <a:rPr lang="en-US" sz="2600" u="none" strike="noStrike" cap="none">
                          <a:latin typeface="Consolas"/>
                          <a:ea typeface="Consolas"/>
                          <a:cs typeface="Consolas"/>
                          <a:sym typeface="Consolas"/>
                        </a:rPr>
                        <a:t>0</a:t>
                      </a:r>
                      <a:endParaRPr sz="2600" b="0" i="0" u="none" strike="noStrike" cap="none">
                        <a:solidFill>
                          <a:srgbClr val="000000"/>
                        </a:solidFill>
                        <a:latin typeface="Consolas"/>
                        <a:ea typeface="Consolas"/>
                        <a:cs typeface="Consolas"/>
                        <a:sym typeface="Consolas"/>
                      </a:endParaRPr>
                    </a:p>
                  </a:txBody>
                  <a:tcPr marL="9525" marR="9525" marT="9525" marB="0" anchor="b">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noFill/>
                  </a:tcPr>
                </a:tc>
                <a:extLst>
                  <a:ext uri="{0D108BD9-81ED-4DB2-BD59-A6C34878D82A}">
                    <a16:rowId xmlns:a16="http://schemas.microsoft.com/office/drawing/2014/main" val="10006"/>
                  </a:ext>
                </a:extLst>
              </a:tr>
            </a:tbl>
          </a:graphicData>
        </a:graphic>
      </p:graphicFrame>
      <p:sp>
        <p:nvSpPr>
          <p:cNvPr id="838" name="Google Shape;838;p29"/>
          <p:cNvSpPr txBox="1"/>
          <p:nvPr/>
        </p:nvSpPr>
        <p:spPr>
          <a:xfrm>
            <a:off x="6643274" y="4282258"/>
            <a:ext cx="3991429" cy="480131"/>
          </a:xfrm>
          <a:prstGeom prst="rect">
            <a:avLst/>
          </a:prstGeom>
          <a:noFill/>
          <a:ln>
            <a:noFill/>
          </a:ln>
        </p:spPr>
        <p:txBody>
          <a:bodyPr spcFirstLastPara="1" wrap="square" lIns="91425" tIns="45700" rIns="91425" bIns="45700" anchor="t" anchorCtr="0">
            <a:spAutoFit/>
          </a:bodyPr>
          <a:lstStyle/>
          <a:p>
            <a:pPr marL="34290" marR="0" lvl="0" indent="0" algn="l" rtl="0">
              <a:lnSpc>
                <a:spcPct val="90000"/>
              </a:lnSpc>
              <a:spcBef>
                <a:spcPts val="0"/>
              </a:spcBef>
              <a:spcAft>
                <a:spcPts val="0"/>
              </a:spcAft>
              <a:buClr>
                <a:schemeClr val="dk1"/>
              </a:buClr>
              <a:buSzPts val="1920"/>
              <a:buFont typeface="Times New Roman"/>
              <a:buNone/>
            </a:pPr>
            <a:r>
              <a:rPr lang="en-US" sz="2800">
                <a:solidFill>
                  <a:srgbClr val="141727"/>
                </a:solidFill>
                <a:latin typeface="Times New Roman"/>
                <a:ea typeface="Times New Roman"/>
                <a:cs typeface="Times New Roman"/>
                <a:sym typeface="Times New Roman"/>
              </a:rPr>
              <a:t>Kết luận: 35</a:t>
            </a:r>
            <a:r>
              <a:rPr lang="en-US" sz="2800" baseline="-25000">
                <a:solidFill>
                  <a:srgbClr val="141727"/>
                </a:solidFill>
                <a:latin typeface="Times New Roman"/>
                <a:ea typeface="Times New Roman"/>
                <a:cs typeface="Times New Roman"/>
                <a:sym typeface="Times New Roman"/>
              </a:rPr>
              <a:t>10</a:t>
            </a:r>
            <a:r>
              <a:rPr lang="en-US" sz="2800">
                <a:solidFill>
                  <a:srgbClr val="141727"/>
                </a:solidFill>
                <a:latin typeface="Times New Roman"/>
                <a:ea typeface="Times New Roman"/>
                <a:cs typeface="Times New Roman"/>
                <a:sym typeface="Times New Roman"/>
              </a:rPr>
              <a:t> = 100011</a:t>
            </a:r>
            <a:r>
              <a:rPr lang="en-US" sz="2800" baseline="-25000">
                <a:solidFill>
                  <a:srgbClr val="141727"/>
                </a:solidFill>
                <a:latin typeface="Times New Roman"/>
                <a:ea typeface="Times New Roman"/>
                <a:cs typeface="Times New Roman"/>
                <a:sym typeface="Times New Roman"/>
              </a:rPr>
              <a:t>2</a:t>
            </a:r>
            <a:endParaRPr/>
          </a:p>
        </p:txBody>
      </p:sp>
      <p:cxnSp>
        <p:nvCxnSpPr>
          <p:cNvPr id="839" name="Google Shape;839;p29"/>
          <p:cNvCxnSpPr/>
          <p:nvPr/>
        </p:nvCxnSpPr>
        <p:spPr>
          <a:xfrm rot="10800000">
            <a:off x="3712324" y="4877674"/>
            <a:ext cx="1739734" cy="1647839"/>
          </a:xfrm>
          <a:prstGeom prst="straightConnector1">
            <a:avLst/>
          </a:prstGeom>
          <a:noFill/>
          <a:ln w="38100" cap="flat" cmpd="sng">
            <a:solidFill>
              <a:schemeClr val="accent1"/>
            </a:solidFill>
            <a:prstDash val="solid"/>
            <a:miter lim="800000"/>
            <a:headEnd type="none" w="sm" len="sm"/>
            <a:tailEnd type="triangle" w="med" len="med"/>
          </a:ln>
        </p:spPr>
      </p:cxnSp>
      <p:sp>
        <p:nvSpPr>
          <p:cNvPr id="2" name="Date Placeholder 1">
            <a:extLst>
              <a:ext uri="{FF2B5EF4-FFF2-40B4-BE49-F238E27FC236}">
                <a16:creationId xmlns:a16="http://schemas.microsoft.com/office/drawing/2014/main" id="{7887AEC3-8351-1284-CB7A-9F9FAC9CD5C8}"/>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ADAC1B8-089D-F22A-4111-92AC41C327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9"/>
                                        </p:tgtEl>
                                        <p:attrNameLst>
                                          <p:attrName>style.visibility</p:attrName>
                                        </p:attrNameLst>
                                      </p:cBhvr>
                                      <p:to>
                                        <p:strVal val="visible"/>
                                      </p:to>
                                    </p:set>
                                    <p:animEffect transition="in" filter="fade">
                                      <p:cBhvr>
                                        <p:cTn id="43" dur="500"/>
                                        <p:tgtEl>
                                          <p:spTgt spid="83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45" name="Google Shape;845;p30"/>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Quy tắc 2: Chuyển số từ hệ có cơ số b sang hệ thập phân </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Công thức: </a:t>
            </a:r>
            <a:r>
              <a:rPr lang="en-US">
                <a:solidFill>
                  <a:srgbClr val="FF0000"/>
                </a:solidFill>
                <a:latin typeface="Times New Roman"/>
                <a:ea typeface="Times New Roman"/>
                <a:cs typeface="Times New Roman"/>
                <a:sym typeface="Times New Roman"/>
              </a:rPr>
              <a:t>X</a:t>
            </a:r>
            <a:r>
              <a:rPr lang="en-US" baseline="-25000">
                <a:solidFill>
                  <a:srgbClr val="FF0000"/>
                </a:solidFill>
                <a:latin typeface="Times New Roman"/>
                <a:ea typeface="Times New Roman"/>
                <a:cs typeface="Times New Roman"/>
                <a:sym typeface="Times New Roman"/>
              </a:rPr>
              <a:t>b</a:t>
            </a:r>
            <a:r>
              <a:rPr lang="en-US">
                <a:solidFill>
                  <a:srgbClr val="FF0000"/>
                </a:solidFill>
                <a:latin typeface="Times New Roman"/>
                <a:ea typeface="Times New Roman"/>
                <a:cs typeface="Times New Roman"/>
                <a:sym typeface="Times New Roman"/>
              </a:rPr>
              <a:t> = a</a:t>
            </a:r>
            <a:r>
              <a:rPr lang="en-US" baseline="-25000">
                <a:solidFill>
                  <a:srgbClr val="FF0000"/>
                </a:solidFill>
                <a:latin typeface="Times New Roman"/>
                <a:ea typeface="Times New Roman"/>
                <a:cs typeface="Times New Roman"/>
                <a:sym typeface="Times New Roman"/>
              </a:rPr>
              <a:t>n</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n-1</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1</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0</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n</a:t>
            </a:r>
            <a:r>
              <a:rPr lang="en-US">
                <a:solidFill>
                  <a:srgbClr val="FF0000"/>
                </a:solidFill>
                <a:latin typeface="Times New Roman"/>
                <a:ea typeface="Times New Roman"/>
                <a:cs typeface="Times New Roman"/>
                <a:sym typeface="Times New Roman"/>
              </a:rPr>
              <a:t>b</a:t>
            </a:r>
            <a:r>
              <a:rPr lang="en-US" baseline="30000">
                <a:solidFill>
                  <a:srgbClr val="FF0000"/>
                </a:solidFill>
                <a:latin typeface="Times New Roman"/>
                <a:ea typeface="Times New Roman"/>
                <a:cs typeface="Times New Roman"/>
                <a:sym typeface="Times New Roman"/>
              </a:rPr>
              <a:t>n</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n-1</a:t>
            </a:r>
            <a:r>
              <a:rPr lang="en-US">
                <a:solidFill>
                  <a:srgbClr val="FF0000"/>
                </a:solidFill>
                <a:latin typeface="Times New Roman"/>
                <a:ea typeface="Times New Roman"/>
                <a:cs typeface="Times New Roman"/>
                <a:sym typeface="Times New Roman"/>
              </a:rPr>
              <a:t>b</a:t>
            </a:r>
            <a:r>
              <a:rPr lang="en-US" baseline="30000">
                <a:solidFill>
                  <a:srgbClr val="FF0000"/>
                </a:solidFill>
                <a:latin typeface="Times New Roman"/>
                <a:ea typeface="Times New Roman"/>
                <a:cs typeface="Times New Roman"/>
                <a:sym typeface="Times New Roman"/>
              </a:rPr>
              <a:t>n-1</a:t>
            </a:r>
            <a:r>
              <a:rPr lang="en-US">
                <a:solidFill>
                  <a:srgbClr val="FF0000"/>
                </a:solidFill>
                <a:latin typeface="Times New Roman"/>
                <a:ea typeface="Times New Roman"/>
                <a:cs typeface="Times New Roman"/>
                <a:sym typeface="Times New Roman"/>
              </a:rPr>
              <a:t>+…+a</a:t>
            </a:r>
            <a:r>
              <a:rPr lang="en-US" baseline="-25000">
                <a:solidFill>
                  <a:srgbClr val="FF0000"/>
                </a:solidFill>
                <a:latin typeface="Times New Roman"/>
                <a:ea typeface="Times New Roman"/>
                <a:cs typeface="Times New Roman"/>
                <a:sym typeface="Times New Roman"/>
              </a:rPr>
              <a:t>1</a:t>
            </a:r>
            <a:r>
              <a:rPr lang="en-US">
                <a:solidFill>
                  <a:srgbClr val="FF0000"/>
                </a:solidFill>
                <a:latin typeface="Times New Roman"/>
                <a:ea typeface="Times New Roman"/>
                <a:cs typeface="Times New Roman"/>
                <a:sym typeface="Times New Roman"/>
              </a:rPr>
              <a:t>b+a</a:t>
            </a:r>
            <a:r>
              <a:rPr lang="en-US" baseline="-25000">
                <a:solidFill>
                  <a:srgbClr val="FF0000"/>
                </a:solidFill>
                <a:latin typeface="Times New Roman"/>
                <a:ea typeface="Times New Roman"/>
                <a:cs typeface="Times New Roman"/>
                <a:sym typeface="Times New Roman"/>
              </a:rPr>
              <a:t>0</a:t>
            </a:r>
            <a:endParaRPr/>
          </a:p>
          <a:p>
            <a:pPr marL="34290" lvl="0" indent="0" algn="l" rtl="0">
              <a:lnSpc>
                <a:spcPct val="100000"/>
              </a:lnSpc>
              <a:spcBef>
                <a:spcPts val="0"/>
              </a:spcBef>
              <a:spcAft>
                <a:spcPts val="0"/>
              </a:spcAft>
              <a:buClr>
                <a:schemeClr val="dk1"/>
              </a:buClr>
              <a:buSzPts val="1920"/>
              <a:buNone/>
            </a:pPr>
            <a:endParaRPr baseline="-25000">
              <a:solidFill>
                <a:srgbClr val="FF0000"/>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Trong đó:</a:t>
            </a:r>
            <a:endParaRPr/>
          </a:p>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	b: hệ cơ số đếm</a:t>
            </a:r>
            <a:endParaRPr/>
          </a:p>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	a</a:t>
            </a:r>
            <a:r>
              <a:rPr lang="en-US" b="1" baseline="-25000">
                <a:solidFill>
                  <a:srgbClr val="141727"/>
                </a:solidFill>
                <a:latin typeface="Times New Roman"/>
                <a:ea typeface="Times New Roman"/>
                <a:cs typeface="Times New Roman"/>
                <a:sym typeface="Times New Roman"/>
              </a:rPr>
              <a:t>n</a:t>
            </a:r>
            <a:r>
              <a:rPr lang="en-US" b="1">
                <a:solidFill>
                  <a:srgbClr val="141727"/>
                </a:solidFill>
                <a:latin typeface="Times New Roman"/>
                <a:ea typeface="Times New Roman"/>
                <a:cs typeface="Times New Roman"/>
                <a:sym typeface="Times New Roman"/>
              </a:rPr>
              <a:t>, a</a:t>
            </a:r>
            <a:r>
              <a:rPr lang="en-US" b="1" baseline="-25000">
                <a:solidFill>
                  <a:srgbClr val="141727"/>
                </a:solidFill>
                <a:latin typeface="Times New Roman"/>
                <a:ea typeface="Times New Roman"/>
                <a:cs typeface="Times New Roman"/>
                <a:sym typeface="Times New Roman"/>
              </a:rPr>
              <a:t>n-1</a:t>
            </a:r>
            <a:r>
              <a:rPr lang="en-US" b="1">
                <a:solidFill>
                  <a:srgbClr val="141727"/>
                </a:solidFill>
                <a:latin typeface="Times New Roman"/>
                <a:ea typeface="Times New Roman"/>
                <a:cs typeface="Times New Roman"/>
                <a:sym typeface="Times New Roman"/>
              </a:rPr>
              <a:t>, …, a</a:t>
            </a:r>
            <a:r>
              <a:rPr lang="en-US" b="1" baseline="-25000">
                <a:solidFill>
                  <a:srgbClr val="141727"/>
                </a:solidFill>
                <a:latin typeface="Times New Roman"/>
                <a:ea typeface="Times New Roman"/>
                <a:cs typeface="Times New Roman"/>
                <a:sym typeface="Times New Roman"/>
              </a:rPr>
              <a:t>1</a:t>
            </a:r>
            <a:r>
              <a:rPr lang="en-US" b="1">
                <a:solidFill>
                  <a:srgbClr val="141727"/>
                </a:solidFill>
                <a:latin typeface="Times New Roman"/>
                <a:ea typeface="Times New Roman"/>
                <a:cs typeface="Times New Roman"/>
                <a:sym typeface="Times New Roman"/>
              </a:rPr>
              <a:t>, a</a:t>
            </a:r>
            <a:r>
              <a:rPr lang="en-US" b="1" baseline="-25000">
                <a:solidFill>
                  <a:srgbClr val="141727"/>
                </a:solidFill>
                <a:latin typeface="Times New Roman"/>
                <a:ea typeface="Times New Roman"/>
                <a:cs typeface="Times New Roman"/>
                <a:sym typeface="Times New Roman"/>
              </a:rPr>
              <a:t>0</a:t>
            </a:r>
            <a:r>
              <a:rPr lang="en-US" b="1">
                <a:solidFill>
                  <a:srgbClr val="141727"/>
                </a:solidFill>
                <a:latin typeface="Times New Roman"/>
                <a:ea typeface="Times New Roman"/>
                <a:cs typeface="Times New Roman"/>
                <a:sym typeface="Times New Roman"/>
              </a:rPr>
              <a:t>: các chữ số cơ bản</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	X: số ở hệ đếm cơ số b</a:t>
            </a:r>
            <a:endParaRPr/>
          </a:p>
          <a:p>
            <a:pPr marL="34290" lvl="0" indent="0" algn="l" rtl="0">
              <a:lnSpc>
                <a:spcPct val="100000"/>
              </a:lnSpc>
              <a:spcBef>
                <a:spcPts val="0"/>
              </a:spcBef>
              <a:spcAft>
                <a:spcPts val="0"/>
              </a:spcAft>
              <a:buClr>
                <a:schemeClr val="dk1"/>
              </a:buClr>
              <a:buSzPts val="1920"/>
              <a:buNone/>
            </a:pPr>
            <a:endParaRPr>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Ví dụ: 1BF</a:t>
            </a:r>
            <a:r>
              <a:rPr lang="en-US" baseline="-25000">
                <a:solidFill>
                  <a:srgbClr val="141727"/>
                </a:solidFill>
                <a:latin typeface="Times New Roman"/>
                <a:ea typeface="Times New Roman"/>
                <a:cs typeface="Times New Roman"/>
                <a:sym typeface="Times New Roman"/>
              </a:rPr>
              <a:t>16 </a:t>
            </a:r>
            <a:r>
              <a:rPr lang="en-US">
                <a:solidFill>
                  <a:srgbClr val="141727"/>
                </a:solidFill>
                <a:latin typeface="Times New Roman"/>
                <a:ea typeface="Times New Roman"/>
                <a:cs typeface="Times New Roman"/>
                <a:sym typeface="Times New Roman"/>
              </a:rPr>
              <a:t>= ?</a:t>
            </a:r>
            <a:r>
              <a:rPr lang="en-US" baseline="-25000">
                <a:solidFill>
                  <a:srgbClr val="141727"/>
                </a:solidFill>
                <a:latin typeface="Times New Roman"/>
                <a:ea typeface="Times New Roman"/>
                <a:cs typeface="Times New Roman"/>
                <a:sym typeface="Times New Roman"/>
              </a:rPr>
              <a:t>10</a:t>
            </a:r>
            <a:endParaRPr/>
          </a:p>
          <a:p>
            <a:pPr marL="34290" lvl="0" indent="0" algn="l" rtl="0">
              <a:lnSpc>
                <a:spcPct val="100000"/>
              </a:lnSpc>
              <a:spcBef>
                <a:spcPts val="0"/>
              </a:spcBef>
              <a:spcAft>
                <a:spcPts val="0"/>
              </a:spcAft>
              <a:buClr>
                <a:schemeClr val="dk1"/>
              </a:buClr>
              <a:buSzPts val="1920"/>
              <a:buNone/>
            </a:pPr>
            <a:endParaRPr>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Ta có: 1BF</a:t>
            </a:r>
            <a:r>
              <a:rPr lang="en-US" baseline="-25000">
                <a:solidFill>
                  <a:srgbClr val="141727"/>
                </a:solidFill>
                <a:latin typeface="Times New Roman"/>
                <a:ea typeface="Times New Roman"/>
                <a:cs typeface="Times New Roman"/>
                <a:sym typeface="Times New Roman"/>
              </a:rPr>
              <a:t>16 </a:t>
            </a:r>
            <a:r>
              <a:rPr lang="en-US">
                <a:solidFill>
                  <a:srgbClr val="141727"/>
                </a:solidFill>
                <a:latin typeface="Times New Roman"/>
                <a:ea typeface="Times New Roman"/>
                <a:cs typeface="Times New Roman"/>
                <a:sym typeface="Times New Roman"/>
              </a:rPr>
              <a:t>= 1*16</a:t>
            </a:r>
            <a:r>
              <a:rPr lang="en-US" baseline="30000">
                <a:solidFill>
                  <a:srgbClr val="141727"/>
                </a:solidFill>
                <a:latin typeface="Times New Roman"/>
                <a:ea typeface="Times New Roman"/>
                <a:cs typeface="Times New Roman"/>
                <a:sym typeface="Times New Roman"/>
              </a:rPr>
              <a:t>2</a:t>
            </a:r>
            <a:r>
              <a:rPr lang="en-US">
                <a:solidFill>
                  <a:srgbClr val="141727"/>
                </a:solidFill>
                <a:latin typeface="Times New Roman"/>
                <a:ea typeface="Times New Roman"/>
                <a:cs typeface="Times New Roman"/>
                <a:sym typeface="Times New Roman"/>
              </a:rPr>
              <a:t> + B*16</a:t>
            </a:r>
            <a:r>
              <a:rPr lang="en-US" baseline="30000">
                <a:solidFill>
                  <a:srgbClr val="141727"/>
                </a:solidFill>
                <a:latin typeface="Times New Roman"/>
                <a:ea typeface="Times New Roman"/>
                <a:cs typeface="Times New Roman"/>
                <a:sym typeface="Times New Roman"/>
              </a:rPr>
              <a:t>1</a:t>
            </a:r>
            <a:r>
              <a:rPr lang="en-US">
                <a:solidFill>
                  <a:srgbClr val="141727"/>
                </a:solidFill>
                <a:latin typeface="Times New Roman"/>
                <a:ea typeface="Times New Roman"/>
                <a:cs typeface="Times New Roman"/>
                <a:sym typeface="Times New Roman"/>
              </a:rPr>
              <a:t> + F*16</a:t>
            </a:r>
            <a:r>
              <a:rPr lang="en-US" baseline="30000">
                <a:solidFill>
                  <a:srgbClr val="141727"/>
                </a:solidFill>
                <a:latin typeface="Times New Roman"/>
                <a:ea typeface="Times New Roman"/>
                <a:cs typeface="Times New Roman"/>
                <a:sym typeface="Times New Roman"/>
              </a:rPr>
              <a:t>0 </a:t>
            </a:r>
            <a:r>
              <a:rPr lang="en-US">
                <a:solidFill>
                  <a:srgbClr val="141727"/>
                </a:solidFill>
                <a:latin typeface="Times New Roman"/>
                <a:ea typeface="Times New Roman"/>
                <a:cs typeface="Times New Roman"/>
                <a:sym typeface="Times New Roman"/>
              </a:rPr>
              <a:t>= 1*256 + 11*16 + 15*1 = 447</a:t>
            </a:r>
            <a:r>
              <a:rPr lang="en-US" baseline="-25000">
                <a:solidFill>
                  <a:srgbClr val="141727"/>
                </a:solidFill>
                <a:latin typeface="Times New Roman"/>
                <a:ea typeface="Times New Roman"/>
                <a:cs typeface="Times New Roman"/>
                <a:sym typeface="Times New Roman"/>
              </a:rPr>
              <a:t>10</a:t>
            </a:r>
            <a:endParaRPr baseline="-25000">
              <a:solidFill>
                <a:srgbClr val="141727"/>
              </a:solidFill>
              <a:latin typeface="Times New Roman"/>
              <a:ea typeface="Times New Roman"/>
              <a:cs typeface="Times New Roman"/>
              <a:sym typeface="Times New Roman"/>
            </a:endParaRPr>
          </a:p>
        </p:txBody>
      </p:sp>
      <p:sp>
        <p:nvSpPr>
          <p:cNvPr id="847" name="Google Shape;847;p3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65E54D58-4C1D-BDDA-54DC-76B55931284B}"/>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9DA770A5-2EB5-328C-7AF9-34F20300B7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31"/>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53" name="Google Shape;853;p31"/>
          <p:cNvSpPr txBox="1">
            <a:spLocks noGrp="1"/>
          </p:cNvSpPr>
          <p:nvPr>
            <p:ph type="body" idx="1"/>
          </p:nvPr>
        </p:nvSpPr>
        <p:spPr>
          <a:xfrm>
            <a:off x="774144" y="1233824"/>
            <a:ext cx="8108599" cy="4943139"/>
          </a:xfrm>
          <a:prstGeom prst="rect">
            <a:avLst/>
          </a:prstGeom>
          <a:noFill/>
          <a:ln>
            <a:noFill/>
          </a:ln>
        </p:spPr>
        <p:txBody>
          <a:bodyPr spcFirstLastPara="1" wrap="square" lIns="91425" tIns="45700" rIns="91425" bIns="45700" anchor="t" anchorCtr="0">
            <a:normAutofit lnSpcReduction="10000"/>
          </a:bodyPr>
          <a:lstStyle/>
          <a:p>
            <a:pPr marL="34290" lvl="0" indent="0" algn="l" rtl="0">
              <a:lnSpc>
                <a:spcPct val="90000"/>
              </a:lnSpc>
              <a:spcBef>
                <a:spcPts val="0"/>
              </a:spcBef>
              <a:spcAft>
                <a:spcPts val="0"/>
              </a:spcAft>
              <a:buClr>
                <a:schemeClr val="dk1"/>
              </a:buClr>
              <a:buSzPts val="1920"/>
              <a:buNone/>
            </a:pPr>
            <a:r>
              <a:rPr lang="en-US" sz="3000" b="1">
                <a:solidFill>
                  <a:srgbClr val="141727"/>
                </a:solidFill>
                <a:latin typeface="Times New Roman"/>
                <a:ea typeface="Times New Roman"/>
                <a:cs typeface="Times New Roman"/>
                <a:sym typeface="Times New Roman"/>
              </a:rPr>
              <a:t>Quy tắc 3: Chuyển số từ hệ nhị phân sang hệ thập lục phân</a:t>
            </a:r>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Nhóm lần lượt 4 bit từ phải qua trái, thay thế các nhóm 4 bit bằng giá trị tương ứng với hệ 16 (tra theo bảng) </a:t>
            </a:r>
            <a:endParaRPr/>
          </a:p>
          <a:p>
            <a:pPr marL="34290" lvl="0" indent="0" algn="l" rtl="0">
              <a:lnSpc>
                <a:spcPct val="90000"/>
              </a:lnSpc>
              <a:spcBef>
                <a:spcPts val="0"/>
              </a:spcBef>
              <a:spcAft>
                <a:spcPts val="0"/>
              </a:spcAft>
              <a:buClr>
                <a:schemeClr val="dk1"/>
              </a:buClr>
              <a:buSzPts val="1920"/>
              <a:buNone/>
            </a:pPr>
            <a:endParaRPr sz="3000" b="1">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Ví dụ: 1111011</a:t>
            </a:r>
            <a:r>
              <a:rPr lang="en-US" sz="3000" baseline="-25000">
                <a:solidFill>
                  <a:srgbClr val="141727"/>
                </a:solidFill>
                <a:latin typeface="Times New Roman"/>
                <a:ea typeface="Times New Roman"/>
                <a:cs typeface="Times New Roman"/>
                <a:sym typeface="Times New Roman"/>
              </a:rPr>
              <a:t>2 </a:t>
            </a:r>
            <a:r>
              <a:rPr lang="en-US" sz="3000">
                <a:solidFill>
                  <a:srgbClr val="141727"/>
                </a:solidFill>
                <a:latin typeface="Times New Roman"/>
                <a:ea typeface="Times New Roman"/>
                <a:cs typeface="Times New Roman"/>
                <a:sym typeface="Times New Roman"/>
              </a:rPr>
              <a:t>= ?</a:t>
            </a:r>
            <a:r>
              <a:rPr lang="en-US" sz="3000" baseline="-25000">
                <a:solidFill>
                  <a:srgbClr val="141727"/>
                </a:solidFill>
                <a:latin typeface="Times New Roman"/>
                <a:ea typeface="Times New Roman"/>
                <a:cs typeface="Times New Roman"/>
                <a:sym typeface="Times New Roman"/>
              </a:rPr>
              <a:t>16</a:t>
            </a:r>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Nhóm lần lượt 4 bit từ phải sang trái, ta được:</a:t>
            </a:r>
            <a:endParaRPr/>
          </a:p>
          <a:p>
            <a:pPr marL="34290" lvl="0" indent="0" algn="ctr"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0111’1011</a:t>
            </a:r>
            <a:r>
              <a:rPr lang="en-US" sz="3000" baseline="-25000">
                <a:solidFill>
                  <a:srgbClr val="141727"/>
                </a:solidFill>
                <a:latin typeface="Times New Roman"/>
                <a:ea typeface="Times New Roman"/>
                <a:cs typeface="Times New Roman"/>
                <a:sym typeface="Times New Roman"/>
              </a:rPr>
              <a:t>2 </a:t>
            </a: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	(0111)</a:t>
            </a:r>
            <a:r>
              <a:rPr lang="en-US" sz="3000" baseline="-25000">
                <a:solidFill>
                  <a:srgbClr val="141727"/>
                </a:solidFill>
                <a:latin typeface="Times New Roman"/>
                <a:ea typeface="Times New Roman"/>
                <a:cs typeface="Times New Roman"/>
                <a:sym typeface="Times New Roman"/>
              </a:rPr>
              <a:t>2</a:t>
            </a:r>
            <a:r>
              <a:rPr lang="en-US" sz="3000">
                <a:solidFill>
                  <a:srgbClr val="141727"/>
                </a:solidFill>
                <a:latin typeface="Times New Roman"/>
                <a:ea typeface="Times New Roman"/>
                <a:cs typeface="Times New Roman"/>
                <a:sym typeface="Times New Roman"/>
              </a:rPr>
              <a:t> = (7)</a:t>
            </a:r>
            <a:r>
              <a:rPr lang="en-US" sz="3000" baseline="-25000">
                <a:solidFill>
                  <a:srgbClr val="141727"/>
                </a:solidFill>
                <a:latin typeface="Times New Roman"/>
                <a:ea typeface="Times New Roman"/>
                <a:cs typeface="Times New Roman"/>
                <a:sym typeface="Times New Roman"/>
              </a:rPr>
              <a:t>16</a:t>
            </a:r>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	(1011)</a:t>
            </a:r>
            <a:r>
              <a:rPr lang="en-US" sz="3000" baseline="-25000">
                <a:solidFill>
                  <a:srgbClr val="141727"/>
                </a:solidFill>
                <a:latin typeface="Times New Roman"/>
                <a:ea typeface="Times New Roman"/>
                <a:cs typeface="Times New Roman"/>
                <a:sym typeface="Times New Roman"/>
              </a:rPr>
              <a:t>2</a:t>
            </a:r>
            <a:r>
              <a:rPr lang="en-US" sz="3000">
                <a:solidFill>
                  <a:srgbClr val="141727"/>
                </a:solidFill>
                <a:latin typeface="Times New Roman"/>
                <a:ea typeface="Times New Roman"/>
                <a:cs typeface="Times New Roman"/>
                <a:sym typeface="Times New Roman"/>
              </a:rPr>
              <a:t> = (B)</a:t>
            </a:r>
            <a:r>
              <a:rPr lang="en-US" sz="3000" baseline="-25000">
                <a:solidFill>
                  <a:srgbClr val="141727"/>
                </a:solidFill>
                <a:latin typeface="Times New Roman"/>
                <a:ea typeface="Times New Roman"/>
                <a:cs typeface="Times New Roman"/>
                <a:sym typeface="Times New Roman"/>
              </a:rPr>
              <a:t>16</a:t>
            </a:r>
            <a:endParaRPr/>
          </a:p>
          <a:p>
            <a:pPr marL="34290" lvl="0" indent="0" algn="l" rtl="0">
              <a:lnSpc>
                <a:spcPct val="90000"/>
              </a:lnSpc>
              <a:spcBef>
                <a:spcPts val="0"/>
              </a:spcBef>
              <a:spcAft>
                <a:spcPts val="0"/>
              </a:spcAft>
              <a:buClr>
                <a:schemeClr val="dk1"/>
              </a:buClr>
              <a:buSzPts val="1920"/>
              <a:buNone/>
            </a:pP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Kết luận: 1111011</a:t>
            </a:r>
            <a:r>
              <a:rPr lang="en-US" sz="3000" baseline="-25000">
                <a:solidFill>
                  <a:srgbClr val="141727"/>
                </a:solidFill>
                <a:latin typeface="Times New Roman"/>
                <a:ea typeface="Times New Roman"/>
                <a:cs typeface="Times New Roman"/>
                <a:sym typeface="Times New Roman"/>
              </a:rPr>
              <a:t>2 </a:t>
            </a:r>
            <a:r>
              <a:rPr lang="en-US" sz="3000">
                <a:solidFill>
                  <a:srgbClr val="141727"/>
                </a:solidFill>
                <a:latin typeface="Times New Roman"/>
                <a:ea typeface="Times New Roman"/>
                <a:cs typeface="Times New Roman"/>
                <a:sym typeface="Times New Roman"/>
              </a:rPr>
              <a:t>= 7B</a:t>
            </a:r>
            <a:r>
              <a:rPr lang="en-US" sz="3000" baseline="-25000">
                <a:solidFill>
                  <a:srgbClr val="141727"/>
                </a:solidFill>
                <a:latin typeface="Times New Roman"/>
                <a:ea typeface="Times New Roman"/>
                <a:cs typeface="Times New Roman"/>
                <a:sym typeface="Times New Roman"/>
              </a:rPr>
              <a:t>16</a:t>
            </a:r>
            <a:endParaRPr sz="3000" baseline="-25000">
              <a:solidFill>
                <a:srgbClr val="141727"/>
              </a:solidFill>
              <a:latin typeface="Times New Roman"/>
              <a:ea typeface="Times New Roman"/>
              <a:cs typeface="Times New Roman"/>
              <a:sym typeface="Times New Roman"/>
            </a:endParaRPr>
          </a:p>
        </p:txBody>
      </p:sp>
      <p:sp>
        <p:nvSpPr>
          <p:cNvPr id="855" name="Google Shape;855;p31"/>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56" name="Google Shape;856;p31"/>
          <p:cNvGraphicFramePr/>
          <p:nvPr/>
        </p:nvGraphicFramePr>
        <p:xfrm>
          <a:off x="9048472" y="1255501"/>
          <a:ext cx="2305350" cy="5465860"/>
        </p:xfrm>
        <a:graphic>
          <a:graphicData uri="http://schemas.openxmlformats.org/drawingml/2006/table">
            <a:tbl>
              <a:tblPr>
                <a:noFill/>
                <a:tableStyleId>{5FE42250-25D3-4358-92D9-B7DA6AD18023}</a:tableStyleId>
              </a:tblPr>
              <a:tblGrid>
                <a:gridCol w="11526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tblGrid>
              <a:tr h="185225">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Bin</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Hex</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8</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9</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A</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B</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C</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D</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E</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F</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sp>
        <p:nvSpPr>
          <p:cNvPr id="2" name="Date Placeholder 1">
            <a:extLst>
              <a:ext uri="{FF2B5EF4-FFF2-40B4-BE49-F238E27FC236}">
                <a16:creationId xmlns:a16="http://schemas.microsoft.com/office/drawing/2014/main" id="{128CEA19-02EF-889D-A9CD-2B32FD8F966D}"/>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D7247C02-CA02-C63C-F9FF-2E7D6247EF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1.1 Tổng quan về máy tính</a:t>
            </a:r>
            <a:endParaRPr/>
          </a:p>
        </p:txBody>
      </p:sp>
      <p:sp>
        <p:nvSpPr>
          <p:cNvPr id="2" name="Text Placeholder 1">
            <a:extLst>
              <a:ext uri="{FF2B5EF4-FFF2-40B4-BE49-F238E27FC236}">
                <a16:creationId xmlns:a16="http://schemas.microsoft.com/office/drawing/2014/main" id="{A695D5FD-FF95-D5A7-DB34-D25B852E8185}"/>
              </a:ext>
            </a:extLst>
          </p:cNvPr>
          <p:cNvSpPr>
            <a:spLocks noGrp="1"/>
          </p:cNvSpPr>
          <p:nvPr>
            <p:ph type="body" idx="2"/>
          </p:nvPr>
        </p:nvSpPr>
        <p:spPr/>
        <p:txBody>
          <a:bodyPr/>
          <a:lstStyle/>
          <a:p>
            <a:endParaRPr lang="en-US"/>
          </a:p>
        </p:txBody>
      </p:sp>
      <p:sp>
        <p:nvSpPr>
          <p:cNvPr id="3" name="Text Placeholder 2">
            <a:extLst>
              <a:ext uri="{FF2B5EF4-FFF2-40B4-BE49-F238E27FC236}">
                <a16:creationId xmlns:a16="http://schemas.microsoft.com/office/drawing/2014/main" id="{AB5C1ABD-22DF-D769-0ADE-F9BE37342042}"/>
              </a:ext>
            </a:extLst>
          </p:cNvPr>
          <p:cNvSpPr>
            <a:spLocks noGrp="1"/>
          </p:cNvSpPr>
          <p:nvPr>
            <p:ph type="body" idx="3"/>
          </p:nvPr>
        </p:nvSpPr>
        <p:spPr/>
        <p:txBody>
          <a:bodyPr/>
          <a:lstStyle/>
          <a:p>
            <a:endParaRPr lang="en-US"/>
          </a:p>
        </p:txBody>
      </p:sp>
      <p:sp>
        <p:nvSpPr>
          <p:cNvPr id="4" name="Text Placeholder 3">
            <a:extLst>
              <a:ext uri="{FF2B5EF4-FFF2-40B4-BE49-F238E27FC236}">
                <a16:creationId xmlns:a16="http://schemas.microsoft.com/office/drawing/2014/main" id="{878F3044-83AA-65E6-39A3-7963DA5226B0}"/>
              </a:ext>
            </a:extLst>
          </p:cNvPr>
          <p:cNvSpPr>
            <a:spLocks noGrp="1"/>
          </p:cNvSpPr>
          <p:nvPr>
            <p:ph type="body" idx="4"/>
          </p:nvPr>
        </p:nvSpPr>
        <p:spPr/>
        <p:txBody>
          <a:bodyPr>
            <a:normAutofit fontScale="92500" lnSpcReduction="10000"/>
          </a:bodyPr>
          <a:lstStyle/>
          <a:p>
            <a:endParaRPr lang="en-US"/>
          </a:p>
        </p:txBody>
      </p:sp>
      <p:sp>
        <p:nvSpPr>
          <p:cNvPr id="367" name="Google Shape;367;p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8D8D8"/>
              </a:buClr>
              <a:buSzPts val="1100"/>
              <a:buFont typeface="Arial"/>
              <a:buNone/>
            </a:pPr>
            <a:r>
              <a:rPr lang="en-US" sz="1100" b="0" i="0" u="none" strike="noStrike" cap="none">
                <a:solidFill>
                  <a:srgbClr val="D8D8D8"/>
                </a:solidFill>
                <a:latin typeface="Arial"/>
                <a:ea typeface="Arial"/>
                <a:cs typeface="Arial"/>
                <a:sym typeface="Arial"/>
              </a:rPr>
              <a:t>Thực hiện bởi Trường Đại học Công nghệ Thông tin, ĐHQG-HCM</a:t>
            </a:r>
            <a:endParaRPr sz="1100" b="0" i="0" u="none" strike="noStrike" cap="none">
              <a:solidFill>
                <a:srgbClr val="D8D8D8"/>
              </a:solidFill>
              <a:latin typeface="Arial"/>
              <a:ea typeface="Arial"/>
              <a:cs typeface="Arial"/>
              <a:sym typeface="Arial"/>
            </a:endParaRPr>
          </a:p>
        </p:txBody>
      </p:sp>
      <p:sp>
        <p:nvSpPr>
          <p:cNvPr id="5" name="Date Placeholder 4">
            <a:extLst>
              <a:ext uri="{FF2B5EF4-FFF2-40B4-BE49-F238E27FC236}">
                <a16:creationId xmlns:a16="http://schemas.microsoft.com/office/drawing/2014/main" id="{BDF16CD9-9F50-A0CE-5077-3A526FD0761F}"/>
              </a:ext>
            </a:extLst>
          </p:cNvPr>
          <p:cNvSpPr>
            <a:spLocks noGrp="1"/>
          </p:cNvSpPr>
          <p:nvPr>
            <p:ph type="dt" idx="10"/>
          </p:nvPr>
        </p:nvSpPr>
        <p:spPr/>
        <p:txBody>
          <a:bodyPr/>
          <a:lstStyle/>
          <a:p>
            <a:r>
              <a:rPr lang="en-US"/>
              <a:t>June 2024</a:t>
            </a:r>
          </a:p>
        </p:txBody>
      </p:sp>
      <p:sp>
        <p:nvSpPr>
          <p:cNvPr id="6" name="Slide Number Placeholder 5">
            <a:extLst>
              <a:ext uri="{FF2B5EF4-FFF2-40B4-BE49-F238E27FC236}">
                <a16:creationId xmlns:a16="http://schemas.microsoft.com/office/drawing/2014/main" id="{53C0931F-5743-99AB-A47F-11E2D7F243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2"/>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62" name="Google Shape;862;p32"/>
          <p:cNvSpPr txBox="1">
            <a:spLocks noGrp="1"/>
          </p:cNvSpPr>
          <p:nvPr>
            <p:ph type="body" idx="1"/>
          </p:nvPr>
        </p:nvSpPr>
        <p:spPr>
          <a:xfrm>
            <a:off x="774145" y="1233824"/>
            <a:ext cx="7636325" cy="4943139"/>
          </a:xfrm>
          <a:prstGeom prst="rect">
            <a:avLst/>
          </a:prstGeom>
          <a:noFill/>
          <a:ln>
            <a:noFill/>
          </a:ln>
        </p:spPr>
        <p:txBody>
          <a:bodyPr spcFirstLastPara="1" wrap="square" lIns="91425" tIns="45700" rIns="91425" bIns="45700" anchor="t" anchorCtr="0">
            <a:normAutofit fontScale="92500" lnSpcReduction="10000"/>
          </a:bodyPr>
          <a:lstStyle/>
          <a:p>
            <a:pPr marL="34290" lvl="0" indent="0" algn="l" rtl="0">
              <a:lnSpc>
                <a:spcPct val="90000"/>
              </a:lnSpc>
              <a:spcBef>
                <a:spcPts val="0"/>
              </a:spcBef>
              <a:spcAft>
                <a:spcPts val="0"/>
              </a:spcAft>
              <a:buClr>
                <a:schemeClr val="dk1"/>
              </a:buClr>
              <a:buSzPct val="69189"/>
              <a:buNone/>
            </a:pPr>
            <a:r>
              <a:rPr lang="en-US" sz="3000" b="1">
                <a:solidFill>
                  <a:srgbClr val="141727"/>
                </a:solidFill>
                <a:latin typeface="Times New Roman"/>
                <a:ea typeface="Times New Roman"/>
                <a:cs typeface="Times New Roman"/>
                <a:sym typeface="Times New Roman"/>
              </a:rPr>
              <a:t>Quy tắc 4: Chuyển số từ hệ nhị phân sang hệ bát phân</a:t>
            </a:r>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Nhóm lần lượt 3 bit từ phải qua trái, thay thế các nhóm 3 bit bằng giá trị tương ứng với hệ cơ số 8 (tra theo bảng): </a:t>
            </a:r>
            <a:endParaRPr/>
          </a:p>
          <a:p>
            <a:pPr marL="34290" lvl="0" indent="0" algn="l" rtl="0">
              <a:lnSpc>
                <a:spcPct val="90000"/>
              </a:lnSpc>
              <a:spcBef>
                <a:spcPts val="0"/>
              </a:spcBef>
              <a:spcAft>
                <a:spcPts val="0"/>
              </a:spcAft>
              <a:buClr>
                <a:schemeClr val="dk1"/>
              </a:buClr>
              <a:buSzPct val="69189"/>
              <a:buNone/>
            </a:pP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Ví dụ: 1111011</a:t>
            </a:r>
            <a:r>
              <a:rPr lang="en-US" sz="3000" baseline="-25000">
                <a:solidFill>
                  <a:srgbClr val="141727"/>
                </a:solidFill>
                <a:latin typeface="Times New Roman"/>
                <a:ea typeface="Times New Roman"/>
                <a:cs typeface="Times New Roman"/>
                <a:sym typeface="Times New Roman"/>
              </a:rPr>
              <a:t>2 </a:t>
            </a:r>
            <a:r>
              <a:rPr lang="en-US" sz="3000">
                <a:solidFill>
                  <a:srgbClr val="141727"/>
                </a:solidFill>
                <a:latin typeface="Times New Roman"/>
                <a:ea typeface="Times New Roman"/>
                <a:cs typeface="Times New Roman"/>
                <a:sym typeface="Times New Roman"/>
              </a:rPr>
              <a:t>= ?</a:t>
            </a:r>
            <a:r>
              <a:rPr lang="en-US" sz="3000" baseline="-25000">
                <a:solidFill>
                  <a:srgbClr val="141727"/>
                </a:solidFill>
                <a:latin typeface="Times New Roman"/>
                <a:ea typeface="Times New Roman"/>
                <a:cs typeface="Times New Roman"/>
                <a:sym typeface="Times New Roman"/>
              </a:rPr>
              <a:t>8</a:t>
            </a:r>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Nhóm lần lượt 3 bit từ phải sang trái, ta được:</a:t>
            </a:r>
            <a:endParaRPr/>
          </a:p>
          <a:p>
            <a:pPr marL="34290" lvl="0" indent="0" algn="ctr"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001’111’011</a:t>
            </a:r>
            <a:r>
              <a:rPr lang="en-US" sz="3000" baseline="-25000">
                <a:solidFill>
                  <a:srgbClr val="141727"/>
                </a:solidFill>
                <a:latin typeface="Times New Roman"/>
                <a:ea typeface="Times New Roman"/>
                <a:cs typeface="Times New Roman"/>
                <a:sym typeface="Times New Roman"/>
              </a:rPr>
              <a:t>2</a:t>
            </a:r>
            <a:endParaRPr sz="3000" baseline="-25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	(001)</a:t>
            </a:r>
            <a:r>
              <a:rPr lang="en-US" sz="3000" baseline="-25000">
                <a:solidFill>
                  <a:srgbClr val="141727"/>
                </a:solidFill>
                <a:latin typeface="Times New Roman"/>
                <a:ea typeface="Times New Roman"/>
                <a:cs typeface="Times New Roman"/>
                <a:sym typeface="Times New Roman"/>
              </a:rPr>
              <a:t>2</a:t>
            </a:r>
            <a:r>
              <a:rPr lang="en-US" sz="3000">
                <a:solidFill>
                  <a:srgbClr val="141727"/>
                </a:solidFill>
                <a:latin typeface="Times New Roman"/>
                <a:ea typeface="Times New Roman"/>
                <a:cs typeface="Times New Roman"/>
                <a:sym typeface="Times New Roman"/>
              </a:rPr>
              <a:t> = (1)</a:t>
            </a:r>
            <a:r>
              <a:rPr lang="en-US" sz="3000" baseline="-25000">
                <a:solidFill>
                  <a:srgbClr val="141727"/>
                </a:solidFill>
                <a:latin typeface="Times New Roman"/>
                <a:ea typeface="Times New Roman"/>
                <a:cs typeface="Times New Roman"/>
                <a:sym typeface="Times New Roman"/>
              </a:rPr>
              <a:t>8</a:t>
            </a:r>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	(111)</a:t>
            </a:r>
            <a:r>
              <a:rPr lang="en-US" sz="3000" baseline="-25000">
                <a:solidFill>
                  <a:srgbClr val="141727"/>
                </a:solidFill>
                <a:latin typeface="Times New Roman"/>
                <a:ea typeface="Times New Roman"/>
                <a:cs typeface="Times New Roman"/>
                <a:sym typeface="Times New Roman"/>
              </a:rPr>
              <a:t>2</a:t>
            </a:r>
            <a:r>
              <a:rPr lang="en-US" sz="3000">
                <a:solidFill>
                  <a:srgbClr val="141727"/>
                </a:solidFill>
                <a:latin typeface="Times New Roman"/>
                <a:ea typeface="Times New Roman"/>
                <a:cs typeface="Times New Roman"/>
                <a:sym typeface="Times New Roman"/>
              </a:rPr>
              <a:t> = (7)</a:t>
            </a:r>
            <a:r>
              <a:rPr lang="en-US" sz="3000" baseline="-25000">
                <a:solidFill>
                  <a:srgbClr val="141727"/>
                </a:solidFill>
                <a:latin typeface="Times New Roman"/>
                <a:ea typeface="Times New Roman"/>
                <a:cs typeface="Times New Roman"/>
                <a:sym typeface="Times New Roman"/>
              </a:rPr>
              <a:t>8</a:t>
            </a:r>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	(011)</a:t>
            </a:r>
            <a:r>
              <a:rPr lang="en-US" sz="3000" baseline="-25000">
                <a:solidFill>
                  <a:srgbClr val="141727"/>
                </a:solidFill>
                <a:latin typeface="Times New Roman"/>
                <a:ea typeface="Times New Roman"/>
                <a:cs typeface="Times New Roman"/>
                <a:sym typeface="Times New Roman"/>
              </a:rPr>
              <a:t>2</a:t>
            </a:r>
            <a:r>
              <a:rPr lang="en-US" sz="3000">
                <a:solidFill>
                  <a:srgbClr val="141727"/>
                </a:solidFill>
                <a:latin typeface="Times New Roman"/>
                <a:ea typeface="Times New Roman"/>
                <a:cs typeface="Times New Roman"/>
                <a:sym typeface="Times New Roman"/>
              </a:rPr>
              <a:t> = (3)</a:t>
            </a:r>
            <a:r>
              <a:rPr lang="en-US" sz="3000" baseline="-25000">
                <a:solidFill>
                  <a:srgbClr val="141727"/>
                </a:solidFill>
                <a:latin typeface="Times New Roman"/>
                <a:ea typeface="Times New Roman"/>
                <a:cs typeface="Times New Roman"/>
                <a:sym typeface="Times New Roman"/>
              </a:rPr>
              <a:t>8</a:t>
            </a:r>
            <a:endParaRPr/>
          </a:p>
          <a:p>
            <a:pPr marL="34290" lvl="0" indent="0" algn="l" rtl="0">
              <a:lnSpc>
                <a:spcPct val="90000"/>
              </a:lnSpc>
              <a:spcBef>
                <a:spcPts val="0"/>
              </a:spcBef>
              <a:spcAft>
                <a:spcPts val="0"/>
              </a:spcAft>
              <a:buClr>
                <a:schemeClr val="dk1"/>
              </a:buClr>
              <a:buSzPct val="69189"/>
              <a:buNone/>
            </a:pP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ct val="69189"/>
              <a:buNone/>
            </a:pPr>
            <a:r>
              <a:rPr lang="en-US" sz="3000">
                <a:solidFill>
                  <a:srgbClr val="141727"/>
                </a:solidFill>
                <a:latin typeface="Times New Roman"/>
                <a:ea typeface="Times New Roman"/>
                <a:cs typeface="Times New Roman"/>
                <a:sym typeface="Times New Roman"/>
              </a:rPr>
              <a:t>Kết luận: 1111011</a:t>
            </a:r>
            <a:r>
              <a:rPr lang="en-US" sz="3000" baseline="-25000">
                <a:solidFill>
                  <a:srgbClr val="141727"/>
                </a:solidFill>
                <a:latin typeface="Times New Roman"/>
                <a:ea typeface="Times New Roman"/>
                <a:cs typeface="Times New Roman"/>
                <a:sym typeface="Times New Roman"/>
              </a:rPr>
              <a:t>2 </a:t>
            </a:r>
            <a:r>
              <a:rPr lang="en-US" sz="3000">
                <a:solidFill>
                  <a:srgbClr val="141727"/>
                </a:solidFill>
                <a:latin typeface="Times New Roman"/>
                <a:ea typeface="Times New Roman"/>
                <a:cs typeface="Times New Roman"/>
                <a:sym typeface="Times New Roman"/>
              </a:rPr>
              <a:t>= 173</a:t>
            </a:r>
            <a:r>
              <a:rPr lang="en-US" sz="3000" baseline="-25000">
                <a:solidFill>
                  <a:srgbClr val="141727"/>
                </a:solidFill>
                <a:latin typeface="Times New Roman"/>
                <a:ea typeface="Times New Roman"/>
                <a:cs typeface="Times New Roman"/>
                <a:sym typeface="Times New Roman"/>
              </a:rPr>
              <a:t>8</a:t>
            </a:r>
            <a:endParaRPr/>
          </a:p>
          <a:p>
            <a:pPr marL="34290" lvl="0" indent="0" algn="l" rtl="0">
              <a:lnSpc>
                <a:spcPct val="90000"/>
              </a:lnSpc>
              <a:spcBef>
                <a:spcPts val="0"/>
              </a:spcBef>
              <a:spcAft>
                <a:spcPts val="0"/>
              </a:spcAft>
              <a:buClr>
                <a:schemeClr val="dk1"/>
              </a:buClr>
              <a:buSzPct val="69189"/>
              <a:buNone/>
            </a:pPr>
            <a:endParaRPr sz="3000">
              <a:solidFill>
                <a:srgbClr val="141727"/>
              </a:solidFill>
              <a:latin typeface="Times New Roman"/>
              <a:ea typeface="Times New Roman"/>
              <a:cs typeface="Times New Roman"/>
              <a:sym typeface="Times New Roman"/>
            </a:endParaRPr>
          </a:p>
          <a:p>
            <a:pPr marL="34290" lvl="0" indent="0" algn="l" rtl="0">
              <a:lnSpc>
                <a:spcPct val="90000"/>
              </a:lnSpc>
              <a:spcBef>
                <a:spcPts val="0"/>
              </a:spcBef>
              <a:spcAft>
                <a:spcPts val="0"/>
              </a:spcAft>
              <a:buClr>
                <a:schemeClr val="dk1"/>
              </a:buClr>
              <a:buSzPct val="69189"/>
              <a:buNone/>
            </a:pPr>
            <a:endParaRPr sz="3000" b="1">
              <a:solidFill>
                <a:srgbClr val="141727"/>
              </a:solidFill>
              <a:latin typeface="Times New Roman"/>
              <a:ea typeface="Times New Roman"/>
              <a:cs typeface="Times New Roman"/>
              <a:sym typeface="Times New Roman"/>
            </a:endParaRPr>
          </a:p>
        </p:txBody>
      </p:sp>
      <p:sp>
        <p:nvSpPr>
          <p:cNvPr id="863" name="Google Shape;863;p32"/>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65" name="Google Shape;865;p32"/>
          <p:cNvGraphicFramePr/>
          <p:nvPr/>
        </p:nvGraphicFramePr>
        <p:xfrm>
          <a:off x="8620368" y="2078753"/>
          <a:ext cx="2964550" cy="3975860"/>
        </p:xfrm>
        <a:graphic>
          <a:graphicData uri="http://schemas.openxmlformats.org/drawingml/2006/table">
            <a:tbl>
              <a:tblPr>
                <a:noFill/>
                <a:tableStyleId>{5FE42250-25D3-4358-92D9-B7DA6AD18023}</a:tableStyleId>
              </a:tblPr>
              <a:tblGrid>
                <a:gridCol w="1482275">
                  <a:extLst>
                    <a:ext uri="{9D8B030D-6E8A-4147-A177-3AD203B41FA5}">
                      <a16:colId xmlns:a16="http://schemas.microsoft.com/office/drawing/2014/main" val="20000"/>
                    </a:ext>
                  </a:extLst>
                </a:gridCol>
                <a:gridCol w="1482275">
                  <a:extLst>
                    <a:ext uri="{9D8B030D-6E8A-4147-A177-3AD203B41FA5}">
                      <a16:colId xmlns:a16="http://schemas.microsoft.com/office/drawing/2014/main" val="20001"/>
                    </a:ext>
                  </a:extLst>
                </a:gridCol>
              </a:tblGrid>
              <a:tr h="185225">
                <a:tc>
                  <a:txBody>
                    <a:bodyPr/>
                    <a:lstStyle/>
                    <a:p>
                      <a:pPr marL="0" marR="0" lvl="0" indent="0" algn="ctr" rtl="0">
                        <a:spcBef>
                          <a:spcPts val="0"/>
                        </a:spcBef>
                        <a:spcAft>
                          <a:spcPts val="0"/>
                        </a:spcAft>
                        <a:buNone/>
                      </a:pPr>
                      <a:r>
                        <a:rPr lang="en-US" sz="2600" b="1" u="none" strike="noStrike" cap="none">
                          <a:solidFill>
                            <a:srgbClr val="141727"/>
                          </a:solidFill>
                          <a:latin typeface="Consolas"/>
                          <a:ea typeface="Consolas"/>
                          <a:cs typeface="Consolas"/>
                          <a:sym typeface="Consolas"/>
                        </a:rPr>
                        <a:t>Binary</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1" u="none" strike="noStrike" cap="none">
                          <a:solidFill>
                            <a:srgbClr val="141727"/>
                          </a:solidFill>
                          <a:latin typeface="Consolas"/>
                          <a:ea typeface="Consolas"/>
                          <a:cs typeface="Consolas"/>
                          <a:sym typeface="Consolas"/>
                        </a:rPr>
                        <a:t>Oct</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2" name="Date Placeholder 1">
            <a:extLst>
              <a:ext uri="{FF2B5EF4-FFF2-40B4-BE49-F238E27FC236}">
                <a16:creationId xmlns:a16="http://schemas.microsoft.com/office/drawing/2014/main" id="{3A98585E-CCE0-8271-558D-C8968D8D93D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C6913B4-8CF0-77FD-F2C5-8403AF5EF4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3"/>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71" name="Google Shape;871;p33"/>
          <p:cNvSpPr txBox="1">
            <a:spLocks noGrp="1"/>
          </p:cNvSpPr>
          <p:nvPr>
            <p:ph type="body" idx="1"/>
          </p:nvPr>
        </p:nvSpPr>
        <p:spPr>
          <a:xfrm>
            <a:off x="475417" y="1233824"/>
            <a:ext cx="8747226" cy="4943139"/>
          </a:xfrm>
          <a:prstGeom prst="rect">
            <a:avLst/>
          </a:prstGeom>
          <a:noFill/>
          <a:ln>
            <a:noFill/>
          </a:ln>
        </p:spPr>
        <p:txBody>
          <a:bodyPr spcFirstLastPara="1" wrap="square" lIns="91425" tIns="45700" rIns="91425" bIns="45700" anchor="t" anchorCtr="0">
            <a:noAutofit/>
          </a:bodyPr>
          <a:lstStyle/>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Quy tắc 5: Chuyển số từ hệ thập lục phân sang hệ nhị phân</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Ứng với mỗi chữ số sẽ được biểu diễn dưới dạng 4 bit</a:t>
            </a:r>
            <a:r>
              <a:rPr lang="en-US" b="1">
                <a:solidFill>
                  <a:srgbClr val="141727"/>
                </a:solidFill>
                <a:latin typeface="Times New Roman"/>
                <a:ea typeface="Times New Roman"/>
                <a:cs typeface="Times New Roman"/>
                <a:sym typeface="Times New Roman"/>
              </a:rPr>
              <a:t> </a:t>
            </a:r>
            <a:r>
              <a:rPr lang="en-US">
                <a:solidFill>
                  <a:srgbClr val="141727"/>
                </a:solidFill>
                <a:latin typeface="Times New Roman"/>
                <a:ea typeface="Times New Roman"/>
                <a:cs typeface="Times New Roman"/>
                <a:sym typeface="Times New Roman"/>
              </a:rPr>
              <a:t>nhị phân (tra theo bảng) </a:t>
            </a:r>
            <a:endParaRPr b="1">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endParaRPr b="1">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Ví dụ: 4AE</a:t>
            </a:r>
            <a:r>
              <a:rPr lang="en-US" baseline="-25000">
                <a:solidFill>
                  <a:srgbClr val="141727"/>
                </a:solidFill>
                <a:latin typeface="Times New Roman"/>
                <a:ea typeface="Times New Roman"/>
                <a:cs typeface="Times New Roman"/>
                <a:sym typeface="Times New Roman"/>
              </a:rPr>
              <a:t>16 </a:t>
            </a:r>
            <a:r>
              <a:rPr lang="en-US">
                <a:solidFill>
                  <a:srgbClr val="141727"/>
                </a:solidFill>
                <a:latin typeface="Times New Roman"/>
                <a:ea typeface="Times New Roman"/>
                <a:cs typeface="Times New Roman"/>
                <a:sym typeface="Times New Roman"/>
              </a:rPr>
              <a:t>= ? </a:t>
            </a:r>
            <a:r>
              <a:rPr lang="en-US" baseline="-25000">
                <a:solidFill>
                  <a:srgbClr val="141727"/>
                </a:solidFill>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r>
              <a:rPr lang="en-US" b="0" i="0">
                <a:solidFill>
                  <a:srgbClr val="222C33"/>
                </a:solidFill>
                <a:highlight>
                  <a:srgbClr val="FFFFFF"/>
                </a:highlight>
                <a:latin typeface="Times New Roman"/>
                <a:ea typeface="Times New Roman"/>
                <a:cs typeface="Times New Roman"/>
                <a:sym typeface="Times New Roman"/>
              </a:rPr>
              <a:t>Ta có:</a:t>
            </a:r>
            <a:endParaRPr/>
          </a:p>
          <a:p>
            <a:pPr marL="491490" lvl="1" indent="0" algn="l" rtl="0">
              <a:lnSpc>
                <a:spcPct val="100000"/>
              </a:lnSpc>
              <a:spcBef>
                <a:spcPts val="0"/>
              </a:spcBef>
              <a:spcAft>
                <a:spcPts val="0"/>
              </a:spcAft>
              <a:buClr>
                <a:schemeClr val="dk1"/>
              </a:buClr>
              <a:buSzPts val="1920"/>
              <a:buNone/>
            </a:pPr>
            <a:r>
              <a:rPr lang="en-US" sz="2800" b="0" i="0">
                <a:solidFill>
                  <a:srgbClr val="222C33"/>
                </a:solidFill>
                <a:highlight>
                  <a:srgbClr val="FFFFFF"/>
                </a:highlight>
                <a:latin typeface="Times New Roman"/>
                <a:ea typeface="Times New Roman"/>
                <a:cs typeface="Times New Roman"/>
                <a:sym typeface="Times New Roman"/>
              </a:rPr>
              <a:t>(4)</a:t>
            </a:r>
            <a:r>
              <a:rPr lang="en-US" sz="2800" b="0" i="0" baseline="-25000">
                <a:solidFill>
                  <a:srgbClr val="222C33"/>
                </a:solidFill>
                <a:highlight>
                  <a:srgbClr val="FFFFFF"/>
                </a:highlight>
                <a:latin typeface="Times New Roman"/>
                <a:ea typeface="Times New Roman"/>
                <a:cs typeface="Times New Roman"/>
                <a:sym typeface="Times New Roman"/>
              </a:rPr>
              <a:t>16 </a:t>
            </a:r>
            <a:r>
              <a:rPr lang="en-US" sz="2800" b="0" i="0">
                <a:solidFill>
                  <a:srgbClr val="222C33"/>
                </a:solidFill>
                <a:highlight>
                  <a:srgbClr val="FFFFFF"/>
                </a:highlight>
                <a:latin typeface="Times New Roman"/>
                <a:ea typeface="Times New Roman"/>
                <a:cs typeface="Times New Roman"/>
                <a:sym typeface="Times New Roman"/>
              </a:rPr>
              <a:t> = (0100)</a:t>
            </a:r>
            <a:r>
              <a:rPr lang="en-US" sz="2800" b="0" i="0" baseline="-25000">
                <a:solidFill>
                  <a:srgbClr val="222C33"/>
                </a:solidFill>
                <a:highlight>
                  <a:srgbClr val="FFFFFF"/>
                </a:highlight>
                <a:latin typeface="Times New Roman"/>
                <a:ea typeface="Times New Roman"/>
                <a:cs typeface="Times New Roman"/>
                <a:sym typeface="Times New Roman"/>
              </a:rPr>
              <a:t>2</a:t>
            </a:r>
            <a:br>
              <a:rPr lang="en-US" sz="2800">
                <a:latin typeface="Times New Roman"/>
                <a:ea typeface="Times New Roman"/>
                <a:cs typeface="Times New Roman"/>
                <a:sym typeface="Times New Roman"/>
              </a:rPr>
            </a:br>
            <a:r>
              <a:rPr lang="en-US" sz="2800" b="0" i="0">
                <a:solidFill>
                  <a:srgbClr val="222C33"/>
                </a:solidFill>
                <a:highlight>
                  <a:srgbClr val="FFFFFF"/>
                </a:highlight>
                <a:latin typeface="Times New Roman"/>
                <a:ea typeface="Times New Roman"/>
                <a:cs typeface="Times New Roman"/>
                <a:sym typeface="Times New Roman"/>
              </a:rPr>
              <a:t>(A)</a:t>
            </a:r>
            <a:r>
              <a:rPr lang="en-US" sz="2800" b="0" i="0" baseline="-25000">
                <a:solidFill>
                  <a:srgbClr val="222C33"/>
                </a:solidFill>
                <a:highlight>
                  <a:srgbClr val="FFFFFF"/>
                </a:highlight>
                <a:latin typeface="Times New Roman"/>
                <a:ea typeface="Times New Roman"/>
                <a:cs typeface="Times New Roman"/>
                <a:sym typeface="Times New Roman"/>
              </a:rPr>
              <a:t>16</a:t>
            </a:r>
            <a:r>
              <a:rPr lang="en-US" sz="2800" b="0" i="0">
                <a:solidFill>
                  <a:srgbClr val="222C33"/>
                </a:solidFill>
                <a:highlight>
                  <a:srgbClr val="FFFFFF"/>
                </a:highlight>
                <a:latin typeface="Times New Roman"/>
                <a:ea typeface="Times New Roman"/>
                <a:cs typeface="Times New Roman"/>
                <a:sym typeface="Times New Roman"/>
              </a:rPr>
              <a:t> = (1010)</a:t>
            </a:r>
            <a:r>
              <a:rPr lang="en-US" sz="2800" b="0" i="0" baseline="-25000">
                <a:solidFill>
                  <a:srgbClr val="222C33"/>
                </a:solidFill>
                <a:highlight>
                  <a:srgbClr val="FFFFFF"/>
                </a:highlight>
                <a:latin typeface="Times New Roman"/>
                <a:ea typeface="Times New Roman"/>
                <a:cs typeface="Times New Roman"/>
                <a:sym typeface="Times New Roman"/>
              </a:rPr>
              <a:t>2</a:t>
            </a:r>
            <a:br>
              <a:rPr lang="en-US" sz="2800">
                <a:latin typeface="Times New Roman"/>
                <a:ea typeface="Times New Roman"/>
                <a:cs typeface="Times New Roman"/>
                <a:sym typeface="Times New Roman"/>
              </a:rPr>
            </a:br>
            <a:r>
              <a:rPr lang="en-US" sz="2800" b="0" i="0">
                <a:solidFill>
                  <a:srgbClr val="222C33"/>
                </a:solidFill>
                <a:highlight>
                  <a:srgbClr val="FFFFFF"/>
                </a:highlight>
                <a:latin typeface="Times New Roman"/>
                <a:ea typeface="Times New Roman"/>
                <a:cs typeface="Times New Roman"/>
                <a:sym typeface="Times New Roman"/>
              </a:rPr>
              <a:t>(E)</a:t>
            </a:r>
            <a:r>
              <a:rPr lang="en-US" sz="2800" b="0" i="0" baseline="-25000">
                <a:solidFill>
                  <a:srgbClr val="222C33"/>
                </a:solidFill>
                <a:highlight>
                  <a:srgbClr val="FFFFFF"/>
                </a:highlight>
                <a:latin typeface="Times New Roman"/>
                <a:ea typeface="Times New Roman"/>
                <a:cs typeface="Times New Roman"/>
                <a:sym typeface="Times New Roman"/>
              </a:rPr>
              <a:t>16</a:t>
            </a:r>
            <a:r>
              <a:rPr lang="en-US" sz="2800" b="0" i="0">
                <a:solidFill>
                  <a:srgbClr val="222C33"/>
                </a:solidFill>
                <a:highlight>
                  <a:srgbClr val="FFFFFF"/>
                </a:highlight>
                <a:latin typeface="Times New Roman"/>
                <a:ea typeface="Times New Roman"/>
                <a:cs typeface="Times New Roman"/>
                <a:sym typeface="Times New Roman"/>
              </a:rPr>
              <a:t> = (1110)</a:t>
            </a:r>
            <a:r>
              <a:rPr lang="en-US" sz="2800" b="0" i="0" baseline="-25000">
                <a:solidFill>
                  <a:srgbClr val="222C33"/>
                </a:solidFill>
                <a:highlight>
                  <a:srgbClr val="FFFFFF"/>
                </a:highlight>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Kết luận: 4AE</a:t>
            </a:r>
            <a:r>
              <a:rPr lang="en-US" baseline="-25000">
                <a:solidFill>
                  <a:srgbClr val="141727"/>
                </a:solidFill>
                <a:latin typeface="Times New Roman"/>
                <a:ea typeface="Times New Roman"/>
                <a:cs typeface="Times New Roman"/>
                <a:sym typeface="Times New Roman"/>
              </a:rPr>
              <a:t>16 </a:t>
            </a:r>
            <a:r>
              <a:rPr lang="en-US">
                <a:solidFill>
                  <a:srgbClr val="141727"/>
                </a:solidFill>
                <a:latin typeface="Times New Roman"/>
                <a:ea typeface="Times New Roman"/>
                <a:cs typeface="Times New Roman"/>
                <a:sym typeface="Times New Roman"/>
              </a:rPr>
              <a:t>=100’1010’1110</a:t>
            </a:r>
            <a:r>
              <a:rPr lang="en-US" baseline="-25000">
                <a:solidFill>
                  <a:srgbClr val="141727"/>
                </a:solidFill>
                <a:latin typeface="Times New Roman"/>
                <a:ea typeface="Times New Roman"/>
                <a:cs typeface="Times New Roman"/>
                <a:sym typeface="Times New Roman"/>
              </a:rPr>
              <a:t>2</a:t>
            </a:r>
            <a:r>
              <a:rPr lang="en-US">
                <a:solidFill>
                  <a:srgbClr val="141727"/>
                </a:solidFill>
                <a:latin typeface="Times New Roman"/>
                <a:ea typeface="Times New Roman"/>
                <a:cs typeface="Times New Roman"/>
                <a:sym typeface="Times New Roman"/>
              </a:rPr>
              <a:t> = 10010101110</a:t>
            </a:r>
            <a:r>
              <a:rPr lang="en-US" baseline="-25000">
                <a:solidFill>
                  <a:srgbClr val="141727"/>
                </a:solidFill>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endParaRPr baseline="-25000">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endParaRPr baseline="-25000">
              <a:solidFill>
                <a:srgbClr val="141727"/>
              </a:solidFill>
              <a:latin typeface="Times New Roman"/>
              <a:ea typeface="Times New Roman"/>
              <a:cs typeface="Times New Roman"/>
              <a:sym typeface="Times New Roman"/>
            </a:endParaRPr>
          </a:p>
        </p:txBody>
      </p:sp>
      <p:sp>
        <p:nvSpPr>
          <p:cNvPr id="873" name="Google Shape;873;p33"/>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74" name="Google Shape;874;p33"/>
          <p:cNvGraphicFramePr/>
          <p:nvPr/>
        </p:nvGraphicFramePr>
        <p:xfrm>
          <a:off x="9150073" y="1233824"/>
          <a:ext cx="2305350" cy="5465860"/>
        </p:xfrm>
        <a:graphic>
          <a:graphicData uri="http://schemas.openxmlformats.org/drawingml/2006/table">
            <a:tbl>
              <a:tblPr>
                <a:noFill/>
                <a:tableStyleId>{5FE42250-25D3-4358-92D9-B7DA6AD18023}</a:tableStyleId>
              </a:tblPr>
              <a:tblGrid>
                <a:gridCol w="1152675">
                  <a:extLst>
                    <a:ext uri="{9D8B030D-6E8A-4147-A177-3AD203B41FA5}">
                      <a16:colId xmlns:a16="http://schemas.microsoft.com/office/drawing/2014/main" val="20000"/>
                    </a:ext>
                  </a:extLst>
                </a:gridCol>
                <a:gridCol w="1152675">
                  <a:extLst>
                    <a:ext uri="{9D8B030D-6E8A-4147-A177-3AD203B41FA5}">
                      <a16:colId xmlns:a16="http://schemas.microsoft.com/office/drawing/2014/main" val="20001"/>
                    </a:ext>
                  </a:extLst>
                </a:gridCol>
              </a:tblGrid>
              <a:tr h="185225">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Bin</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b="1" u="none" strike="noStrike" cap="none">
                          <a:solidFill>
                            <a:srgbClr val="141727"/>
                          </a:solidFill>
                          <a:latin typeface="Consolas"/>
                          <a:ea typeface="Consolas"/>
                          <a:cs typeface="Consolas"/>
                          <a:sym typeface="Consolas"/>
                        </a:rPr>
                        <a:t>Hex</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32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44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0111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8</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9</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A</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B</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C</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D</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E</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357700">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1111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600" u="none" strike="noStrike" cap="none">
                          <a:solidFill>
                            <a:srgbClr val="141727"/>
                          </a:solidFill>
                          <a:latin typeface="Consolas"/>
                          <a:ea typeface="Consolas"/>
                          <a:cs typeface="Consolas"/>
                          <a:sym typeface="Consolas"/>
                        </a:rPr>
                        <a:t>F</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sp>
        <p:nvSpPr>
          <p:cNvPr id="2" name="Date Placeholder 1">
            <a:extLst>
              <a:ext uri="{FF2B5EF4-FFF2-40B4-BE49-F238E27FC236}">
                <a16:creationId xmlns:a16="http://schemas.microsoft.com/office/drawing/2014/main" id="{8099EACA-D3DD-1D51-8C46-ACC740D15FF4}"/>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50C221D7-C10C-E3D1-3505-F6BB4CE8D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80" name="Google Shape;880;p34"/>
          <p:cNvSpPr txBox="1">
            <a:spLocks noGrp="1"/>
          </p:cNvSpPr>
          <p:nvPr>
            <p:ph type="body" idx="1"/>
          </p:nvPr>
        </p:nvSpPr>
        <p:spPr>
          <a:xfrm>
            <a:off x="774145" y="1233824"/>
            <a:ext cx="8616598" cy="4943139"/>
          </a:xfrm>
          <a:prstGeom prst="rect">
            <a:avLst/>
          </a:prstGeom>
          <a:noFill/>
          <a:ln>
            <a:noFill/>
          </a:ln>
        </p:spPr>
        <p:txBody>
          <a:bodyPr spcFirstLastPara="1" wrap="square" lIns="91425" tIns="45700" rIns="91425" bIns="45700" anchor="t" anchorCtr="0">
            <a:noAutofit/>
          </a:bodyPr>
          <a:lstStyle/>
          <a:p>
            <a:pPr marL="34290" lvl="0" indent="0" algn="l" rtl="0">
              <a:lnSpc>
                <a:spcPct val="100000"/>
              </a:lnSpc>
              <a:spcBef>
                <a:spcPts val="0"/>
              </a:spcBef>
              <a:spcAft>
                <a:spcPts val="0"/>
              </a:spcAft>
              <a:buClr>
                <a:schemeClr val="dk1"/>
              </a:buClr>
              <a:buSzPts val="1920"/>
              <a:buNone/>
            </a:pPr>
            <a:r>
              <a:rPr lang="en-US" b="1">
                <a:solidFill>
                  <a:srgbClr val="141727"/>
                </a:solidFill>
                <a:latin typeface="Times New Roman"/>
                <a:ea typeface="Times New Roman"/>
                <a:cs typeface="Times New Roman"/>
                <a:sym typeface="Times New Roman"/>
              </a:rPr>
              <a:t>Quy tắc 6: Chuyển số từ hệ bát phân sang hệ nhị phân</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Ứng với mỗi chữ số sẽ được biểu diễn dưới dạng 3 bit</a:t>
            </a:r>
            <a:r>
              <a:rPr lang="en-US" b="1">
                <a:solidFill>
                  <a:srgbClr val="141727"/>
                </a:solidFill>
                <a:latin typeface="Times New Roman"/>
                <a:ea typeface="Times New Roman"/>
                <a:cs typeface="Times New Roman"/>
                <a:sym typeface="Times New Roman"/>
              </a:rPr>
              <a:t> </a:t>
            </a:r>
            <a:r>
              <a:rPr lang="en-US">
                <a:solidFill>
                  <a:srgbClr val="141727"/>
                </a:solidFill>
                <a:latin typeface="Times New Roman"/>
                <a:ea typeface="Times New Roman"/>
                <a:cs typeface="Times New Roman"/>
                <a:sym typeface="Times New Roman"/>
              </a:rPr>
              <a:t>nhị phân (tra theo bảng): </a:t>
            </a:r>
            <a:endParaRPr b="1">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endParaRPr b="1">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Ví dụ: 276</a:t>
            </a:r>
            <a:r>
              <a:rPr lang="en-US" baseline="-25000">
                <a:solidFill>
                  <a:srgbClr val="141727"/>
                </a:solidFill>
                <a:latin typeface="Times New Roman"/>
                <a:ea typeface="Times New Roman"/>
                <a:cs typeface="Times New Roman"/>
                <a:sym typeface="Times New Roman"/>
              </a:rPr>
              <a:t>8 </a:t>
            </a:r>
            <a:r>
              <a:rPr lang="en-US">
                <a:solidFill>
                  <a:srgbClr val="141727"/>
                </a:solidFill>
                <a:latin typeface="Times New Roman"/>
                <a:ea typeface="Times New Roman"/>
                <a:cs typeface="Times New Roman"/>
                <a:sym typeface="Times New Roman"/>
              </a:rPr>
              <a:t>= ? </a:t>
            </a:r>
            <a:r>
              <a:rPr lang="en-US" baseline="-25000">
                <a:solidFill>
                  <a:srgbClr val="141727"/>
                </a:solidFill>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r>
              <a:rPr lang="en-US" b="0" i="0">
                <a:solidFill>
                  <a:srgbClr val="222C33"/>
                </a:solidFill>
                <a:highlight>
                  <a:srgbClr val="FFFFFF"/>
                </a:highlight>
                <a:latin typeface="Times New Roman"/>
                <a:ea typeface="Times New Roman"/>
                <a:cs typeface="Times New Roman"/>
                <a:sym typeface="Times New Roman"/>
              </a:rPr>
              <a:t>Ta có:</a:t>
            </a:r>
            <a:endParaRPr/>
          </a:p>
          <a:p>
            <a:pPr marL="491490" lvl="1" indent="0" algn="l" rtl="0">
              <a:lnSpc>
                <a:spcPct val="100000"/>
              </a:lnSpc>
              <a:spcBef>
                <a:spcPts val="0"/>
              </a:spcBef>
              <a:spcAft>
                <a:spcPts val="0"/>
              </a:spcAft>
              <a:buClr>
                <a:schemeClr val="dk1"/>
              </a:buClr>
              <a:buSzPts val="1920"/>
              <a:buNone/>
            </a:pPr>
            <a:r>
              <a:rPr lang="en-US" sz="2800" b="0" i="0">
                <a:solidFill>
                  <a:srgbClr val="222C33"/>
                </a:solidFill>
                <a:highlight>
                  <a:srgbClr val="FFFFFF"/>
                </a:highlight>
                <a:latin typeface="Times New Roman"/>
                <a:ea typeface="Times New Roman"/>
                <a:cs typeface="Times New Roman"/>
                <a:sym typeface="Times New Roman"/>
              </a:rPr>
              <a:t>(2)</a:t>
            </a:r>
            <a:r>
              <a:rPr lang="en-US" sz="2800" b="0" i="0" baseline="-25000">
                <a:solidFill>
                  <a:srgbClr val="222C33"/>
                </a:solidFill>
                <a:highlight>
                  <a:srgbClr val="FFFFFF"/>
                </a:highlight>
                <a:latin typeface="Times New Roman"/>
                <a:ea typeface="Times New Roman"/>
                <a:cs typeface="Times New Roman"/>
                <a:sym typeface="Times New Roman"/>
              </a:rPr>
              <a:t>8</a:t>
            </a:r>
            <a:r>
              <a:rPr lang="en-US" sz="2800" b="0" i="0">
                <a:solidFill>
                  <a:srgbClr val="222C33"/>
                </a:solidFill>
                <a:highlight>
                  <a:srgbClr val="FFFFFF"/>
                </a:highlight>
                <a:latin typeface="Times New Roman"/>
                <a:ea typeface="Times New Roman"/>
                <a:cs typeface="Times New Roman"/>
                <a:sym typeface="Times New Roman"/>
              </a:rPr>
              <a:t> = (010)</a:t>
            </a:r>
            <a:r>
              <a:rPr lang="en-US" sz="2800" b="0" i="0" baseline="-25000">
                <a:solidFill>
                  <a:srgbClr val="222C33"/>
                </a:solidFill>
                <a:highlight>
                  <a:srgbClr val="FFFFFF"/>
                </a:highlight>
                <a:latin typeface="Times New Roman"/>
                <a:ea typeface="Times New Roman"/>
                <a:cs typeface="Times New Roman"/>
                <a:sym typeface="Times New Roman"/>
              </a:rPr>
              <a:t>2</a:t>
            </a:r>
            <a:br>
              <a:rPr lang="en-US" sz="2800">
                <a:latin typeface="Times New Roman"/>
                <a:ea typeface="Times New Roman"/>
                <a:cs typeface="Times New Roman"/>
                <a:sym typeface="Times New Roman"/>
              </a:rPr>
            </a:br>
            <a:r>
              <a:rPr lang="en-US" sz="2800" b="0" i="0">
                <a:solidFill>
                  <a:srgbClr val="222C33"/>
                </a:solidFill>
                <a:highlight>
                  <a:srgbClr val="FFFFFF"/>
                </a:highlight>
                <a:latin typeface="Times New Roman"/>
                <a:ea typeface="Times New Roman"/>
                <a:cs typeface="Times New Roman"/>
                <a:sym typeface="Times New Roman"/>
              </a:rPr>
              <a:t>(7)</a:t>
            </a:r>
            <a:r>
              <a:rPr lang="en-US" sz="2800" baseline="-25000">
                <a:solidFill>
                  <a:srgbClr val="222C33"/>
                </a:solidFill>
                <a:highlight>
                  <a:srgbClr val="FFFFFF"/>
                </a:highlight>
                <a:latin typeface="Times New Roman"/>
                <a:ea typeface="Times New Roman"/>
                <a:cs typeface="Times New Roman"/>
                <a:sym typeface="Times New Roman"/>
              </a:rPr>
              <a:t>8</a:t>
            </a:r>
            <a:r>
              <a:rPr lang="en-US" sz="2800" b="0" i="0">
                <a:solidFill>
                  <a:srgbClr val="222C33"/>
                </a:solidFill>
                <a:highlight>
                  <a:srgbClr val="FFFFFF"/>
                </a:highlight>
                <a:latin typeface="Times New Roman"/>
                <a:ea typeface="Times New Roman"/>
                <a:cs typeface="Times New Roman"/>
                <a:sym typeface="Times New Roman"/>
              </a:rPr>
              <a:t> = (111)</a:t>
            </a:r>
            <a:r>
              <a:rPr lang="en-US" sz="2800" b="0" i="0" baseline="-25000">
                <a:solidFill>
                  <a:srgbClr val="222C33"/>
                </a:solidFill>
                <a:highlight>
                  <a:srgbClr val="FFFFFF"/>
                </a:highlight>
                <a:latin typeface="Times New Roman"/>
                <a:ea typeface="Times New Roman"/>
                <a:cs typeface="Times New Roman"/>
                <a:sym typeface="Times New Roman"/>
              </a:rPr>
              <a:t>2</a:t>
            </a:r>
            <a:br>
              <a:rPr lang="en-US" sz="2800">
                <a:latin typeface="Times New Roman"/>
                <a:ea typeface="Times New Roman"/>
                <a:cs typeface="Times New Roman"/>
                <a:sym typeface="Times New Roman"/>
              </a:rPr>
            </a:br>
            <a:r>
              <a:rPr lang="en-US" sz="2800" b="0" i="0">
                <a:solidFill>
                  <a:srgbClr val="222C33"/>
                </a:solidFill>
                <a:highlight>
                  <a:srgbClr val="FFFFFF"/>
                </a:highlight>
                <a:latin typeface="Times New Roman"/>
                <a:ea typeface="Times New Roman"/>
                <a:cs typeface="Times New Roman"/>
                <a:sym typeface="Times New Roman"/>
              </a:rPr>
              <a:t>(6)</a:t>
            </a:r>
            <a:r>
              <a:rPr lang="en-US" sz="2800" baseline="-25000">
                <a:solidFill>
                  <a:srgbClr val="222C33"/>
                </a:solidFill>
                <a:highlight>
                  <a:srgbClr val="FFFFFF"/>
                </a:highlight>
                <a:latin typeface="Times New Roman"/>
                <a:ea typeface="Times New Roman"/>
                <a:cs typeface="Times New Roman"/>
                <a:sym typeface="Times New Roman"/>
              </a:rPr>
              <a:t>8</a:t>
            </a:r>
            <a:r>
              <a:rPr lang="en-US" sz="2800" b="0" i="0">
                <a:solidFill>
                  <a:srgbClr val="222C33"/>
                </a:solidFill>
                <a:highlight>
                  <a:srgbClr val="FFFFFF"/>
                </a:highlight>
                <a:latin typeface="Times New Roman"/>
                <a:ea typeface="Times New Roman"/>
                <a:cs typeface="Times New Roman"/>
                <a:sym typeface="Times New Roman"/>
              </a:rPr>
              <a:t> = (110)</a:t>
            </a:r>
            <a:r>
              <a:rPr lang="en-US" sz="2800" b="0" i="0" baseline="-25000">
                <a:solidFill>
                  <a:srgbClr val="222C33"/>
                </a:solidFill>
                <a:highlight>
                  <a:srgbClr val="FFFFFF"/>
                </a:highlight>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r>
              <a:rPr lang="en-US">
                <a:solidFill>
                  <a:srgbClr val="141727"/>
                </a:solidFill>
                <a:latin typeface="Times New Roman"/>
                <a:ea typeface="Times New Roman"/>
                <a:cs typeface="Times New Roman"/>
                <a:sym typeface="Times New Roman"/>
              </a:rPr>
              <a:t>Kết luận: 276</a:t>
            </a:r>
            <a:r>
              <a:rPr lang="en-US" baseline="-25000">
                <a:solidFill>
                  <a:srgbClr val="141727"/>
                </a:solidFill>
                <a:latin typeface="Times New Roman"/>
                <a:ea typeface="Times New Roman"/>
                <a:cs typeface="Times New Roman"/>
                <a:sym typeface="Times New Roman"/>
              </a:rPr>
              <a:t>8 </a:t>
            </a:r>
            <a:r>
              <a:rPr lang="en-US">
                <a:solidFill>
                  <a:srgbClr val="141727"/>
                </a:solidFill>
                <a:latin typeface="Times New Roman"/>
                <a:ea typeface="Times New Roman"/>
                <a:cs typeface="Times New Roman"/>
                <a:sym typeface="Times New Roman"/>
              </a:rPr>
              <a:t>= 010’111’110</a:t>
            </a:r>
            <a:r>
              <a:rPr lang="en-US" baseline="-25000">
                <a:solidFill>
                  <a:srgbClr val="141727"/>
                </a:solidFill>
                <a:latin typeface="Times New Roman"/>
                <a:ea typeface="Times New Roman"/>
                <a:cs typeface="Times New Roman"/>
                <a:sym typeface="Times New Roman"/>
              </a:rPr>
              <a:t>2</a:t>
            </a:r>
            <a:r>
              <a:rPr lang="en-US">
                <a:solidFill>
                  <a:srgbClr val="141727"/>
                </a:solidFill>
                <a:latin typeface="Times New Roman"/>
                <a:ea typeface="Times New Roman"/>
                <a:cs typeface="Times New Roman"/>
                <a:sym typeface="Times New Roman"/>
              </a:rPr>
              <a:t> = 010111110</a:t>
            </a:r>
            <a:r>
              <a:rPr lang="en-US" baseline="-25000">
                <a:solidFill>
                  <a:srgbClr val="141727"/>
                </a:solidFill>
                <a:latin typeface="Times New Roman"/>
                <a:ea typeface="Times New Roman"/>
                <a:cs typeface="Times New Roman"/>
                <a:sym typeface="Times New Roman"/>
              </a:rPr>
              <a:t>2</a:t>
            </a:r>
            <a:endParaRPr/>
          </a:p>
          <a:p>
            <a:pPr marL="34290" lvl="0" indent="0" algn="l" rtl="0">
              <a:lnSpc>
                <a:spcPct val="100000"/>
              </a:lnSpc>
              <a:spcBef>
                <a:spcPts val="0"/>
              </a:spcBef>
              <a:spcAft>
                <a:spcPts val="0"/>
              </a:spcAft>
              <a:buClr>
                <a:schemeClr val="dk1"/>
              </a:buClr>
              <a:buSzPts val="1920"/>
              <a:buNone/>
            </a:pPr>
            <a:endParaRPr baseline="-25000">
              <a:solidFill>
                <a:srgbClr val="141727"/>
              </a:solidFill>
              <a:latin typeface="Times New Roman"/>
              <a:ea typeface="Times New Roman"/>
              <a:cs typeface="Times New Roman"/>
              <a:sym typeface="Times New Roman"/>
            </a:endParaRPr>
          </a:p>
          <a:p>
            <a:pPr marL="34290" lvl="0" indent="0" algn="l" rtl="0">
              <a:lnSpc>
                <a:spcPct val="100000"/>
              </a:lnSpc>
              <a:spcBef>
                <a:spcPts val="0"/>
              </a:spcBef>
              <a:spcAft>
                <a:spcPts val="0"/>
              </a:spcAft>
              <a:buClr>
                <a:schemeClr val="dk1"/>
              </a:buClr>
              <a:buSzPts val="1920"/>
              <a:buNone/>
            </a:pPr>
            <a:endParaRPr baseline="-25000">
              <a:solidFill>
                <a:srgbClr val="141727"/>
              </a:solidFill>
              <a:latin typeface="Times New Roman"/>
              <a:ea typeface="Times New Roman"/>
              <a:cs typeface="Times New Roman"/>
              <a:sym typeface="Times New Roman"/>
            </a:endParaRPr>
          </a:p>
        </p:txBody>
      </p:sp>
      <p:sp>
        <p:nvSpPr>
          <p:cNvPr id="882" name="Google Shape;882;p3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883" name="Google Shape;883;p34"/>
          <p:cNvGraphicFramePr/>
          <p:nvPr/>
        </p:nvGraphicFramePr>
        <p:xfrm>
          <a:off x="7863393" y="2425165"/>
          <a:ext cx="2583550" cy="3975860"/>
        </p:xfrm>
        <a:graphic>
          <a:graphicData uri="http://schemas.openxmlformats.org/drawingml/2006/table">
            <a:tbl>
              <a:tblPr>
                <a:noFill/>
                <a:tableStyleId>{5FE42250-25D3-4358-92D9-B7DA6AD18023}</a:tableStyleId>
              </a:tblPr>
              <a:tblGrid>
                <a:gridCol w="1291775">
                  <a:extLst>
                    <a:ext uri="{9D8B030D-6E8A-4147-A177-3AD203B41FA5}">
                      <a16:colId xmlns:a16="http://schemas.microsoft.com/office/drawing/2014/main" val="20000"/>
                    </a:ext>
                  </a:extLst>
                </a:gridCol>
                <a:gridCol w="1291775">
                  <a:extLst>
                    <a:ext uri="{9D8B030D-6E8A-4147-A177-3AD203B41FA5}">
                      <a16:colId xmlns:a16="http://schemas.microsoft.com/office/drawing/2014/main" val="20001"/>
                    </a:ext>
                  </a:extLst>
                </a:gridCol>
              </a:tblGrid>
              <a:tr h="185225">
                <a:tc>
                  <a:txBody>
                    <a:bodyPr/>
                    <a:lstStyle/>
                    <a:p>
                      <a:pPr marL="0" marR="0" lvl="0" indent="0" algn="ctr" rtl="0">
                        <a:spcBef>
                          <a:spcPts val="0"/>
                        </a:spcBef>
                        <a:spcAft>
                          <a:spcPts val="0"/>
                        </a:spcAft>
                        <a:buNone/>
                      </a:pPr>
                      <a:r>
                        <a:rPr lang="en-US" sz="2600" b="1" u="none" strike="noStrike" cap="none">
                          <a:solidFill>
                            <a:srgbClr val="141727"/>
                          </a:solidFill>
                          <a:latin typeface="Consolas"/>
                          <a:ea typeface="Consolas"/>
                          <a:cs typeface="Consolas"/>
                          <a:sym typeface="Consolas"/>
                        </a:rPr>
                        <a:t>Binary</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1" u="none" strike="noStrike" cap="none">
                          <a:solidFill>
                            <a:srgbClr val="141727"/>
                          </a:solidFill>
                          <a:latin typeface="Consolas"/>
                          <a:ea typeface="Consolas"/>
                          <a:cs typeface="Consolas"/>
                          <a:sym typeface="Consolas"/>
                        </a:rPr>
                        <a:t>Oct</a:t>
                      </a:r>
                      <a:endParaRPr/>
                    </a:p>
                  </a:txBody>
                  <a:tcPr marL="14850" marR="14850" marT="14850" marB="148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2</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011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3</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100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4</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101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5</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110</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6</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4400">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111</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600" b="0" u="none" strike="noStrike" cap="none">
                          <a:solidFill>
                            <a:srgbClr val="141727"/>
                          </a:solidFill>
                          <a:latin typeface="Consolas"/>
                          <a:ea typeface="Consolas"/>
                          <a:cs typeface="Consolas"/>
                          <a:sym typeface="Consolas"/>
                        </a:rPr>
                        <a:t>7</a:t>
                      </a:r>
                      <a:endParaRPr/>
                    </a:p>
                  </a:txBody>
                  <a:tcPr marL="47500" marR="47500" marT="23750" marB="23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2" name="Date Placeholder 1">
            <a:extLst>
              <a:ext uri="{FF2B5EF4-FFF2-40B4-BE49-F238E27FC236}">
                <a16:creationId xmlns:a16="http://schemas.microsoft.com/office/drawing/2014/main" id="{54C56B7D-E98D-5105-64AB-C8AB8B01FE46}"/>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23D6146F-553B-BC71-252E-913E80C71B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Cách chuyển đổi qua lại giữa các hệ đếm</a:t>
            </a:r>
            <a:endParaRPr sz="4000">
              <a:latin typeface="Times New Roman"/>
              <a:ea typeface="Times New Roman"/>
              <a:cs typeface="Times New Roman"/>
              <a:sym typeface="Times New Roman"/>
            </a:endParaRPr>
          </a:p>
        </p:txBody>
      </p:sp>
      <p:sp>
        <p:nvSpPr>
          <p:cNvPr id="889" name="Google Shape;889;p35"/>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34290" lvl="0" indent="0" algn="l" rtl="0">
              <a:lnSpc>
                <a:spcPct val="150000"/>
              </a:lnSpc>
              <a:spcBef>
                <a:spcPts val="0"/>
              </a:spcBef>
              <a:spcAft>
                <a:spcPts val="0"/>
              </a:spcAft>
              <a:buClr>
                <a:schemeClr val="dk1"/>
              </a:buClr>
              <a:buSzPts val="1920"/>
              <a:buNone/>
            </a:pPr>
            <a:r>
              <a:rPr lang="en-US" sz="3000" b="1">
                <a:solidFill>
                  <a:srgbClr val="141727"/>
                </a:solidFill>
                <a:latin typeface="Times New Roman"/>
                <a:ea typeface="Times New Roman"/>
                <a:cs typeface="Times New Roman"/>
                <a:sym typeface="Times New Roman"/>
              </a:rPr>
              <a:t>Quy tắc 7: Chuyển đổi khác </a:t>
            </a:r>
            <a:endParaRPr/>
          </a:p>
          <a:p>
            <a:pPr marL="34290" lvl="0" indent="0" algn="l" rtl="0">
              <a:lnSpc>
                <a:spcPct val="150000"/>
              </a:lnSpc>
              <a:spcBef>
                <a:spcPts val="0"/>
              </a:spcBef>
              <a:spcAft>
                <a:spcPts val="0"/>
              </a:spcAft>
              <a:buClr>
                <a:schemeClr val="dk1"/>
              </a:buClr>
              <a:buSzPts val="1920"/>
              <a:buNone/>
            </a:pPr>
            <a:r>
              <a:rPr lang="en-US" sz="3000">
                <a:solidFill>
                  <a:srgbClr val="141727"/>
                </a:solidFill>
                <a:latin typeface="Times New Roman"/>
                <a:ea typeface="Times New Roman"/>
                <a:cs typeface="Times New Roman"/>
                <a:sym typeface="Times New Roman"/>
              </a:rPr>
              <a:t>Khi chuyển đổi 2 cơ số bất kỳ khác 10, ta có thể chọn hệ đếm thập phân làm hệ trung gian:</a:t>
            </a:r>
            <a:endParaRPr/>
          </a:p>
          <a:p>
            <a:pPr marL="34290" lvl="0" indent="0" algn="l" rtl="0">
              <a:lnSpc>
                <a:spcPct val="90000"/>
              </a:lnSpc>
              <a:spcBef>
                <a:spcPts val="0"/>
              </a:spcBef>
              <a:spcAft>
                <a:spcPts val="0"/>
              </a:spcAft>
              <a:buClr>
                <a:schemeClr val="dk1"/>
              </a:buClr>
              <a:buSzPts val="1920"/>
              <a:buNone/>
            </a:pPr>
            <a:endParaRPr sz="3000">
              <a:solidFill>
                <a:srgbClr val="141727"/>
              </a:solidFill>
              <a:latin typeface="Times New Roman"/>
              <a:ea typeface="Times New Roman"/>
              <a:cs typeface="Times New Roman"/>
              <a:sym typeface="Times New Roman"/>
            </a:endParaRPr>
          </a:p>
          <a:p>
            <a:pPr marL="34290" lvl="0" indent="0" algn="ctr" rtl="0">
              <a:lnSpc>
                <a:spcPct val="90000"/>
              </a:lnSpc>
              <a:spcBef>
                <a:spcPts val="0"/>
              </a:spcBef>
              <a:spcAft>
                <a:spcPts val="0"/>
              </a:spcAft>
              <a:buClr>
                <a:schemeClr val="dk1"/>
              </a:buClr>
              <a:buSzPts val="1920"/>
              <a:buNone/>
            </a:pPr>
            <a:r>
              <a:rPr lang="en-US" sz="3500">
                <a:solidFill>
                  <a:srgbClr val="FF0000"/>
                </a:solidFill>
                <a:latin typeface="Times New Roman"/>
                <a:ea typeface="Times New Roman"/>
                <a:cs typeface="Times New Roman"/>
                <a:sym typeface="Times New Roman"/>
              </a:rPr>
              <a:t>X</a:t>
            </a:r>
            <a:r>
              <a:rPr lang="en-US" sz="3500" baseline="-25000">
                <a:solidFill>
                  <a:srgbClr val="FF0000"/>
                </a:solidFill>
                <a:latin typeface="Times New Roman"/>
                <a:ea typeface="Times New Roman"/>
                <a:cs typeface="Times New Roman"/>
                <a:sym typeface="Times New Roman"/>
              </a:rPr>
              <a:t>b</a:t>
            </a:r>
            <a:r>
              <a:rPr lang="en-US" sz="3500">
                <a:solidFill>
                  <a:srgbClr val="FF0000"/>
                </a:solidFill>
                <a:latin typeface="Times New Roman"/>
                <a:ea typeface="Times New Roman"/>
                <a:cs typeface="Times New Roman"/>
                <a:sym typeface="Times New Roman"/>
              </a:rPr>
              <a:t>          Y</a:t>
            </a:r>
            <a:r>
              <a:rPr lang="en-US" sz="3500" baseline="-25000">
                <a:solidFill>
                  <a:srgbClr val="FF0000"/>
                </a:solidFill>
                <a:latin typeface="Times New Roman"/>
                <a:ea typeface="Times New Roman"/>
                <a:cs typeface="Times New Roman"/>
                <a:sym typeface="Times New Roman"/>
              </a:rPr>
              <a:t>10               </a:t>
            </a:r>
            <a:r>
              <a:rPr lang="en-US" sz="3500">
                <a:solidFill>
                  <a:srgbClr val="FF0000"/>
                </a:solidFill>
                <a:latin typeface="Times New Roman"/>
                <a:ea typeface="Times New Roman"/>
                <a:cs typeface="Times New Roman"/>
                <a:sym typeface="Times New Roman"/>
              </a:rPr>
              <a:t>Z</a:t>
            </a:r>
            <a:r>
              <a:rPr lang="en-US" sz="3500" baseline="-25000">
                <a:solidFill>
                  <a:srgbClr val="FF0000"/>
                </a:solidFill>
                <a:latin typeface="Times New Roman"/>
                <a:ea typeface="Times New Roman"/>
                <a:cs typeface="Times New Roman"/>
                <a:sym typeface="Times New Roman"/>
              </a:rPr>
              <a:t>a</a:t>
            </a:r>
            <a:endParaRPr/>
          </a:p>
          <a:p>
            <a:pPr marL="34290" lvl="0" indent="0" algn="l" rtl="0">
              <a:lnSpc>
                <a:spcPct val="90000"/>
              </a:lnSpc>
              <a:spcBef>
                <a:spcPts val="0"/>
              </a:spcBef>
              <a:spcAft>
                <a:spcPts val="0"/>
              </a:spcAft>
              <a:buClr>
                <a:schemeClr val="dk1"/>
              </a:buClr>
              <a:buSzPts val="1920"/>
              <a:buNone/>
            </a:pPr>
            <a:endParaRPr sz="3000" b="1" baseline="-25000">
              <a:solidFill>
                <a:srgbClr val="141727"/>
              </a:solidFill>
              <a:latin typeface="Times New Roman"/>
              <a:ea typeface="Times New Roman"/>
              <a:cs typeface="Times New Roman"/>
              <a:sym typeface="Times New Roman"/>
            </a:endParaRPr>
          </a:p>
        </p:txBody>
      </p:sp>
      <p:sp>
        <p:nvSpPr>
          <p:cNvPr id="891" name="Google Shape;891;p3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cxnSp>
        <p:nvCxnSpPr>
          <p:cNvPr id="892" name="Google Shape;892;p35"/>
          <p:cNvCxnSpPr/>
          <p:nvPr/>
        </p:nvCxnSpPr>
        <p:spPr>
          <a:xfrm>
            <a:off x="4785560" y="3968457"/>
            <a:ext cx="928914"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3" name="Google Shape;893;p35"/>
          <p:cNvCxnSpPr/>
          <p:nvPr/>
        </p:nvCxnSpPr>
        <p:spPr>
          <a:xfrm>
            <a:off x="6447446" y="3990229"/>
            <a:ext cx="928914" cy="0"/>
          </a:xfrm>
          <a:prstGeom prst="straightConnector1">
            <a:avLst/>
          </a:prstGeom>
          <a:noFill/>
          <a:ln w="38100" cap="flat" cmpd="sng">
            <a:solidFill>
              <a:schemeClr val="accent1"/>
            </a:solidFill>
            <a:prstDash val="solid"/>
            <a:miter lim="800000"/>
            <a:headEnd type="none" w="sm" len="sm"/>
            <a:tailEnd type="triangle" w="med" len="med"/>
          </a:ln>
        </p:spPr>
      </p:cxnSp>
      <p:sp>
        <p:nvSpPr>
          <p:cNvPr id="2" name="Date Placeholder 1">
            <a:extLst>
              <a:ext uri="{FF2B5EF4-FFF2-40B4-BE49-F238E27FC236}">
                <a16:creationId xmlns:a16="http://schemas.microsoft.com/office/drawing/2014/main" id="{71220A93-80C3-7422-06DF-3BB3A18F099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3240D4F-96B6-2A75-5400-6F586AA251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7"/>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rgbClr val="00F7FF"/>
              </a:buClr>
              <a:buSzPct val="100000"/>
              <a:buNone/>
            </a:pPr>
            <a:r>
              <a:rPr lang="en-US"/>
              <a:t>1.2 Các khái niệm cơ bản về lập trình</a:t>
            </a:r>
            <a:endParaRPr/>
          </a:p>
        </p:txBody>
      </p:sp>
      <p:sp>
        <p:nvSpPr>
          <p:cNvPr id="928" name="Google Shape;928;p37"/>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endParaRPr/>
          </a:p>
        </p:txBody>
      </p:sp>
      <p:sp>
        <p:nvSpPr>
          <p:cNvPr id="929" name="Google Shape;929;p37"/>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930" name="Google Shape;930;p37"/>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931" name="Google Shape;931;p37"/>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8D8D8"/>
              </a:buClr>
              <a:buSzPts val="1100"/>
              <a:buFont typeface="Arial"/>
              <a:buNone/>
            </a:pPr>
            <a:r>
              <a:rPr lang="en-US" sz="1100" b="0" i="0" u="none" strike="noStrike" cap="none">
                <a:solidFill>
                  <a:srgbClr val="D8D8D8"/>
                </a:solidFill>
                <a:latin typeface="Arial"/>
                <a:ea typeface="Arial"/>
                <a:cs typeface="Arial"/>
                <a:sym typeface="Arial"/>
              </a:rPr>
              <a:t>Thực hiện bởi Trường Đại học Công nghệ Thông tin, ĐHQG-HCM</a:t>
            </a:r>
            <a:endParaRPr sz="1100" b="0" i="0" u="none" strike="noStrike" cap="none">
              <a:solidFill>
                <a:srgbClr val="D8D8D8"/>
              </a:solidFill>
              <a:latin typeface="Arial"/>
              <a:ea typeface="Arial"/>
              <a:cs typeface="Arial"/>
              <a:sym typeface="Arial"/>
            </a:endParaRPr>
          </a:p>
        </p:txBody>
      </p:sp>
      <p:sp>
        <p:nvSpPr>
          <p:cNvPr id="2" name="Date Placeholder 1">
            <a:extLst>
              <a:ext uri="{FF2B5EF4-FFF2-40B4-BE49-F238E27FC236}">
                <a16:creationId xmlns:a16="http://schemas.microsoft.com/office/drawing/2014/main" id="{E7A2312F-9656-166C-30D6-BF8EA5AB4B8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227C2DD8-88EE-F786-6117-D22F0742B9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 Các khái niệm cơ bản về lập trình</a:t>
            </a:r>
            <a:endParaRPr sz="4000">
              <a:latin typeface="Times New Roman"/>
              <a:ea typeface="Times New Roman"/>
              <a:cs typeface="Times New Roman"/>
              <a:sym typeface="Times New Roman"/>
            </a:endParaRPr>
          </a:p>
        </p:txBody>
      </p:sp>
      <p:sp>
        <p:nvSpPr>
          <p:cNvPr id="938" name="Google Shape;938;p38"/>
          <p:cNvSpPr txBox="1">
            <a:spLocks noGrp="1"/>
          </p:cNvSpPr>
          <p:nvPr>
            <p:ph type="body" idx="1"/>
          </p:nvPr>
        </p:nvSpPr>
        <p:spPr>
          <a:xfrm>
            <a:off x="774145" y="1233824"/>
            <a:ext cx="6760130" cy="4943139"/>
          </a:xfrm>
          <a:prstGeom prst="rect">
            <a:avLst/>
          </a:prstGeom>
          <a:noFill/>
          <a:ln>
            <a:noFill/>
          </a:ln>
        </p:spPr>
        <p:txBody>
          <a:bodyPr spcFirstLastPara="1" wrap="square" lIns="91425" tIns="45700" rIns="91425" bIns="45700" anchor="t" anchorCtr="0">
            <a:normAutofit/>
          </a:bodyPr>
          <a:lstStyle/>
          <a:p>
            <a:pPr marL="34290" indent="0" algn="l">
              <a:lnSpc>
                <a:spcPct val="100000"/>
              </a:lnSpc>
              <a:spcBef>
                <a:spcPts val="600"/>
              </a:spcBef>
              <a:spcAft>
                <a:spcPts val="600"/>
              </a:spcAft>
              <a:buClr>
                <a:srgbClr val="3B5585"/>
              </a:buClr>
              <a:buSzPts val="2400"/>
              <a:buNone/>
            </a:pPr>
            <a:r>
              <a:rPr lang="vi-VN" sz="3000">
                <a:solidFill>
                  <a:srgbClr val="141727"/>
                </a:solidFill>
                <a:latin typeface="Times New Roman"/>
                <a:ea typeface="Times New Roman"/>
                <a:cs typeface="Times New Roman"/>
                <a:sym typeface="Times New Roman"/>
              </a:rPr>
              <a:t>1.2.</a:t>
            </a:r>
            <a:r>
              <a:rPr lang="en-US" sz="3000">
                <a:solidFill>
                  <a:srgbClr val="141727"/>
                </a:solidFill>
                <a:latin typeface="Times New Roman"/>
                <a:ea typeface="Times New Roman"/>
                <a:cs typeface="Times New Roman"/>
                <a:sym typeface="Times New Roman"/>
              </a:rPr>
              <a:t>1</a:t>
            </a:r>
            <a:r>
              <a:rPr lang="vi-VN" sz="3000">
                <a:solidFill>
                  <a:srgbClr val="141727"/>
                </a:solidFill>
                <a:latin typeface="Times New Roman"/>
                <a:ea typeface="Times New Roman"/>
                <a:cs typeface="Times New Roman"/>
                <a:sym typeface="Times New Roman"/>
              </a:rPr>
              <a:t> Chương trình máy tính</a:t>
            </a:r>
            <a:endParaRPr lang="en-US" sz="3000">
              <a:solidFill>
                <a:srgbClr val="141727"/>
              </a:solidFill>
              <a:latin typeface="Times New Roman"/>
              <a:ea typeface="Times New Roman"/>
              <a:cs typeface="Times New Roman"/>
              <a:sym typeface="Times New Roman"/>
            </a:endParaRPr>
          </a:p>
          <a:p>
            <a:pPr marL="34290" lvl="0" indent="0" algn="l" rtl="0">
              <a:lnSpc>
                <a:spcPct val="100000"/>
              </a:lnSpc>
              <a:spcBef>
                <a:spcPts val="600"/>
              </a:spcBef>
              <a:spcAft>
                <a:spcPts val="600"/>
              </a:spcAft>
              <a:buClr>
                <a:srgbClr val="3B5585"/>
              </a:buClr>
              <a:buSzPts val="2400"/>
              <a:buNone/>
            </a:pPr>
            <a:r>
              <a:rPr lang="en-US" sz="3000">
                <a:solidFill>
                  <a:srgbClr val="141727"/>
                </a:solidFill>
                <a:latin typeface="Times New Roman"/>
                <a:ea typeface="Times New Roman"/>
                <a:cs typeface="Times New Roman"/>
                <a:sym typeface="Times New Roman"/>
              </a:rPr>
              <a:t>1.2.2 Lập trình máy tính, lập trình viên</a:t>
            </a:r>
            <a:endParaRPr sz="3000">
              <a:solidFill>
                <a:srgbClr val="141727"/>
              </a:solidFill>
              <a:latin typeface="Times New Roman"/>
              <a:ea typeface="Times New Roman"/>
              <a:cs typeface="Times New Roman"/>
              <a:sym typeface="Times New Roman"/>
            </a:endParaRPr>
          </a:p>
          <a:p>
            <a:pPr marL="34290" lvl="0" indent="0" algn="l" rtl="0">
              <a:lnSpc>
                <a:spcPct val="100000"/>
              </a:lnSpc>
              <a:spcBef>
                <a:spcPts val="600"/>
              </a:spcBef>
              <a:spcAft>
                <a:spcPts val="600"/>
              </a:spcAft>
              <a:buClr>
                <a:srgbClr val="3B5585"/>
              </a:buClr>
              <a:buSzPts val="2400"/>
              <a:buNone/>
            </a:pPr>
            <a:r>
              <a:rPr lang="en-US" sz="3000">
                <a:solidFill>
                  <a:srgbClr val="141727"/>
                </a:solidFill>
                <a:latin typeface="Times New Roman"/>
                <a:ea typeface="Times New Roman"/>
                <a:cs typeface="Times New Roman"/>
                <a:sym typeface="Times New Roman"/>
              </a:rPr>
              <a:t>1.2.3 Mã nguồn, mã máy</a:t>
            </a:r>
            <a:endParaRPr sz="3000">
              <a:solidFill>
                <a:srgbClr val="141727"/>
              </a:solidFill>
              <a:latin typeface="Times New Roman"/>
              <a:ea typeface="Times New Roman"/>
              <a:cs typeface="Times New Roman"/>
              <a:sym typeface="Times New Roman"/>
            </a:endParaRPr>
          </a:p>
          <a:p>
            <a:pPr marL="34290" lvl="0" indent="0" algn="l" rtl="0">
              <a:lnSpc>
                <a:spcPct val="100000"/>
              </a:lnSpc>
              <a:spcBef>
                <a:spcPts val="600"/>
              </a:spcBef>
              <a:spcAft>
                <a:spcPts val="600"/>
              </a:spcAft>
              <a:buClr>
                <a:srgbClr val="3B5585"/>
              </a:buClr>
              <a:buSzPts val="2400"/>
              <a:buNone/>
            </a:pPr>
            <a:r>
              <a:rPr lang="en-US" sz="3000">
                <a:solidFill>
                  <a:srgbClr val="141727"/>
                </a:solidFill>
                <a:latin typeface="Times New Roman"/>
                <a:ea typeface="Times New Roman"/>
                <a:cs typeface="Times New Roman"/>
                <a:sym typeface="Times New Roman"/>
              </a:rPr>
              <a:t>1.2.4 Ngôn ngữ lập trình</a:t>
            </a:r>
            <a:endParaRPr>
              <a:solidFill>
                <a:srgbClr val="141727"/>
              </a:solidFill>
            </a:endParaRPr>
          </a:p>
          <a:p>
            <a:pPr marL="34290" lvl="0" indent="0" algn="l" rtl="0">
              <a:lnSpc>
                <a:spcPct val="100000"/>
              </a:lnSpc>
              <a:spcBef>
                <a:spcPts val="600"/>
              </a:spcBef>
              <a:spcAft>
                <a:spcPts val="600"/>
              </a:spcAft>
              <a:buClr>
                <a:srgbClr val="3B5585"/>
              </a:buClr>
              <a:buSzPts val="2400"/>
              <a:buNone/>
            </a:pPr>
            <a:r>
              <a:rPr lang="en-US" sz="3000">
                <a:solidFill>
                  <a:srgbClr val="141727"/>
                </a:solidFill>
                <a:latin typeface="Times New Roman"/>
                <a:ea typeface="Times New Roman"/>
                <a:cs typeface="Times New Roman"/>
                <a:sym typeface="Times New Roman"/>
              </a:rPr>
              <a:t>1.2.5 Chương trình dịch: Trình biên dịch, trình thông dịch</a:t>
            </a:r>
            <a:endParaRPr>
              <a:solidFill>
                <a:srgbClr val="141727"/>
              </a:solidFill>
            </a:endParaRPr>
          </a:p>
        </p:txBody>
      </p:sp>
      <p:pic>
        <p:nvPicPr>
          <p:cNvPr id="940" name="Google Shape;940;p38"/>
          <p:cNvPicPr preferRelativeResize="0"/>
          <p:nvPr/>
        </p:nvPicPr>
        <p:blipFill rotWithShape="1">
          <a:blip r:embed="rId3">
            <a:alphaModFix/>
          </a:blip>
          <a:srcRect/>
          <a:stretch/>
        </p:blipFill>
        <p:spPr>
          <a:xfrm>
            <a:off x="7534275" y="1133476"/>
            <a:ext cx="4543424" cy="4835524"/>
          </a:xfrm>
          <a:prstGeom prst="rect">
            <a:avLst/>
          </a:prstGeom>
          <a:noFill/>
          <a:ln>
            <a:noFill/>
          </a:ln>
        </p:spPr>
      </p:pic>
      <p:sp>
        <p:nvSpPr>
          <p:cNvPr id="941" name="Google Shape;941;p3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0E447BAD-B063-B6F3-DAE2-94126A6D06E6}"/>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BC817DDB-7CC4-F5EC-7081-8AE5363C59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6" name="Google Shape;976;p42"/>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50000"/>
              </a:lnSpc>
              <a:spcBef>
                <a:spcPts val="0"/>
              </a:spcBef>
              <a:buClr>
                <a:schemeClr val="dk1"/>
              </a:buClr>
              <a:buSzPts val="2400"/>
              <a:buChar char="•"/>
            </a:pPr>
            <a:r>
              <a:rPr lang="vi-VN" sz="2400" b="1">
                <a:solidFill>
                  <a:srgbClr val="141727"/>
                </a:solidFill>
                <a:latin typeface="+mn-lt"/>
                <a:ea typeface="Times New Roman"/>
                <a:cs typeface="Times New Roman"/>
                <a:sym typeface="Times New Roman"/>
              </a:rPr>
              <a:t>Chương trình máy tính </a:t>
            </a:r>
            <a:r>
              <a:rPr lang="vi-VN" sz="2400">
                <a:solidFill>
                  <a:srgbClr val="141727"/>
                </a:solidFill>
                <a:latin typeface="+mn-lt"/>
                <a:ea typeface="Times New Roman"/>
                <a:cs typeface="Times New Roman"/>
                <a:sym typeface="Times New Roman"/>
              </a:rPr>
              <a:t>là tập hợp các chỉ dẫn được thể hiện dưới dạng các lệnh, các mã, lược đồ hoặc bất kỳ dạng nào khác, khi gắn vào một phương tiện mà máy tính đọc được, có khả năng làm cho máy tính thực hiện được một công việc hoặc đạt được một kết quả cụ thể.</a:t>
            </a:r>
            <a:endParaRPr lang="vi-VN" sz="2400">
              <a:solidFill>
                <a:srgbClr val="141727"/>
              </a:solidFill>
              <a:latin typeface="+mn-lt"/>
            </a:endParaRPr>
          </a:p>
        </p:txBody>
      </p:sp>
      <p:pic>
        <p:nvPicPr>
          <p:cNvPr id="974" name="Google Shape;974;p42" descr="Premium Vector | A young programmer coding on the laptop"/>
          <p:cNvPicPr preferRelativeResize="0"/>
          <p:nvPr/>
        </p:nvPicPr>
        <p:blipFill rotWithShape="1">
          <a:blip r:embed="rId3">
            <a:alphaModFix/>
          </a:blip>
          <a:srcRect/>
          <a:stretch/>
        </p:blipFill>
        <p:spPr>
          <a:xfrm>
            <a:off x="932783" y="4024684"/>
            <a:ext cx="4450433" cy="2483674"/>
          </a:xfrm>
          <a:prstGeom prst="rect">
            <a:avLst/>
          </a:prstGeom>
          <a:noFill/>
          <a:ln>
            <a:noFill/>
          </a:ln>
        </p:spPr>
      </p:pic>
      <p:sp>
        <p:nvSpPr>
          <p:cNvPr id="975" name="Google Shape;975;p42"/>
          <p:cNvSpPr txBox="1">
            <a:spLocks noGrp="1"/>
          </p:cNvSpPr>
          <p:nvPr>
            <p:ph type="title"/>
          </p:nvPr>
        </p:nvSpPr>
        <p:spPr>
          <a:xfrm>
            <a:off x="774144" y="223964"/>
            <a:ext cx="11417855"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1.2.1 Chương trình máy tính</a:t>
            </a:r>
            <a:endParaRPr sz="4000">
              <a:latin typeface="Times New Roman"/>
              <a:ea typeface="Times New Roman"/>
              <a:cs typeface="Times New Roman"/>
              <a:sym typeface="Times New Roman"/>
            </a:endParaRPr>
          </a:p>
        </p:txBody>
      </p:sp>
      <p:sp>
        <p:nvSpPr>
          <p:cNvPr id="981" name="Google Shape;981;p42"/>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0D9D2807-9A9B-A310-D2DC-E2D71130AABA}"/>
              </a:ext>
            </a:extLst>
          </p:cNvPr>
          <p:cNvSpPr>
            <a:spLocks noGrp="1"/>
          </p:cNvSpPr>
          <p:nvPr>
            <p:ph type="dt" idx="10"/>
          </p:nvPr>
        </p:nvSpPr>
        <p:spPr/>
        <p:txBody>
          <a:bodyPr/>
          <a:lstStyle/>
          <a:p>
            <a:r>
              <a:rPr lang="en-US"/>
              <a:t>June 2024</a:t>
            </a:r>
          </a:p>
        </p:txBody>
      </p:sp>
      <p:graphicFrame>
        <p:nvGraphicFramePr>
          <p:cNvPr id="967" name="Google Shape;967;p41"/>
          <p:cNvGraphicFramePr/>
          <p:nvPr>
            <p:extLst>
              <p:ext uri="{D42A27DB-BD31-4B8C-83A1-F6EECF244321}">
                <p14:modId xmlns:p14="http://schemas.microsoft.com/office/powerpoint/2010/main" val="754121344"/>
              </p:ext>
            </p:extLst>
          </p:nvPr>
        </p:nvGraphicFramePr>
        <p:xfrm>
          <a:off x="5824032" y="4108861"/>
          <a:ext cx="5125017" cy="2292065"/>
        </p:xfrm>
        <a:graphic>
          <a:graphicData uri="http://schemas.openxmlformats.org/presentationml/2006/ole">
            <mc:AlternateContent xmlns:mc="http://schemas.openxmlformats.org/markup-compatibility/2006">
              <mc:Choice xmlns:v="urn:schemas-microsoft-com:vml" Requires="v">
                <p:oleObj r:id="rId4" imgW="6702284" imgH="2902228" progId="Visio.Drawing.11">
                  <p:embed/>
                </p:oleObj>
              </mc:Choice>
              <mc:Fallback>
                <p:oleObj r:id="rId4" imgW="6702284" imgH="2902228" progId="Visio.Drawing.11">
                  <p:embed/>
                  <p:pic>
                    <p:nvPicPr>
                      <p:cNvPr id="967" name="Google Shape;967;p41"/>
                      <p:cNvPicPr preferRelativeResize="0"/>
                      <p:nvPr/>
                    </p:nvPicPr>
                    <p:blipFill rotWithShape="1">
                      <a:blip r:embed="rId5">
                        <a:alphaModFix/>
                      </a:blip>
                      <a:srcRect/>
                      <a:stretch/>
                    </p:blipFill>
                    <p:spPr>
                      <a:xfrm>
                        <a:off x="5824032" y="4108861"/>
                        <a:ext cx="5125017" cy="2292065"/>
                      </a:xfrm>
                      <a:prstGeom prst="rect">
                        <a:avLst/>
                      </a:prstGeom>
                      <a:noFill/>
                      <a:ln>
                        <a:noFill/>
                      </a:ln>
                    </p:spPr>
                  </p:pic>
                </p:oleObj>
              </mc:Fallback>
            </mc:AlternateContent>
          </a:graphicData>
        </a:graphic>
      </p:graphicFrame>
      <p:sp>
        <p:nvSpPr>
          <p:cNvPr id="3" name="Slide Number Placeholder 2">
            <a:extLst>
              <a:ext uri="{FF2B5EF4-FFF2-40B4-BE49-F238E27FC236}">
                <a16:creationId xmlns:a16="http://schemas.microsoft.com/office/drawing/2014/main" id="{5AC796D7-269B-C449-F0BF-BBBB0C5DDF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4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1.2.2 Chương trình máy tính</a:t>
            </a:r>
            <a:endParaRPr sz="4000">
              <a:latin typeface="Times New Roman"/>
              <a:ea typeface="Times New Roman"/>
              <a:cs typeface="Times New Roman"/>
              <a:sym typeface="Times New Roman"/>
            </a:endParaRPr>
          </a:p>
        </p:txBody>
      </p:sp>
      <p:sp>
        <p:nvSpPr>
          <p:cNvPr id="987" name="Google Shape;987;p43"/>
          <p:cNvSpPr txBox="1">
            <a:spLocks noGrp="1"/>
          </p:cNvSpPr>
          <p:nvPr>
            <p:ph type="body" idx="1"/>
          </p:nvPr>
        </p:nvSpPr>
        <p:spPr>
          <a:xfrm>
            <a:off x="774145" y="1233824"/>
            <a:ext cx="4591135"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50000"/>
              </a:lnSpc>
              <a:spcBef>
                <a:spcPts val="0"/>
              </a:spcBef>
              <a:spcAft>
                <a:spcPts val="0"/>
              </a:spcAft>
              <a:buClr>
                <a:srgbClr val="3B5585"/>
              </a:buClr>
              <a:buSzPts val="2400"/>
              <a:buChar char="•"/>
            </a:pPr>
            <a:r>
              <a:rPr lang="en-US" sz="3000">
                <a:solidFill>
                  <a:srgbClr val="141727"/>
                </a:solidFill>
                <a:latin typeface="+mj-lt"/>
                <a:ea typeface="Times New Roman"/>
                <a:cs typeface="Times New Roman"/>
                <a:sym typeface="Times New Roman"/>
              </a:rPr>
              <a:t>Các bước xây dựng chương trình máy tính theo Mô hình phát triển phần mềm </a:t>
            </a:r>
            <a:r>
              <a:rPr lang="en-US" sz="3000" b="1">
                <a:solidFill>
                  <a:srgbClr val="141727"/>
                </a:solidFill>
                <a:latin typeface="+mj-lt"/>
                <a:ea typeface="Times New Roman"/>
                <a:cs typeface="Times New Roman"/>
                <a:sym typeface="Times New Roman"/>
              </a:rPr>
              <a:t>Water Fall</a:t>
            </a:r>
            <a:r>
              <a:rPr lang="en-US" sz="3000">
                <a:solidFill>
                  <a:srgbClr val="141727"/>
                </a:solidFill>
                <a:latin typeface="+mj-lt"/>
                <a:ea typeface="Times New Roman"/>
                <a:cs typeface="Times New Roman"/>
                <a:sym typeface="Times New Roman"/>
              </a:rPr>
              <a:t>:</a:t>
            </a:r>
            <a:endParaRPr sz="3000">
              <a:solidFill>
                <a:srgbClr val="141727"/>
              </a:solidFill>
              <a:latin typeface="+mj-lt"/>
              <a:ea typeface="Times New Roman"/>
              <a:cs typeface="Times New Roman"/>
              <a:sym typeface="Times New Roman"/>
            </a:endParaRPr>
          </a:p>
        </p:txBody>
      </p:sp>
      <p:sp>
        <p:nvSpPr>
          <p:cNvPr id="1015" name="Google Shape;1015;p4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BDA83557-BA36-E155-6DDE-EBEEF0337AF9}"/>
              </a:ext>
            </a:extLst>
          </p:cNvPr>
          <p:cNvSpPr>
            <a:spLocks noGrp="1"/>
          </p:cNvSpPr>
          <p:nvPr>
            <p:ph type="dt" idx="10"/>
          </p:nvPr>
        </p:nvSpPr>
        <p:spPr/>
        <p:txBody>
          <a:bodyPr/>
          <a:lstStyle/>
          <a:p>
            <a:r>
              <a:rPr lang="en-US"/>
              <a:t>June 2024</a:t>
            </a:r>
          </a:p>
        </p:txBody>
      </p:sp>
      <p:sp>
        <p:nvSpPr>
          <p:cNvPr id="989" name="Google Shape;989;p43" descr="Waterfall methodology infographic showing software development model's linear life cycle phase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43" descr="waterfall model stages"/>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43" descr="waterfall model stages"/>
          <p:cNvSpPr/>
          <p:nvPr/>
        </p:nvSpPr>
        <p:spPr>
          <a:xfrm>
            <a:off x="6248400" y="358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92" name="Google Shape;992;p43"/>
          <p:cNvGrpSpPr/>
          <p:nvPr/>
        </p:nvGrpSpPr>
        <p:grpSpPr>
          <a:xfrm>
            <a:off x="5497975" y="1181659"/>
            <a:ext cx="5833640" cy="5409080"/>
            <a:chOff x="1934093" y="4793"/>
            <a:chExt cx="5517668" cy="5409080"/>
          </a:xfrm>
        </p:grpSpPr>
        <p:sp>
          <p:nvSpPr>
            <p:cNvPr id="993" name="Google Shape;993;p43"/>
            <p:cNvSpPr/>
            <p:nvPr/>
          </p:nvSpPr>
          <p:spPr>
            <a:xfrm>
              <a:off x="1934093" y="4793"/>
              <a:ext cx="5517668" cy="636362"/>
            </a:xfrm>
            <a:prstGeom prst="roundRect">
              <a:avLst>
                <a:gd name="adj" fmla="val 10000"/>
              </a:avLst>
            </a:prstGeom>
            <a:solidFill>
              <a:srgbClr val="FDDCC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txBox="1"/>
            <p:nvPr/>
          </p:nvSpPr>
          <p:spPr>
            <a:xfrm>
              <a:off x="1952731" y="23431"/>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600">
                  <a:solidFill>
                    <a:srgbClr val="141727"/>
                  </a:solidFill>
                  <a:latin typeface="Calibri"/>
                  <a:ea typeface="Calibri"/>
                  <a:cs typeface="Calibri"/>
                  <a:sym typeface="Calibri"/>
                </a:rPr>
                <a:t>Requirement (Phân tích yêu cầu)</a:t>
              </a:r>
              <a:endParaRPr/>
            </a:p>
          </p:txBody>
        </p:sp>
        <p:sp>
          <p:nvSpPr>
            <p:cNvPr id="995" name="Google Shape;995;p43"/>
            <p:cNvSpPr/>
            <p:nvPr/>
          </p:nvSpPr>
          <p:spPr>
            <a:xfrm rot="5400000">
              <a:off x="4573609" y="657064"/>
              <a:ext cx="238635" cy="286363"/>
            </a:xfrm>
            <a:prstGeom prst="rightArrow">
              <a:avLst>
                <a:gd name="adj1" fmla="val 60000"/>
                <a:gd name="adj2" fmla="val 50000"/>
              </a:avLst>
            </a:prstGeom>
            <a:solidFill>
              <a:srgbClr val="A7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txBox="1"/>
            <p:nvPr/>
          </p:nvSpPr>
          <p:spPr>
            <a:xfrm>
              <a:off x="4607018" y="680928"/>
              <a:ext cx="171817" cy="1670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997" name="Google Shape;997;p43"/>
            <p:cNvSpPr/>
            <p:nvPr/>
          </p:nvSpPr>
          <p:spPr>
            <a:xfrm>
              <a:off x="1934093" y="959337"/>
              <a:ext cx="5517668" cy="636362"/>
            </a:xfrm>
            <a:prstGeom prst="roundRect">
              <a:avLst>
                <a:gd name="adj" fmla="val 10000"/>
              </a:avLst>
            </a:prstGeom>
            <a:solidFill>
              <a:srgbClr val="F3A8A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txBox="1"/>
            <p:nvPr/>
          </p:nvSpPr>
          <p:spPr>
            <a:xfrm>
              <a:off x="1952731" y="977975"/>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400">
                  <a:solidFill>
                    <a:srgbClr val="141727"/>
                  </a:solidFill>
                  <a:latin typeface="Calibri"/>
                  <a:ea typeface="Calibri"/>
                  <a:cs typeface="Calibri"/>
                  <a:sym typeface="Calibri"/>
                </a:rPr>
                <a:t>Analysis and Design (Phân tích và thiết kế)</a:t>
              </a:r>
              <a:endParaRPr sz="2400"/>
            </a:p>
          </p:txBody>
        </p:sp>
        <p:sp>
          <p:nvSpPr>
            <p:cNvPr id="999" name="Google Shape;999;p43"/>
            <p:cNvSpPr/>
            <p:nvPr/>
          </p:nvSpPr>
          <p:spPr>
            <a:xfrm rot="5400000">
              <a:off x="4573609" y="1611608"/>
              <a:ext cx="238635" cy="286363"/>
            </a:xfrm>
            <a:prstGeom prst="rightArrow">
              <a:avLst>
                <a:gd name="adj1" fmla="val 60000"/>
                <a:gd name="adj2" fmla="val 50000"/>
              </a:avLst>
            </a:prstGeom>
            <a:solidFill>
              <a:srgbClr val="A7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txBox="1"/>
            <p:nvPr/>
          </p:nvSpPr>
          <p:spPr>
            <a:xfrm>
              <a:off x="4607018" y="1635472"/>
              <a:ext cx="171817" cy="1670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001" name="Google Shape;1001;p43"/>
            <p:cNvSpPr/>
            <p:nvPr/>
          </p:nvSpPr>
          <p:spPr>
            <a:xfrm>
              <a:off x="1934093" y="1913880"/>
              <a:ext cx="5517668" cy="636362"/>
            </a:xfrm>
            <a:prstGeom prst="roundRect">
              <a:avLst>
                <a:gd name="adj" fmla="val 10000"/>
              </a:avLst>
            </a:prstGeom>
            <a:solidFill>
              <a:srgbClr val="FFEBA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txBox="1"/>
            <p:nvPr/>
          </p:nvSpPr>
          <p:spPr>
            <a:xfrm>
              <a:off x="1952731" y="1932518"/>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600">
                  <a:solidFill>
                    <a:srgbClr val="141727"/>
                  </a:solidFill>
                  <a:latin typeface="Calibri"/>
                  <a:ea typeface="Calibri"/>
                  <a:cs typeface="Calibri"/>
                  <a:sym typeface="Calibri"/>
                </a:rPr>
                <a:t>Development (Thực hiện)</a:t>
              </a:r>
              <a:endParaRPr/>
            </a:p>
          </p:txBody>
        </p:sp>
        <p:sp>
          <p:nvSpPr>
            <p:cNvPr id="1003" name="Google Shape;1003;p43"/>
            <p:cNvSpPr/>
            <p:nvPr/>
          </p:nvSpPr>
          <p:spPr>
            <a:xfrm rot="5400000">
              <a:off x="4573609" y="2566151"/>
              <a:ext cx="238635" cy="286363"/>
            </a:xfrm>
            <a:prstGeom prst="rightArrow">
              <a:avLst>
                <a:gd name="adj1" fmla="val 60000"/>
                <a:gd name="adj2" fmla="val 50000"/>
              </a:avLst>
            </a:prstGeom>
            <a:solidFill>
              <a:srgbClr val="A7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txBox="1"/>
            <p:nvPr/>
          </p:nvSpPr>
          <p:spPr>
            <a:xfrm>
              <a:off x="4607018" y="2590015"/>
              <a:ext cx="171817" cy="1670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005" name="Google Shape;1005;p43"/>
            <p:cNvSpPr/>
            <p:nvPr/>
          </p:nvSpPr>
          <p:spPr>
            <a:xfrm>
              <a:off x="1934093" y="2868424"/>
              <a:ext cx="5517668" cy="636362"/>
            </a:xfrm>
            <a:prstGeom prst="roundRect">
              <a:avLst>
                <a:gd name="adj" fmla="val 10000"/>
              </a:avLst>
            </a:prstGeom>
            <a:solidFill>
              <a:srgbClr val="86A0D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txBox="1"/>
            <p:nvPr/>
          </p:nvSpPr>
          <p:spPr>
            <a:xfrm>
              <a:off x="1952731" y="2887062"/>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600">
                  <a:solidFill>
                    <a:srgbClr val="141727"/>
                  </a:solidFill>
                  <a:latin typeface="Calibri"/>
                  <a:ea typeface="Calibri"/>
                  <a:cs typeface="Calibri"/>
                  <a:sym typeface="Calibri"/>
                </a:rPr>
                <a:t>Testing (Kiểm thử)</a:t>
              </a:r>
              <a:endParaRPr/>
            </a:p>
          </p:txBody>
        </p:sp>
        <p:sp>
          <p:nvSpPr>
            <p:cNvPr id="1007" name="Google Shape;1007;p43"/>
            <p:cNvSpPr/>
            <p:nvPr/>
          </p:nvSpPr>
          <p:spPr>
            <a:xfrm rot="5400000">
              <a:off x="4573609" y="3520695"/>
              <a:ext cx="238635" cy="286363"/>
            </a:xfrm>
            <a:prstGeom prst="rightArrow">
              <a:avLst>
                <a:gd name="adj1" fmla="val 60000"/>
                <a:gd name="adj2" fmla="val 50000"/>
              </a:avLst>
            </a:prstGeom>
            <a:solidFill>
              <a:srgbClr val="A7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txBox="1"/>
            <p:nvPr/>
          </p:nvSpPr>
          <p:spPr>
            <a:xfrm>
              <a:off x="4607018" y="3544559"/>
              <a:ext cx="171817" cy="1670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009" name="Google Shape;1009;p43"/>
            <p:cNvSpPr/>
            <p:nvPr/>
          </p:nvSpPr>
          <p:spPr>
            <a:xfrm>
              <a:off x="1934093" y="3822967"/>
              <a:ext cx="5517668" cy="636362"/>
            </a:xfrm>
            <a:prstGeom prst="roundRect">
              <a:avLst>
                <a:gd name="adj" fmla="val 10000"/>
              </a:avLst>
            </a:prstGeom>
            <a:solidFill>
              <a:srgbClr val="AF89F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txBox="1"/>
            <p:nvPr/>
          </p:nvSpPr>
          <p:spPr>
            <a:xfrm>
              <a:off x="1952731" y="3841605"/>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600">
                  <a:solidFill>
                    <a:srgbClr val="141727"/>
                  </a:solidFill>
                  <a:latin typeface="Calibri"/>
                  <a:ea typeface="Calibri"/>
                  <a:cs typeface="Calibri"/>
                  <a:sym typeface="Calibri"/>
                </a:rPr>
                <a:t>Deployment (Triển khai)</a:t>
              </a:r>
              <a:endParaRPr/>
            </a:p>
          </p:txBody>
        </p:sp>
        <p:sp>
          <p:nvSpPr>
            <p:cNvPr id="1011" name="Google Shape;1011;p43"/>
            <p:cNvSpPr/>
            <p:nvPr/>
          </p:nvSpPr>
          <p:spPr>
            <a:xfrm rot="5400000">
              <a:off x="4573609" y="4475239"/>
              <a:ext cx="238635" cy="286363"/>
            </a:xfrm>
            <a:prstGeom prst="rightArrow">
              <a:avLst>
                <a:gd name="adj1" fmla="val 60000"/>
                <a:gd name="adj2" fmla="val 50000"/>
              </a:avLst>
            </a:prstGeom>
            <a:solidFill>
              <a:srgbClr val="A7B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txBox="1"/>
            <p:nvPr/>
          </p:nvSpPr>
          <p:spPr>
            <a:xfrm>
              <a:off x="4607018" y="4499103"/>
              <a:ext cx="171817" cy="1670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013" name="Google Shape;1013;p43"/>
            <p:cNvSpPr/>
            <p:nvPr/>
          </p:nvSpPr>
          <p:spPr>
            <a:xfrm>
              <a:off x="1934093" y="4777511"/>
              <a:ext cx="5517668" cy="636362"/>
            </a:xfrm>
            <a:prstGeom prst="roundRect">
              <a:avLst>
                <a:gd name="adj" fmla="val 10000"/>
              </a:avLst>
            </a:prstGeom>
            <a:solidFill>
              <a:srgbClr val="ABD5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txBox="1"/>
            <p:nvPr/>
          </p:nvSpPr>
          <p:spPr>
            <a:xfrm>
              <a:off x="1952731" y="4796149"/>
              <a:ext cx="5480392" cy="599086"/>
            </a:xfrm>
            <a:prstGeom prst="rect">
              <a:avLst/>
            </a:prstGeom>
            <a:noFill/>
            <a:ln>
              <a:noFill/>
            </a:ln>
          </p:spPr>
          <p:txBody>
            <a:bodyPr spcFirstLastPara="1" wrap="square" lIns="99050" tIns="99050" rIns="99050" bIns="99050" anchor="ctr" anchorCtr="0">
              <a:noAutofit/>
            </a:bodyPr>
            <a:lstStyle/>
            <a:p>
              <a:pPr marL="0" marR="0" lvl="0" indent="0" algn="ctr" rtl="0">
                <a:lnSpc>
                  <a:spcPct val="90000"/>
                </a:lnSpc>
                <a:spcBef>
                  <a:spcPts val="0"/>
                </a:spcBef>
                <a:spcAft>
                  <a:spcPts val="0"/>
                </a:spcAft>
                <a:buClr>
                  <a:srgbClr val="141727"/>
                </a:buClr>
                <a:buSzPts val="2600"/>
                <a:buFont typeface="Calibri"/>
                <a:buNone/>
              </a:pPr>
              <a:r>
                <a:rPr lang="en-US" sz="2600">
                  <a:solidFill>
                    <a:srgbClr val="141727"/>
                  </a:solidFill>
                  <a:latin typeface="Calibri"/>
                  <a:ea typeface="Calibri"/>
                  <a:cs typeface="Calibri"/>
                  <a:sym typeface="Calibri"/>
                </a:rPr>
                <a:t>Maintenance (Bảo trì)</a:t>
              </a:r>
              <a:endParaRPr/>
            </a:p>
          </p:txBody>
        </p:sp>
      </p:grpSp>
      <p:sp>
        <p:nvSpPr>
          <p:cNvPr id="3" name="Slide Number Placeholder 2">
            <a:extLst>
              <a:ext uri="{FF2B5EF4-FFF2-40B4-BE49-F238E27FC236}">
                <a16:creationId xmlns:a16="http://schemas.microsoft.com/office/drawing/2014/main" id="{0CB9AA0C-80D6-333F-EF1E-6D52FBB8BF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39" descr="A close up of a map&#10;&#10;Description automatically generated"/>
          <p:cNvPicPr preferRelativeResize="0"/>
          <p:nvPr/>
        </p:nvPicPr>
        <p:blipFill rotWithShape="1">
          <a:blip r:embed="rId3">
            <a:alphaModFix/>
          </a:blip>
          <a:srcRect/>
          <a:stretch/>
        </p:blipFill>
        <p:spPr>
          <a:xfrm>
            <a:off x="7564582" y="1698170"/>
            <a:ext cx="4729016" cy="3990111"/>
          </a:xfrm>
          <a:prstGeom prst="rect">
            <a:avLst/>
          </a:prstGeom>
          <a:noFill/>
          <a:ln>
            <a:noFill/>
          </a:ln>
        </p:spPr>
      </p:pic>
      <p:sp>
        <p:nvSpPr>
          <p:cNvPr id="947" name="Google Shape;947;p39"/>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1.2.2 Lập trình máy tính, lập trình viên</a:t>
            </a:r>
            <a:endParaRPr sz="4000">
              <a:latin typeface="Times New Roman"/>
              <a:ea typeface="Times New Roman"/>
              <a:cs typeface="Times New Roman"/>
              <a:sym typeface="Times New Roman"/>
            </a:endParaRPr>
          </a:p>
        </p:txBody>
      </p:sp>
      <p:sp>
        <p:nvSpPr>
          <p:cNvPr id="948" name="Google Shape;948;p39"/>
          <p:cNvSpPr txBox="1">
            <a:spLocks noGrp="1"/>
          </p:cNvSpPr>
          <p:nvPr>
            <p:ph type="body" idx="1"/>
          </p:nvPr>
        </p:nvSpPr>
        <p:spPr>
          <a:xfrm>
            <a:off x="233201" y="1331171"/>
            <a:ext cx="7157101" cy="4943139"/>
          </a:xfrm>
          <a:prstGeom prst="rect">
            <a:avLst/>
          </a:prstGeom>
          <a:noFill/>
          <a:ln>
            <a:noFill/>
          </a:ln>
        </p:spPr>
        <p:txBody>
          <a:bodyPr spcFirstLastPara="1" wrap="square" lIns="91425" tIns="45700" rIns="91425" bIns="45700" anchor="t" anchorCtr="0">
            <a:normAutofit fontScale="92500"/>
          </a:bodyPr>
          <a:lstStyle/>
          <a:p>
            <a:pPr marL="491490" lvl="0" indent="-457200" algn="just" rtl="0">
              <a:lnSpc>
                <a:spcPct val="100000"/>
              </a:lnSpc>
              <a:spcBef>
                <a:spcPts val="600"/>
              </a:spcBef>
              <a:spcAft>
                <a:spcPts val="600"/>
              </a:spcAft>
              <a:buClr>
                <a:schemeClr val="dk1"/>
              </a:buClr>
              <a:buSzPts val="2400"/>
              <a:buChar char="•"/>
            </a:pPr>
            <a:r>
              <a:rPr lang="en-US" sz="3000" b="1">
                <a:solidFill>
                  <a:srgbClr val="141727"/>
                </a:solidFill>
                <a:latin typeface="+mj-lt"/>
                <a:ea typeface="Times New Roman"/>
                <a:cs typeface="Times New Roman"/>
                <a:sym typeface="Times New Roman"/>
              </a:rPr>
              <a:t>Lập trình máy tính </a:t>
            </a:r>
            <a:r>
              <a:rPr lang="en-US" sz="3000">
                <a:solidFill>
                  <a:srgbClr val="141727"/>
                </a:solidFill>
                <a:latin typeface="+mj-lt"/>
                <a:ea typeface="Times New Roman"/>
                <a:cs typeface="Times New Roman"/>
                <a:sym typeface="Times New Roman"/>
              </a:rPr>
              <a:t>(programming): Là kỹ thuật cài đặt một hoặc nhiều thuật toán trừu tượng có liên quan với nhau bằng một hoặc nhiều ngôn ngữ lập trình để tạo ra một chương trình máy tính.</a:t>
            </a:r>
          </a:p>
          <a:p>
            <a:pPr marL="491490" lvl="0" indent="-457200" algn="just" rtl="0">
              <a:lnSpc>
                <a:spcPct val="100000"/>
              </a:lnSpc>
              <a:spcBef>
                <a:spcPts val="600"/>
              </a:spcBef>
              <a:spcAft>
                <a:spcPts val="600"/>
              </a:spcAft>
              <a:buClr>
                <a:schemeClr val="dk1"/>
              </a:buClr>
              <a:buSzPts val="2400"/>
              <a:buChar char="•"/>
            </a:pPr>
            <a:endParaRPr>
              <a:latin typeface="+mj-lt"/>
            </a:endParaRPr>
          </a:p>
          <a:p>
            <a:pPr marL="491490" lvl="0" indent="-457200" algn="just" rtl="0">
              <a:lnSpc>
                <a:spcPct val="100000"/>
              </a:lnSpc>
              <a:spcBef>
                <a:spcPts val="600"/>
              </a:spcBef>
              <a:spcAft>
                <a:spcPts val="600"/>
              </a:spcAft>
              <a:buClr>
                <a:schemeClr val="dk1"/>
              </a:buClr>
              <a:buSzPts val="2400"/>
              <a:buChar char="•"/>
            </a:pPr>
            <a:r>
              <a:rPr lang="en-US" sz="3000" b="1">
                <a:solidFill>
                  <a:srgbClr val="141727"/>
                </a:solidFill>
                <a:latin typeface="+mj-lt"/>
                <a:ea typeface="Times New Roman"/>
                <a:cs typeface="Times New Roman"/>
                <a:sym typeface="Times New Roman"/>
              </a:rPr>
              <a:t>Lập trình viên </a:t>
            </a:r>
            <a:r>
              <a:rPr lang="en-US" sz="3000">
                <a:solidFill>
                  <a:srgbClr val="141727"/>
                </a:solidFill>
                <a:latin typeface="+mj-lt"/>
                <a:ea typeface="Times New Roman"/>
                <a:cs typeface="Times New Roman"/>
                <a:sym typeface="Times New Roman"/>
              </a:rPr>
              <a:t>(programmer): Lập trình viên (người lập trình hay thảo chương viên điện toán) là người viết ra các chương trình máy tính. </a:t>
            </a:r>
            <a:endParaRPr sz="3000">
              <a:solidFill>
                <a:srgbClr val="141727"/>
              </a:solidFill>
              <a:latin typeface="+mj-lt"/>
              <a:ea typeface="Times New Roman"/>
              <a:cs typeface="Times New Roman"/>
              <a:sym typeface="Times New Roman"/>
            </a:endParaRPr>
          </a:p>
        </p:txBody>
      </p:sp>
      <p:sp>
        <p:nvSpPr>
          <p:cNvPr id="950" name="Google Shape;950;p39"/>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5FEDC77C-6231-8ADB-4F23-19944739B20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476AAB94-76E2-6B42-29E2-002D49CD64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1.2.2 Lập trình máy tính, lập trình viên (tt)</a:t>
            </a:r>
            <a:endParaRPr sz="4000">
              <a:latin typeface="Times New Roman"/>
              <a:ea typeface="Times New Roman"/>
              <a:cs typeface="Times New Roman"/>
              <a:sym typeface="Times New Roman"/>
            </a:endParaRPr>
          </a:p>
        </p:txBody>
      </p:sp>
      <p:sp>
        <p:nvSpPr>
          <p:cNvPr id="956" name="Google Shape;956;p40"/>
          <p:cNvSpPr txBox="1">
            <a:spLocks noGrp="1"/>
          </p:cNvSpPr>
          <p:nvPr>
            <p:ph type="body" idx="1"/>
          </p:nvPr>
        </p:nvSpPr>
        <p:spPr>
          <a:xfrm>
            <a:off x="408022" y="1009860"/>
            <a:ext cx="5422762" cy="5352439"/>
          </a:xfrm>
          <a:prstGeom prst="rect">
            <a:avLst/>
          </a:prstGeom>
          <a:noFill/>
          <a:ln>
            <a:noFill/>
          </a:ln>
        </p:spPr>
        <p:txBody>
          <a:bodyPr spcFirstLastPara="1" wrap="square" lIns="91425" tIns="45700" rIns="91425" bIns="45700" anchor="t" anchorCtr="0">
            <a:noAutofit/>
          </a:bodyPr>
          <a:lstStyle/>
          <a:p>
            <a:pPr marL="491490" lvl="0" indent="-457200" algn="just" rtl="0">
              <a:lnSpc>
                <a:spcPct val="150000"/>
              </a:lnSpc>
              <a:spcBef>
                <a:spcPts val="0"/>
              </a:spcBef>
              <a:spcAft>
                <a:spcPts val="0"/>
              </a:spcAft>
              <a:buClr>
                <a:schemeClr val="dk1"/>
              </a:buClr>
              <a:buSzPts val="2400"/>
              <a:buChar char="•"/>
            </a:pPr>
            <a:r>
              <a:rPr lang="en-US" sz="2600">
                <a:solidFill>
                  <a:srgbClr val="141727"/>
                </a:solidFill>
                <a:latin typeface="+mj-lt"/>
                <a:ea typeface="Times New Roman"/>
                <a:cs typeface="Times New Roman"/>
                <a:sym typeface="Times New Roman"/>
              </a:rPr>
              <a:t>Ada Lovelace (sinh năm 1852) là một nhà toán học người Anh, người được mệnh danh là lập trình viên máy tính đầu tiên viết ra một thuật toán (algorithm) với bộ hướng dẫn vận hành cho chiếc máy tính sơ khai do Charles Babbage chế tạo vào năm 1821. </a:t>
            </a:r>
            <a:endParaRPr sz="2600">
              <a:solidFill>
                <a:srgbClr val="141727"/>
              </a:solidFill>
              <a:latin typeface="+mj-lt"/>
              <a:ea typeface="Times New Roman"/>
              <a:cs typeface="Times New Roman"/>
              <a:sym typeface="Times New Roman"/>
            </a:endParaRPr>
          </a:p>
        </p:txBody>
      </p:sp>
      <p:pic>
        <p:nvPicPr>
          <p:cNvPr id="958" name="Google Shape;958;p40"/>
          <p:cNvPicPr preferRelativeResize="0"/>
          <p:nvPr/>
        </p:nvPicPr>
        <p:blipFill rotWithShape="1">
          <a:blip r:embed="rId3">
            <a:alphaModFix/>
          </a:blip>
          <a:srcRect/>
          <a:stretch/>
        </p:blipFill>
        <p:spPr>
          <a:xfrm>
            <a:off x="5983609" y="1174029"/>
            <a:ext cx="5961097" cy="4179540"/>
          </a:xfrm>
          <a:prstGeom prst="rect">
            <a:avLst/>
          </a:prstGeom>
          <a:noFill/>
          <a:ln>
            <a:noFill/>
          </a:ln>
        </p:spPr>
      </p:pic>
      <p:sp>
        <p:nvSpPr>
          <p:cNvPr id="959" name="Google Shape;959;p4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4A6CB8E0-A515-B543-FC79-14E0D18F14BF}"/>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93CF850A-29A5-B89E-F7E0-97C3D5D783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kern="1200">
                <a:gradFill flip="none" rotWithShape="1">
                  <a:gsLst>
                    <a:gs pos="0">
                      <a:srgbClr val="0072FF"/>
                    </a:gs>
                    <a:gs pos="100000">
                      <a:srgbClr val="00C6FF"/>
                    </a:gs>
                  </a:gsLst>
                  <a:lin ang="2700000" scaled="1"/>
                  <a:tileRect/>
                </a:gradFill>
                <a:effectLst>
                  <a:innerShdw blurRad="114300">
                    <a:srgbClr val="FFFFFF"/>
                  </a:innerShdw>
                </a:effectLst>
                <a:latin typeface="Times New Roman" panose="02020603050405020304" pitchFamily="18" charset="0"/>
                <a:ea typeface="+mj-ea"/>
                <a:cs typeface="Times New Roman" panose="02020603050405020304" pitchFamily="18" charset="0"/>
              </a:rPr>
              <a:t>1.1 Tổng quan về máy tính</a:t>
            </a:r>
          </a:p>
        </p:txBody>
      </p:sp>
      <p:sp>
        <p:nvSpPr>
          <p:cNvPr id="374" name="Google Shape;374;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 lvl="0" indent="0" algn="l" rtl="0">
              <a:lnSpc>
                <a:spcPct val="150000"/>
              </a:lnSpc>
              <a:spcBef>
                <a:spcPts val="0"/>
              </a:spcBef>
              <a:spcAft>
                <a:spcPts val="0"/>
              </a:spcAft>
              <a:buClr>
                <a:srgbClr val="3B5585"/>
              </a:buClr>
              <a:buSzPts val="2400"/>
              <a:buNone/>
            </a:pPr>
            <a:r>
              <a:rPr lang="vi-VN">
                <a:solidFill>
                  <a:srgbClr val="141727"/>
                </a:solidFill>
              </a:rPr>
              <a:t>1.1</a:t>
            </a:r>
            <a:r>
              <a:rPr lang="en-US">
                <a:solidFill>
                  <a:srgbClr val="141727"/>
                </a:solidFill>
              </a:rPr>
              <a:t>.1</a:t>
            </a:r>
            <a:r>
              <a:rPr lang="vi-VN">
                <a:solidFill>
                  <a:srgbClr val="141727"/>
                </a:solidFill>
              </a:rPr>
              <a:t> Máy tính là gì?</a:t>
            </a:r>
            <a:endParaRPr lang="en-US">
              <a:solidFill>
                <a:srgbClr val="141727"/>
              </a:solidFill>
            </a:endParaRPr>
          </a:p>
          <a:p>
            <a:pPr marL="34290" indent="0" algn="l">
              <a:lnSpc>
                <a:spcPct val="150000"/>
              </a:lnSpc>
              <a:spcBef>
                <a:spcPts val="0"/>
              </a:spcBef>
              <a:buClr>
                <a:srgbClr val="3B5585"/>
              </a:buClr>
              <a:buSzPts val="2400"/>
              <a:buNone/>
            </a:pPr>
            <a:r>
              <a:rPr lang="vi-VN">
                <a:solidFill>
                  <a:srgbClr val="141727"/>
                </a:solidFill>
              </a:rPr>
              <a:t>1.</a:t>
            </a:r>
            <a:r>
              <a:rPr lang="en-US">
                <a:solidFill>
                  <a:srgbClr val="141727"/>
                </a:solidFill>
              </a:rPr>
              <a:t>1.2</a:t>
            </a:r>
            <a:r>
              <a:rPr lang="vi-VN">
                <a:solidFill>
                  <a:srgbClr val="141727"/>
                </a:solidFill>
              </a:rPr>
              <a:t> Xử lý thông tin trên máy tính</a:t>
            </a:r>
            <a:endParaRPr lang="vi-VN"/>
          </a:p>
          <a:p>
            <a:pPr marL="34290" lvl="0" indent="0" algn="l" rtl="0">
              <a:lnSpc>
                <a:spcPct val="150000"/>
              </a:lnSpc>
              <a:spcBef>
                <a:spcPts val="0"/>
              </a:spcBef>
              <a:spcAft>
                <a:spcPts val="0"/>
              </a:spcAft>
              <a:buClr>
                <a:srgbClr val="3B5585"/>
              </a:buClr>
              <a:buSzPts val="2400"/>
              <a:buNone/>
            </a:pPr>
            <a:r>
              <a:rPr lang="vi-VN">
                <a:solidFill>
                  <a:srgbClr val="141727"/>
                </a:solidFill>
              </a:rPr>
              <a:t>1.</a:t>
            </a:r>
            <a:r>
              <a:rPr lang="en-US">
                <a:solidFill>
                  <a:srgbClr val="141727"/>
                </a:solidFill>
              </a:rPr>
              <a:t>1.3</a:t>
            </a:r>
            <a:r>
              <a:rPr lang="vi-VN">
                <a:solidFill>
                  <a:srgbClr val="141727"/>
                </a:solidFill>
              </a:rPr>
              <a:t> Phần cứng máy tính</a:t>
            </a:r>
          </a:p>
          <a:p>
            <a:pPr marL="34290" lvl="0" indent="0" algn="l" rtl="0">
              <a:lnSpc>
                <a:spcPct val="150000"/>
              </a:lnSpc>
              <a:spcBef>
                <a:spcPts val="0"/>
              </a:spcBef>
              <a:spcAft>
                <a:spcPts val="0"/>
              </a:spcAft>
              <a:buClr>
                <a:srgbClr val="3B5585"/>
              </a:buClr>
              <a:buSzPts val="2400"/>
              <a:buNone/>
            </a:pPr>
            <a:r>
              <a:rPr lang="vi-VN">
                <a:solidFill>
                  <a:srgbClr val="141727"/>
                </a:solidFill>
              </a:rPr>
              <a:t>1.</a:t>
            </a:r>
            <a:r>
              <a:rPr lang="en-US">
                <a:solidFill>
                  <a:srgbClr val="141727"/>
                </a:solidFill>
              </a:rPr>
              <a:t>1.4</a:t>
            </a:r>
            <a:r>
              <a:rPr lang="vi-VN">
                <a:solidFill>
                  <a:srgbClr val="141727"/>
                </a:solidFill>
              </a:rPr>
              <a:t> Phần mềm máy tính</a:t>
            </a:r>
          </a:p>
          <a:p>
            <a:pPr marL="34290" lvl="0" indent="0" algn="l" rtl="0">
              <a:lnSpc>
                <a:spcPct val="150000"/>
              </a:lnSpc>
              <a:spcBef>
                <a:spcPts val="0"/>
              </a:spcBef>
              <a:spcAft>
                <a:spcPts val="0"/>
              </a:spcAft>
              <a:buClr>
                <a:srgbClr val="3B5585"/>
              </a:buClr>
              <a:buSzPts val="2400"/>
              <a:buNone/>
            </a:pPr>
            <a:r>
              <a:rPr lang="vi-VN">
                <a:solidFill>
                  <a:srgbClr val="141727"/>
                </a:solidFill>
              </a:rPr>
              <a:t>1.</a:t>
            </a:r>
            <a:r>
              <a:rPr lang="en-US">
                <a:solidFill>
                  <a:srgbClr val="141727"/>
                </a:solidFill>
              </a:rPr>
              <a:t>1.5</a:t>
            </a:r>
            <a:r>
              <a:rPr lang="vi-VN">
                <a:solidFill>
                  <a:srgbClr val="141727"/>
                </a:solidFill>
              </a:rPr>
              <a:t> Biểu diễn và đo lường thông tin</a:t>
            </a:r>
          </a:p>
        </p:txBody>
      </p:sp>
      <p:sp>
        <p:nvSpPr>
          <p:cNvPr id="376" name="Google Shape;376;p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vi-VN"/>
              <a:t>Thực hiện bởi Trường Đại học Công nghệ Thông tin, ĐHQG-HCM</a:t>
            </a:r>
          </a:p>
        </p:txBody>
      </p:sp>
      <p:sp>
        <p:nvSpPr>
          <p:cNvPr id="2" name="Date Placeholder 1">
            <a:extLst>
              <a:ext uri="{FF2B5EF4-FFF2-40B4-BE49-F238E27FC236}">
                <a16:creationId xmlns:a16="http://schemas.microsoft.com/office/drawing/2014/main" id="{6D27F03F-EA51-E1D9-E122-BA4F47335BB8}"/>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8A9A668-20C7-13CA-94CE-68E3192B27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4"/>
          <p:cNvSpPr txBox="1">
            <a:spLocks noGrp="1"/>
          </p:cNvSpPr>
          <p:nvPr>
            <p:ph type="title"/>
          </p:nvPr>
        </p:nvSpPr>
        <p:spPr>
          <a:xfrm>
            <a:off x="774145" y="223964"/>
            <a:ext cx="11578568"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1.2.3 Mã nguồn, mã máy</a:t>
            </a:r>
            <a:endParaRPr sz="4000">
              <a:latin typeface="Times New Roman"/>
              <a:ea typeface="Times New Roman"/>
              <a:cs typeface="Times New Roman"/>
              <a:sym typeface="Times New Roman"/>
            </a:endParaRPr>
          </a:p>
        </p:txBody>
      </p:sp>
      <p:sp>
        <p:nvSpPr>
          <p:cNvPr id="1022" name="Google Shape;1022;p44"/>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0" marR="0" indent="269875" algn="just">
              <a:lnSpc>
                <a:spcPct val="150000"/>
              </a:lnSpc>
              <a:spcBef>
                <a:spcPts val="600"/>
              </a:spcBef>
              <a:spcAft>
                <a:spcPts val="0"/>
              </a:spcAft>
            </a:pPr>
            <a:r>
              <a:rPr lang="en-US" sz="2400" b="1">
                <a:solidFill>
                  <a:srgbClr val="FF0000"/>
                </a:solidFill>
                <a:latin typeface="+mj-lt"/>
                <a:ea typeface="Times New Roman"/>
                <a:cs typeface="Times New Roman"/>
                <a:sym typeface="Times New Roman"/>
              </a:rPr>
              <a:t>Mã nguồn </a:t>
            </a:r>
            <a:r>
              <a:rPr lang="en-US" sz="2400" b="1" i="1">
                <a:solidFill>
                  <a:srgbClr val="FF0000"/>
                </a:solidFill>
                <a:latin typeface="+mj-lt"/>
                <a:ea typeface="Times New Roman"/>
                <a:cs typeface="Times New Roman"/>
                <a:sym typeface="Times New Roman"/>
              </a:rPr>
              <a:t>(source code)</a:t>
            </a:r>
            <a:r>
              <a:rPr lang="en-US" sz="2400" spc="-20">
                <a:effectLst/>
                <a:latin typeface="+mj-lt"/>
                <a:ea typeface="Proxima Nova"/>
                <a:cs typeface="Proxima Nova"/>
              </a:rPr>
              <a:t>: là một chuỗi các câu lệnh hay chỉ thị được viết bằng ngôn ngữ lập trình. </a:t>
            </a:r>
            <a:r>
              <a:rPr lang="en-US" sz="2400" spc="-20">
                <a:effectLst/>
                <a:latin typeface="+mj-lt"/>
                <a:ea typeface="SimSun" panose="02010600030101010101" pitchFamily="2" charset="-122"/>
              </a:rPr>
              <a:t>Mã nguồn thường được lưu trong tập tin văn bản (text file). </a:t>
            </a:r>
          </a:p>
          <a:p>
            <a:pPr marL="0" marR="0" indent="269875" algn="just">
              <a:lnSpc>
                <a:spcPct val="150000"/>
              </a:lnSpc>
              <a:spcBef>
                <a:spcPts val="600"/>
              </a:spcBef>
              <a:spcAft>
                <a:spcPts val="0"/>
              </a:spcAft>
            </a:pPr>
            <a:endParaRPr lang="en-US" sz="2400" i="1" spc="-20">
              <a:solidFill>
                <a:srgbClr val="141727"/>
              </a:solidFill>
              <a:effectLst/>
              <a:latin typeface="+mj-lt"/>
              <a:ea typeface="SimSun" panose="02010600030101010101" pitchFamily="2" charset="-122"/>
              <a:cs typeface="Times New Roman"/>
              <a:sym typeface="Times New Roman"/>
            </a:endParaRPr>
          </a:p>
          <a:p>
            <a:pPr marL="0" marR="0" indent="269875" algn="just">
              <a:lnSpc>
                <a:spcPct val="150000"/>
              </a:lnSpc>
              <a:spcBef>
                <a:spcPts val="600"/>
              </a:spcBef>
              <a:spcAft>
                <a:spcPts val="0"/>
              </a:spcAft>
            </a:pPr>
            <a:r>
              <a:rPr lang="en-US" sz="2400" b="1">
                <a:solidFill>
                  <a:srgbClr val="FF0000"/>
                </a:solidFill>
                <a:latin typeface="+mj-lt"/>
                <a:ea typeface="Times New Roman"/>
                <a:cs typeface="Times New Roman"/>
                <a:sym typeface="Times New Roman"/>
              </a:rPr>
              <a:t>Mã máy </a:t>
            </a:r>
            <a:r>
              <a:rPr lang="en-US" sz="2400" b="1" i="1">
                <a:solidFill>
                  <a:srgbClr val="FF0000"/>
                </a:solidFill>
                <a:latin typeface="+mj-lt"/>
                <a:ea typeface="Times New Roman"/>
                <a:cs typeface="Times New Roman"/>
                <a:sym typeface="Times New Roman"/>
              </a:rPr>
              <a:t>(machine code)</a:t>
            </a:r>
            <a:r>
              <a:rPr lang="en-US" sz="2400" b="1" i="1">
                <a:solidFill>
                  <a:schemeClr val="tx1">
                    <a:lumMod val="50000"/>
                  </a:schemeClr>
                </a:solidFill>
                <a:latin typeface="+mj-lt"/>
                <a:ea typeface="Times New Roman"/>
                <a:cs typeface="Times New Roman"/>
                <a:sym typeface="Times New Roman"/>
              </a:rPr>
              <a:t>: </a:t>
            </a:r>
            <a:r>
              <a:rPr lang="en-US" sz="2400">
                <a:solidFill>
                  <a:srgbClr val="141727"/>
                </a:solidFill>
                <a:latin typeface="+mj-lt"/>
                <a:ea typeface="Times New Roman"/>
                <a:cs typeface="Times New Roman"/>
                <a:sym typeface="Times New Roman"/>
              </a:rPr>
              <a:t>là một loại mã sử dụng để viết các chỉ dẫn </a:t>
            </a:r>
            <a:r>
              <a:rPr lang="en-US" sz="2400" b="1">
                <a:solidFill>
                  <a:srgbClr val="141727"/>
                </a:solidFill>
                <a:latin typeface="+mj-lt"/>
                <a:ea typeface="Times New Roman"/>
                <a:cs typeface="Times New Roman"/>
                <a:sym typeface="Times New Roman"/>
              </a:rPr>
              <a:t>mà CPU máy tính có thể hiểu và thực thi </a:t>
            </a:r>
            <a:r>
              <a:rPr lang="en-US" sz="2400">
                <a:solidFill>
                  <a:srgbClr val="141727"/>
                </a:solidFill>
                <a:latin typeface="+mj-lt"/>
                <a:ea typeface="Times New Roman"/>
                <a:cs typeface="Times New Roman"/>
                <a:sym typeface="Times New Roman"/>
              </a:rPr>
              <a:t>được một cách trực tiếp. Mã máy được viết sử dụng các số trong hệ nhị phân </a:t>
            </a:r>
            <a:r>
              <a:rPr lang="en-US" sz="2400" i="1">
                <a:solidFill>
                  <a:srgbClr val="141727"/>
                </a:solidFill>
                <a:latin typeface="+mj-lt"/>
                <a:ea typeface="Times New Roman"/>
                <a:cs typeface="Times New Roman"/>
                <a:sym typeface="Times New Roman"/>
              </a:rPr>
              <a:t>(chỉ gồm 0 và 1 hoặc hệ cơ số 16)</a:t>
            </a:r>
            <a:endParaRPr sz="2400">
              <a:solidFill>
                <a:srgbClr val="141727"/>
              </a:solidFill>
              <a:latin typeface="+mj-lt"/>
            </a:endParaRPr>
          </a:p>
        </p:txBody>
      </p:sp>
      <p:sp>
        <p:nvSpPr>
          <p:cNvPr id="1024" name="Google Shape;1024;p4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3AAD2544-0AE9-480F-7B3B-04614E8AA5F6}"/>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02AE6B1-56E0-8133-F3DA-07785DA73F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6"/>
          <p:cNvSpPr txBox="1">
            <a:spLocks noGrp="1"/>
          </p:cNvSpPr>
          <p:nvPr>
            <p:ph type="title"/>
          </p:nvPr>
        </p:nvSpPr>
        <p:spPr>
          <a:xfrm>
            <a:off x="408022" y="223964"/>
            <a:ext cx="11574181"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ct val="83333"/>
              <a:buFont typeface="Times New Roman"/>
              <a:buNone/>
            </a:pPr>
            <a:r>
              <a:rPr lang="en-US" sz="4000">
                <a:latin typeface="Times New Roman"/>
                <a:ea typeface="Times New Roman"/>
                <a:cs typeface="Times New Roman"/>
                <a:sym typeface="Times New Roman"/>
              </a:rPr>
              <a:t>1.2.4 Ngôn ngữ lập trình (Programming Language)</a:t>
            </a:r>
            <a:endParaRPr sz="4000">
              <a:latin typeface="Times New Roman"/>
              <a:ea typeface="Times New Roman"/>
              <a:cs typeface="Times New Roman"/>
              <a:sym typeface="Times New Roman"/>
            </a:endParaRPr>
          </a:p>
        </p:txBody>
      </p:sp>
      <p:sp>
        <p:nvSpPr>
          <p:cNvPr id="1041" name="Google Shape;1041;p4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00000"/>
              </a:lnSpc>
              <a:spcBef>
                <a:spcPts val="0"/>
              </a:spcBef>
              <a:spcAft>
                <a:spcPts val="0"/>
              </a:spcAft>
              <a:buClr>
                <a:schemeClr val="dk1"/>
              </a:buClr>
              <a:buSzPts val="2400"/>
              <a:buChar char="•"/>
            </a:pPr>
            <a:r>
              <a:rPr lang="en-US" sz="3000" b="1">
                <a:solidFill>
                  <a:srgbClr val="141727"/>
                </a:solidFill>
                <a:latin typeface="Times New Roman"/>
                <a:ea typeface="Times New Roman"/>
                <a:cs typeface="Times New Roman"/>
                <a:sym typeface="Times New Roman"/>
              </a:rPr>
              <a:t>Ngôn ngữ lập trình</a:t>
            </a:r>
            <a:r>
              <a:rPr lang="en-US" sz="3000">
                <a:solidFill>
                  <a:srgbClr val="141727"/>
                </a:solidFill>
                <a:latin typeface="Times New Roman"/>
                <a:ea typeface="Times New Roman"/>
                <a:cs typeface="Times New Roman"/>
                <a:sym typeface="Times New Roman"/>
              </a:rPr>
              <a:t> là ngôn ngữ dùng để </a:t>
            </a:r>
            <a:r>
              <a:rPr lang="en-US" sz="3000" b="1">
                <a:solidFill>
                  <a:srgbClr val="141727"/>
                </a:solidFill>
                <a:latin typeface="Times New Roman"/>
                <a:ea typeface="Times New Roman"/>
                <a:cs typeface="Times New Roman"/>
                <a:sym typeface="Times New Roman"/>
              </a:rPr>
              <a:t>viết các chương trình </a:t>
            </a:r>
            <a:r>
              <a:rPr lang="en-US" sz="3000">
                <a:solidFill>
                  <a:srgbClr val="141727"/>
                </a:solidFill>
                <a:latin typeface="Times New Roman"/>
                <a:ea typeface="Times New Roman"/>
                <a:cs typeface="Times New Roman"/>
                <a:sym typeface="Times New Roman"/>
              </a:rPr>
              <a:t>cho máy tính. Cũng như các ngôn ngữ thông thường, ngôn ngữ lập trình cũng có từ vựng, cú pháp và ngữ nghĩa</a:t>
            </a:r>
            <a:r>
              <a:rPr lang="en-US" sz="3200">
                <a:solidFill>
                  <a:srgbClr val="141727"/>
                </a:solidFill>
              </a:rPr>
              <a:t>.</a:t>
            </a:r>
            <a:endParaRPr sz="3200">
              <a:solidFill>
                <a:srgbClr val="141727"/>
              </a:solidFill>
            </a:endParaRPr>
          </a:p>
          <a:p>
            <a:pPr marL="205740" lvl="0" indent="-19050" algn="just" rtl="0">
              <a:lnSpc>
                <a:spcPct val="100000"/>
              </a:lnSpc>
              <a:spcBef>
                <a:spcPts val="0"/>
              </a:spcBef>
              <a:spcAft>
                <a:spcPts val="0"/>
              </a:spcAft>
              <a:buClr>
                <a:schemeClr val="dk1"/>
              </a:buClr>
              <a:buSzPts val="2400"/>
              <a:buNone/>
            </a:pPr>
            <a:endParaRPr sz="3000">
              <a:solidFill>
                <a:srgbClr val="141727"/>
              </a:solidFill>
              <a:latin typeface="Times New Roman"/>
              <a:ea typeface="Times New Roman"/>
              <a:cs typeface="Times New Roman"/>
              <a:sym typeface="Times New Roman"/>
            </a:endParaRPr>
          </a:p>
        </p:txBody>
      </p:sp>
      <p:pic>
        <p:nvPicPr>
          <p:cNvPr id="1043" name="Google Shape;1043;p46" descr="Image result"/>
          <p:cNvPicPr preferRelativeResize="0"/>
          <p:nvPr/>
        </p:nvPicPr>
        <p:blipFill rotWithShape="1">
          <a:blip r:embed="rId3">
            <a:alphaModFix/>
          </a:blip>
          <a:srcRect/>
          <a:stretch/>
        </p:blipFill>
        <p:spPr>
          <a:xfrm>
            <a:off x="2930040" y="2748712"/>
            <a:ext cx="7257935" cy="3428251"/>
          </a:xfrm>
          <a:prstGeom prst="rect">
            <a:avLst/>
          </a:prstGeom>
          <a:noFill/>
          <a:ln>
            <a:noFill/>
          </a:ln>
        </p:spPr>
      </p:pic>
      <p:sp>
        <p:nvSpPr>
          <p:cNvPr id="1044" name="Google Shape;1044;p46"/>
          <p:cNvSpPr txBox="1"/>
          <p:nvPr/>
        </p:nvSpPr>
        <p:spPr>
          <a:xfrm>
            <a:off x="2369565" y="6139026"/>
            <a:ext cx="87396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3B5585"/>
                </a:solidFill>
                <a:latin typeface="Times New Roman"/>
                <a:ea typeface="Times New Roman"/>
                <a:cs typeface="Times New Roman"/>
                <a:sym typeface="Times New Roman"/>
              </a:rPr>
              <a:t>Nguồn: https://en.wikiversity.org/wiki/Introduction_to_Programming/About_Programming</a:t>
            </a:r>
            <a:endParaRPr sz="1800">
              <a:solidFill>
                <a:schemeClr val="dk1"/>
              </a:solidFill>
              <a:latin typeface="Calibri"/>
              <a:ea typeface="Calibri"/>
              <a:cs typeface="Calibri"/>
              <a:sym typeface="Calibri"/>
            </a:endParaRPr>
          </a:p>
        </p:txBody>
      </p:sp>
      <p:sp>
        <p:nvSpPr>
          <p:cNvPr id="1045" name="Google Shape;1045;p4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CF18C67A-695B-9728-21C5-2250A2AC50AC}"/>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BF45EE1-6328-C8A7-8FDE-9003B59AB4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1.2.5 Chương trình dịch</a:t>
            </a:r>
            <a:endParaRPr sz="4000">
              <a:latin typeface="Times New Roman"/>
              <a:ea typeface="Times New Roman"/>
              <a:cs typeface="Times New Roman"/>
              <a:sym typeface="Times New Roman"/>
            </a:endParaRPr>
          </a:p>
        </p:txBody>
      </p:sp>
      <p:sp>
        <p:nvSpPr>
          <p:cNvPr id="1052" name="Google Shape;1052;p4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00000"/>
              </a:lnSpc>
              <a:spcBef>
                <a:spcPts val="0"/>
              </a:spcBef>
              <a:spcAft>
                <a:spcPts val="0"/>
              </a:spcAft>
              <a:buClr>
                <a:schemeClr val="dk1"/>
              </a:buClr>
              <a:buSzPts val="2400"/>
              <a:buChar char="•"/>
            </a:pPr>
            <a:r>
              <a:rPr lang="en-US" sz="3000" b="1">
                <a:solidFill>
                  <a:srgbClr val="141727"/>
                </a:solidFill>
                <a:latin typeface="Times New Roman"/>
                <a:ea typeface="Times New Roman"/>
                <a:cs typeface="Times New Roman"/>
                <a:sym typeface="Times New Roman"/>
              </a:rPr>
              <a:t>Chương trình dịch </a:t>
            </a:r>
            <a:r>
              <a:rPr lang="en-US" sz="3000">
                <a:solidFill>
                  <a:srgbClr val="141727"/>
                </a:solidFill>
                <a:latin typeface="Times New Roman"/>
                <a:ea typeface="Times New Roman"/>
                <a:cs typeface="Times New Roman"/>
                <a:sym typeface="Times New Roman"/>
              </a:rPr>
              <a:t>là chương trình đặc biệt có chức năng </a:t>
            </a:r>
            <a:r>
              <a:rPr lang="en-US" sz="3000" b="1">
                <a:solidFill>
                  <a:srgbClr val="141727"/>
                </a:solidFill>
                <a:latin typeface="Times New Roman"/>
                <a:ea typeface="Times New Roman"/>
                <a:cs typeface="Times New Roman"/>
                <a:sym typeface="Times New Roman"/>
              </a:rPr>
              <a:t>chuyển đổi</a:t>
            </a:r>
            <a:r>
              <a:rPr lang="en-US" sz="3000">
                <a:solidFill>
                  <a:srgbClr val="141727"/>
                </a:solidFill>
                <a:latin typeface="Times New Roman"/>
                <a:ea typeface="Times New Roman"/>
                <a:cs typeface="Times New Roman"/>
                <a:sym typeface="Times New Roman"/>
              </a:rPr>
              <a:t> chương trình được viết bằng ngôn ngữ lập trình bậc cao </a:t>
            </a:r>
            <a:r>
              <a:rPr lang="en-US" sz="3000" b="1">
                <a:solidFill>
                  <a:srgbClr val="141727"/>
                </a:solidFill>
                <a:latin typeface="Times New Roman"/>
                <a:ea typeface="Times New Roman"/>
                <a:cs typeface="Times New Roman"/>
                <a:sym typeface="Times New Roman"/>
              </a:rPr>
              <a:t>thành chương trình thực hiện được trên máy tính</a:t>
            </a:r>
            <a:r>
              <a:rPr lang="en-US" sz="3200">
                <a:solidFill>
                  <a:srgbClr val="141727"/>
                </a:solidFill>
              </a:rPr>
              <a:t>.</a:t>
            </a:r>
            <a:endParaRPr sz="3200">
              <a:solidFill>
                <a:srgbClr val="141727"/>
              </a:solidFill>
            </a:endParaRPr>
          </a:p>
          <a:p>
            <a:pPr marL="205740" lvl="0" indent="-19050" algn="just" rtl="0">
              <a:lnSpc>
                <a:spcPct val="100000"/>
              </a:lnSpc>
              <a:spcBef>
                <a:spcPts val="0"/>
              </a:spcBef>
              <a:spcAft>
                <a:spcPts val="0"/>
              </a:spcAft>
              <a:buClr>
                <a:schemeClr val="dk1"/>
              </a:buClr>
              <a:buSzPts val="2400"/>
              <a:buNone/>
            </a:pPr>
            <a:endParaRPr sz="3000">
              <a:solidFill>
                <a:srgbClr val="141727"/>
              </a:solidFill>
              <a:latin typeface="Times New Roman"/>
              <a:ea typeface="Times New Roman"/>
              <a:cs typeface="Times New Roman"/>
              <a:sym typeface="Times New Roman"/>
            </a:endParaRPr>
          </a:p>
        </p:txBody>
      </p:sp>
      <p:pic>
        <p:nvPicPr>
          <p:cNvPr id="1054" name="Google Shape;1054;p47" descr="Image result"/>
          <p:cNvPicPr preferRelativeResize="0"/>
          <p:nvPr/>
        </p:nvPicPr>
        <p:blipFill rotWithShape="1">
          <a:blip r:embed="rId3">
            <a:alphaModFix/>
          </a:blip>
          <a:srcRect/>
          <a:stretch/>
        </p:blipFill>
        <p:spPr>
          <a:xfrm>
            <a:off x="2793076" y="2866692"/>
            <a:ext cx="6373093" cy="3991308"/>
          </a:xfrm>
          <a:prstGeom prst="rect">
            <a:avLst/>
          </a:prstGeom>
          <a:noFill/>
          <a:ln>
            <a:noFill/>
          </a:ln>
        </p:spPr>
      </p:pic>
      <p:sp>
        <p:nvSpPr>
          <p:cNvPr id="1055" name="Google Shape;1055;p4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366BDF44-A305-02B9-0634-314009CC419C}"/>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6DF4E670-ACF2-3E35-18FB-53BE4673042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1.2.5 Chương trình dịch (tt)</a:t>
            </a:r>
            <a:endParaRPr sz="4000">
              <a:latin typeface="Times New Roman"/>
              <a:ea typeface="Times New Roman"/>
              <a:cs typeface="Times New Roman"/>
              <a:sym typeface="Times New Roman"/>
            </a:endParaRPr>
          </a:p>
        </p:txBody>
      </p:sp>
      <p:sp>
        <p:nvSpPr>
          <p:cNvPr id="1062" name="Google Shape;1062;p48"/>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just" rtl="0">
              <a:lnSpc>
                <a:spcPct val="150000"/>
              </a:lnSpc>
              <a:spcBef>
                <a:spcPts val="600"/>
              </a:spcBef>
              <a:spcAft>
                <a:spcPts val="600"/>
              </a:spcAft>
              <a:buClr>
                <a:schemeClr val="dk1"/>
              </a:buClr>
              <a:buSzPts val="2400"/>
              <a:buChar char="•"/>
            </a:pPr>
            <a:r>
              <a:rPr lang="vi-VN" sz="2400" b="1">
                <a:solidFill>
                  <a:srgbClr val="141727"/>
                </a:solidFill>
                <a:latin typeface="+mn-lt"/>
                <a:ea typeface="Times New Roman"/>
                <a:cs typeface="Times New Roman"/>
                <a:sym typeface="Times New Roman"/>
              </a:rPr>
              <a:t>Trình thông dịch (interpreter): </a:t>
            </a:r>
            <a:r>
              <a:rPr lang="vi-VN" sz="2400">
                <a:solidFill>
                  <a:srgbClr val="141727"/>
                </a:solidFill>
                <a:latin typeface="+mn-lt"/>
                <a:ea typeface="Times New Roman"/>
                <a:cs typeface="Times New Roman"/>
                <a:sym typeface="Times New Roman"/>
              </a:rPr>
              <a:t>Kiểm tra tính đúng đắn của câu lệnh chuyển đổi thành ngôn ngữ máy và thực thi câu lệnh đó mà không cần dịch toàn bộ mã nguồn, tức là dịch tới đâu sẽ thực thi tới đó.</a:t>
            </a:r>
            <a:endParaRPr lang="vi-VN" sz="2400">
              <a:solidFill>
                <a:srgbClr val="141727"/>
              </a:solidFill>
              <a:latin typeface="+mn-lt"/>
            </a:endParaRPr>
          </a:p>
          <a:p>
            <a:pPr marL="491490" lvl="0" indent="-457200" algn="just" rtl="0">
              <a:lnSpc>
                <a:spcPct val="150000"/>
              </a:lnSpc>
              <a:spcBef>
                <a:spcPts val="600"/>
              </a:spcBef>
              <a:spcAft>
                <a:spcPts val="600"/>
              </a:spcAft>
              <a:buClr>
                <a:schemeClr val="dk1"/>
              </a:buClr>
              <a:buSzPts val="2400"/>
              <a:buChar char="•"/>
            </a:pPr>
            <a:r>
              <a:rPr lang="vi-VN" sz="2400" b="1">
                <a:solidFill>
                  <a:srgbClr val="141727"/>
                </a:solidFill>
                <a:latin typeface="+mn-lt"/>
                <a:ea typeface="Times New Roman"/>
                <a:cs typeface="Times New Roman"/>
                <a:sym typeface="Times New Roman"/>
              </a:rPr>
              <a:t>Trình biên dịch (compiler): </a:t>
            </a:r>
            <a:r>
              <a:rPr lang="vi-VN" sz="2400">
                <a:solidFill>
                  <a:srgbClr val="141727"/>
                </a:solidFill>
                <a:latin typeface="+mn-lt"/>
                <a:ea typeface="Times New Roman"/>
                <a:cs typeface="Times New Roman"/>
                <a:sym typeface="Times New Roman"/>
              </a:rPr>
              <a:t>Dịch toàn bộ mã nguồn (source code) của một ngôn ngữ lập trình cụ thể sang một ngôn ngữ cấp thấp hơn (hợp ngữ, mã máy, mã bytecode). Trong quá trình dịch chương trình sẽ thông báo lỗi nếu có. </a:t>
            </a:r>
          </a:p>
          <a:p>
            <a:pPr marL="948689" lvl="1" indent="-457199" algn="just" rtl="0">
              <a:lnSpc>
                <a:spcPct val="150000"/>
              </a:lnSpc>
              <a:spcBef>
                <a:spcPts val="600"/>
              </a:spcBef>
              <a:spcAft>
                <a:spcPts val="600"/>
              </a:spcAft>
              <a:buClr>
                <a:schemeClr val="dk1"/>
              </a:buClr>
              <a:buSzPts val="2400"/>
              <a:buChar char="•"/>
            </a:pPr>
            <a:r>
              <a:rPr lang="vi-VN">
                <a:solidFill>
                  <a:srgbClr val="141727"/>
                </a:solidFill>
                <a:latin typeface="+mn-lt"/>
                <a:ea typeface="Times New Roman"/>
                <a:cs typeface="Times New Roman"/>
                <a:sym typeface="Times New Roman"/>
              </a:rPr>
              <a:t>Ví dụ: Các trình biên dịch C++ phổ biến như: </a:t>
            </a:r>
            <a:r>
              <a:rPr lang="vi-VN">
                <a:solidFill>
                  <a:srgbClr val="FF0000"/>
                </a:solidFill>
                <a:latin typeface="+mn-lt"/>
                <a:ea typeface="Times New Roman"/>
                <a:cs typeface="Times New Roman"/>
                <a:sym typeface="Times New Roman"/>
              </a:rPr>
              <a:t>GNU C++, Visual  C++, Intel C++, Clang, Borland C++</a:t>
            </a:r>
            <a:endParaRPr lang="vi-VN">
              <a:solidFill>
                <a:srgbClr val="FF0000"/>
              </a:solidFill>
              <a:latin typeface="+mn-lt"/>
            </a:endParaRPr>
          </a:p>
          <a:p>
            <a:pPr marL="205740" lvl="0" indent="-19050" algn="just" rtl="0">
              <a:lnSpc>
                <a:spcPct val="150000"/>
              </a:lnSpc>
              <a:spcBef>
                <a:spcPts val="600"/>
              </a:spcBef>
              <a:spcAft>
                <a:spcPts val="600"/>
              </a:spcAft>
              <a:buClr>
                <a:schemeClr val="dk1"/>
              </a:buClr>
              <a:buSzPts val="2400"/>
              <a:buNone/>
            </a:pPr>
            <a:endParaRPr lang="vi-VN" sz="2400">
              <a:solidFill>
                <a:srgbClr val="141727"/>
              </a:solidFill>
              <a:latin typeface="+mn-lt"/>
              <a:ea typeface="Times New Roman"/>
              <a:cs typeface="Times New Roman"/>
              <a:sym typeface="Times New Roman"/>
            </a:endParaRPr>
          </a:p>
        </p:txBody>
      </p:sp>
      <p:sp>
        <p:nvSpPr>
          <p:cNvPr id="1064" name="Google Shape;1064;p4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2E04568A-6654-7803-CBC4-05076F55178D}"/>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4A1C4D19-C2B3-008F-785D-DA680E17B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578D6-25EC-A0CF-0432-075072BD618C}"/>
              </a:ext>
            </a:extLst>
          </p:cNvPr>
          <p:cNvSpPr>
            <a:spLocks noGrp="1"/>
          </p:cNvSpPr>
          <p:nvPr>
            <p:ph type="title"/>
          </p:nvPr>
        </p:nvSpPr>
        <p:spPr/>
        <p:txBody>
          <a:bodyPr/>
          <a:lstStyle/>
          <a:p>
            <a:r>
              <a:rPr lang="en-US" sz="4400">
                <a:latin typeface="Times New Roman"/>
                <a:ea typeface="Times New Roman"/>
                <a:cs typeface="Times New Roman"/>
                <a:sym typeface="Times New Roman"/>
              </a:rPr>
              <a:t>1.2.5 Chương trình dịch (tt)</a:t>
            </a:r>
            <a:endParaRPr lang="en-US"/>
          </a:p>
        </p:txBody>
      </p:sp>
      <p:sp>
        <p:nvSpPr>
          <p:cNvPr id="3" name="Text Placeholder 2">
            <a:extLst>
              <a:ext uri="{FF2B5EF4-FFF2-40B4-BE49-F238E27FC236}">
                <a16:creationId xmlns:a16="http://schemas.microsoft.com/office/drawing/2014/main" id="{373212F3-7FF3-A867-EB7E-BBB03E139650}"/>
              </a:ext>
            </a:extLst>
          </p:cNvPr>
          <p:cNvSpPr>
            <a:spLocks noGrp="1"/>
          </p:cNvSpPr>
          <p:nvPr>
            <p:ph type="body" idx="1"/>
          </p:nvPr>
        </p:nvSpPr>
        <p:spPr/>
        <p:txBody>
          <a:bodyPr/>
          <a:lstStyle/>
          <a:p>
            <a:r>
              <a:rPr lang="vi-VN" sz="2800">
                <a:solidFill>
                  <a:srgbClr val="141727"/>
                </a:solidFill>
                <a:latin typeface="+mn-lt"/>
                <a:cs typeface="Times New Roman"/>
              </a:rPr>
              <a:t>Một</a:t>
            </a:r>
            <a:r>
              <a:rPr lang="vi-VN" sz="2800">
                <a:solidFill>
                  <a:srgbClr val="141727"/>
                </a:solidFill>
                <a:latin typeface="+mn-lt"/>
              </a:rPr>
              <a:t> số ngôn ngữ lập trình kết hợp cả compiler và interpreter, chẳng hạn như Java</a:t>
            </a:r>
            <a:r>
              <a:rPr lang="en-US" sz="2800">
                <a:solidFill>
                  <a:srgbClr val="141727"/>
                </a:solidFill>
                <a:latin typeface="+mn-lt"/>
              </a:rPr>
              <a:t>: </a:t>
            </a:r>
            <a:r>
              <a:rPr lang="vi-VN" sz="2800">
                <a:solidFill>
                  <a:srgbClr val="141727"/>
                </a:solidFill>
                <a:latin typeface="+mn-lt"/>
              </a:rPr>
              <a:t>Mã Java được biên dịch thành mã bytecode </a:t>
            </a:r>
            <a:r>
              <a:rPr lang="en-US" sz="2800">
                <a:solidFill>
                  <a:srgbClr val="141727"/>
                </a:solidFill>
                <a:latin typeface="+mn-lt"/>
                <a:sym typeface="Wingdings" panose="05000000000000000000" pitchFamily="2" charset="2"/>
              </a:rPr>
              <a:t> </a:t>
            </a:r>
            <a:r>
              <a:rPr lang="vi-VN" sz="2800">
                <a:solidFill>
                  <a:srgbClr val="141727"/>
                </a:solidFill>
                <a:latin typeface="+mn-lt"/>
              </a:rPr>
              <a:t>Máy ảo chạy mã bytecode ở dạng thông dịch</a:t>
            </a:r>
            <a:r>
              <a:rPr lang="en-US" sz="2800">
                <a:solidFill>
                  <a:srgbClr val="141727"/>
                </a:solidFill>
                <a:latin typeface="+mn-lt"/>
              </a:rPr>
              <a:t>.</a:t>
            </a:r>
            <a:endParaRPr lang="vi-VN" sz="2800">
              <a:solidFill>
                <a:srgbClr val="141727"/>
              </a:solidFill>
              <a:latin typeface="+mn-lt"/>
            </a:endParaRPr>
          </a:p>
          <a:p>
            <a:endParaRPr lang="en-US"/>
          </a:p>
        </p:txBody>
      </p:sp>
      <p:sp>
        <p:nvSpPr>
          <p:cNvPr id="4" name="Footer Placeholder 3">
            <a:extLst>
              <a:ext uri="{FF2B5EF4-FFF2-40B4-BE49-F238E27FC236}">
                <a16:creationId xmlns:a16="http://schemas.microsoft.com/office/drawing/2014/main" id="{9FCA21E8-3B13-1B5D-A64F-A4621F8AEC6A}"/>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8AE33DF3-F07D-808F-7D2A-1796CFBAED94}"/>
              </a:ext>
            </a:extLst>
          </p:cNvPr>
          <p:cNvSpPr>
            <a:spLocks noGrp="1"/>
          </p:cNvSpPr>
          <p:nvPr>
            <p:ph type="dt" idx="10"/>
          </p:nvPr>
        </p:nvSpPr>
        <p:spPr/>
        <p:txBody>
          <a:bodyPr/>
          <a:lstStyle/>
          <a:p>
            <a:r>
              <a:rPr lang="en-US"/>
              <a:t>June 2024</a:t>
            </a:r>
          </a:p>
        </p:txBody>
      </p:sp>
      <p:pic>
        <p:nvPicPr>
          <p:cNvPr id="1033" name="Google Shape;1033;p45" descr="A screenshot of a cell phone&#10;&#10;Description automatically generated"/>
          <p:cNvPicPr preferRelativeResize="0"/>
          <p:nvPr/>
        </p:nvPicPr>
        <p:blipFill rotWithShape="1">
          <a:blip r:embed="rId3">
            <a:alphaModFix/>
          </a:blip>
          <a:srcRect/>
          <a:stretch/>
        </p:blipFill>
        <p:spPr>
          <a:xfrm>
            <a:off x="2526280" y="3019716"/>
            <a:ext cx="6534594" cy="3381211"/>
          </a:xfrm>
          <a:prstGeom prst="rect">
            <a:avLst/>
          </a:prstGeom>
          <a:noFill/>
          <a:ln>
            <a:noFill/>
          </a:ln>
        </p:spPr>
      </p:pic>
      <p:sp>
        <p:nvSpPr>
          <p:cNvPr id="7" name="Slide Number Placeholder 6">
            <a:extLst>
              <a:ext uri="{FF2B5EF4-FFF2-40B4-BE49-F238E27FC236}">
                <a16:creationId xmlns:a16="http://schemas.microsoft.com/office/drawing/2014/main" id="{C97A5F59-7E50-389C-2ABD-69CF342B8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3322054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0"/>
          <p:cNvSpPr txBox="1">
            <a:spLocks noGrp="1"/>
          </p:cNvSpPr>
          <p:nvPr>
            <p:ph type="body" idx="1"/>
          </p:nvPr>
        </p:nvSpPr>
        <p:spPr>
          <a:xfrm>
            <a:off x="997527" y="2096637"/>
            <a:ext cx="11008426" cy="884656"/>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90000"/>
              </a:lnSpc>
              <a:spcBef>
                <a:spcPts val="0"/>
              </a:spcBef>
              <a:spcAft>
                <a:spcPts val="0"/>
              </a:spcAft>
              <a:buClr>
                <a:srgbClr val="00F7FF"/>
              </a:buClr>
              <a:buSzPts val="4400"/>
              <a:buNone/>
            </a:pPr>
            <a:r>
              <a:rPr lang="en-US"/>
              <a:t>1.3 </a:t>
            </a:r>
            <a:r>
              <a:rPr lang="vi-VN"/>
              <a:t>Giới thiệu sơ lược</a:t>
            </a:r>
            <a:r>
              <a:rPr lang="en-US"/>
              <a:t> về</a:t>
            </a:r>
            <a:r>
              <a:rPr lang="vi-VN"/>
              <a:t> ngôn ngữ lập trình</a:t>
            </a:r>
            <a:endParaRPr lang="en-US"/>
          </a:p>
        </p:txBody>
      </p:sp>
      <p:sp>
        <p:nvSpPr>
          <p:cNvPr id="1078" name="Google Shape;1078;p50"/>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endParaRPr/>
          </a:p>
        </p:txBody>
      </p:sp>
      <p:sp>
        <p:nvSpPr>
          <p:cNvPr id="1079" name="Google Shape;1079;p50"/>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1080" name="Google Shape;1080;p50"/>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1081" name="Google Shape;1081;p50"/>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8D8D8"/>
              </a:buClr>
              <a:buSzPts val="1100"/>
              <a:buFont typeface="Arial"/>
              <a:buNone/>
            </a:pPr>
            <a:r>
              <a:rPr lang="en-US" sz="1100" b="0" i="0" u="none" strike="noStrike" cap="none">
                <a:solidFill>
                  <a:srgbClr val="D8D8D8"/>
                </a:solidFill>
                <a:latin typeface="Arial"/>
                <a:ea typeface="Arial"/>
                <a:cs typeface="Arial"/>
                <a:sym typeface="Arial"/>
              </a:rPr>
              <a:t>Thực hiện bởi Trường Đại học Công nghệ Thông tin, ĐHQG-HCM</a:t>
            </a:r>
            <a:endParaRPr sz="1100" b="0" i="0" u="none" strike="noStrike" cap="none">
              <a:solidFill>
                <a:srgbClr val="D8D8D8"/>
              </a:solidFill>
              <a:latin typeface="Arial"/>
              <a:ea typeface="Arial"/>
              <a:cs typeface="Arial"/>
              <a:sym typeface="Arial"/>
            </a:endParaRPr>
          </a:p>
        </p:txBody>
      </p:sp>
      <p:sp>
        <p:nvSpPr>
          <p:cNvPr id="2" name="Date Placeholder 1">
            <a:extLst>
              <a:ext uri="{FF2B5EF4-FFF2-40B4-BE49-F238E27FC236}">
                <a16:creationId xmlns:a16="http://schemas.microsoft.com/office/drawing/2014/main" id="{0F7287BD-3350-72E5-12EF-F664F11644C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ABF52114-5B17-D29B-2BA2-1EC80DC25B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51"/>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F7FF"/>
              </a:buClr>
              <a:buSzPts val="4400"/>
              <a:buNone/>
            </a:pPr>
            <a:r>
              <a:rPr lang="en-US" sz="4000"/>
              <a:t>1.3 </a:t>
            </a:r>
            <a:r>
              <a:rPr lang="vi-VN" sz="4000"/>
              <a:t>Giới thiệu sơ lược về ngôn ngữ lập trình</a:t>
            </a:r>
            <a:endParaRPr lang="en-US" sz="4000"/>
          </a:p>
        </p:txBody>
      </p:sp>
      <p:sp>
        <p:nvSpPr>
          <p:cNvPr id="1089" name="Google Shape;1089;p51"/>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34290" lvl="0" indent="0" algn="just" rtl="0">
              <a:lnSpc>
                <a:spcPct val="100000"/>
              </a:lnSpc>
              <a:spcBef>
                <a:spcPts val="0"/>
              </a:spcBef>
              <a:spcAft>
                <a:spcPts val="0"/>
              </a:spcAft>
              <a:buClr>
                <a:schemeClr val="dk1"/>
              </a:buClr>
              <a:buSzPts val="2400"/>
              <a:buNone/>
            </a:pPr>
            <a:endParaRPr sz="3000">
              <a:solidFill>
                <a:srgbClr val="3B5585"/>
              </a:solidFill>
              <a:latin typeface="Times New Roman"/>
              <a:ea typeface="Times New Roman"/>
              <a:cs typeface="Times New Roman"/>
              <a:sym typeface="Times New Roman"/>
            </a:endParaRPr>
          </a:p>
          <a:p>
            <a:pPr marL="205740" lvl="0" indent="-19050" algn="just" rtl="0">
              <a:lnSpc>
                <a:spcPct val="100000"/>
              </a:lnSpc>
              <a:spcBef>
                <a:spcPts val="0"/>
              </a:spcBef>
              <a:spcAft>
                <a:spcPts val="0"/>
              </a:spcAft>
              <a:buClr>
                <a:schemeClr val="dk1"/>
              </a:buClr>
              <a:buSzPts val="2400"/>
              <a:buNone/>
            </a:pPr>
            <a:endParaRPr sz="3000">
              <a:solidFill>
                <a:srgbClr val="3B5585"/>
              </a:solidFill>
              <a:latin typeface="Times New Roman"/>
              <a:ea typeface="Times New Roman"/>
              <a:cs typeface="Times New Roman"/>
              <a:sym typeface="Times New Roman"/>
            </a:endParaRPr>
          </a:p>
        </p:txBody>
      </p:sp>
      <p:sp>
        <p:nvSpPr>
          <p:cNvPr id="1090" name="Google Shape;1090;p51"/>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1092" name="Google Shape;1092;p51"/>
          <p:cNvSpPr txBox="1"/>
          <p:nvPr/>
        </p:nvSpPr>
        <p:spPr>
          <a:xfrm>
            <a:off x="728903" y="1494808"/>
            <a:ext cx="8746693" cy="2787267"/>
          </a:xfrm>
          <a:prstGeom prst="rect">
            <a:avLst/>
          </a:prstGeom>
          <a:noFill/>
          <a:ln>
            <a:noFill/>
          </a:ln>
        </p:spPr>
        <p:txBody>
          <a:bodyPr spcFirstLastPara="1" wrap="square" lIns="91425" tIns="45700" rIns="91425" bIns="45700" anchor="t" anchorCtr="0">
            <a:normAutofit fontScale="85000" lnSpcReduction="20000"/>
          </a:bodyPr>
          <a:lstStyle/>
          <a:p>
            <a:pPr marL="34290" marR="0" lvl="0" indent="0" algn="l" rtl="0">
              <a:lnSpc>
                <a:spcPct val="150000"/>
              </a:lnSpc>
              <a:spcBef>
                <a:spcPts val="0"/>
              </a:spcBef>
              <a:spcAft>
                <a:spcPts val="0"/>
              </a:spcAft>
              <a:buNone/>
            </a:pPr>
            <a:r>
              <a:rPr lang="en-US" sz="3000">
                <a:solidFill>
                  <a:srgbClr val="141727"/>
                </a:solidFill>
                <a:latin typeface="+mj-lt"/>
                <a:ea typeface="Times New Roman"/>
                <a:cs typeface="Times New Roman"/>
                <a:sym typeface="Times New Roman"/>
              </a:rPr>
              <a:t>1.3.1 Vai trò của Ngôn ngữ lập trình</a:t>
            </a:r>
            <a:endParaRPr sz="1800">
              <a:solidFill>
                <a:srgbClr val="141727"/>
              </a:solidFill>
              <a:latin typeface="+mj-lt"/>
              <a:ea typeface="Calibri"/>
              <a:cs typeface="Calibri"/>
              <a:sym typeface="Calibri"/>
            </a:endParaRPr>
          </a:p>
          <a:p>
            <a:pPr marL="34290" marR="0" lvl="0" indent="0" algn="l" rtl="0">
              <a:lnSpc>
                <a:spcPct val="150000"/>
              </a:lnSpc>
              <a:spcBef>
                <a:spcPts val="1350"/>
              </a:spcBef>
              <a:spcAft>
                <a:spcPts val="0"/>
              </a:spcAft>
              <a:buNone/>
            </a:pPr>
            <a:r>
              <a:rPr lang="en-US" sz="3000">
                <a:solidFill>
                  <a:srgbClr val="141727"/>
                </a:solidFill>
                <a:latin typeface="+mj-lt"/>
                <a:ea typeface="Times New Roman"/>
                <a:cs typeface="Times New Roman"/>
                <a:sym typeface="Times New Roman"/>
              </a:rPr>
              <a:t>1.3.2 Ngôn ngữ lập trình cấp thấp</a:t>
            </a:r>
            <a:endParaRPr sz="3000">
              <a:solidFill>
                <a:srgbClr val="141727"/>
              </a:solidFill>
              <a:latin typeface="+mj-lt"/>
              <a:ea typeface="Times New Roman"/>
              <a:cs typeface="Times New Roman"/>
              <a:sym typeface="Times New Roman"/>
            </a:endParaRPr>
          </a:p>
          <a:p>
            <a:pPr marL="34290" marR="0" lvl="0" indent="0" algn="l" rtl="0">
              <a:lnSpc>
                <a:spcPct val="150000"/>
              </a:lnSpc>
              <a:spcBef>
                <a:spcPts val="1350"/>
              </a:spcBef>
              <a:spcAft>
                <a:spcPts val="0"/>
              </a:spcAft>
              <a:buNone/>
            </a:pPr>
            <a:r>
              <a:rPr lang="en-US" sz="3000">
                <a:solidFill>
                  <a:srgbClr val="141727"/>
                </a:solidFill>
                <a:latin typeface="+mj-lt"/>
                <a:ea typeface="Times New Roman"/>
                <a:cs typeface="Times New Roman"/>
                <a:sym typeface="Times New Roman"/>
              </a:rPr>
              <a:t>1.3.3 Ngôn ngữ lập trình cấp cao</a:t>
            </a:r>
            <a:endParaRPr sz="3000">
              <a:solidFill>
                <a:srgbClr val="141727"/>
              </a:solidFill>
              <a:latin typeface="+mj-lt"/>
              <a:ea typeface="Times New Roman"/>
              <a:cs typeface="Times New Roman"/>
              <a:sym typeface="Times New Roman"/>
            </a:endParaRPr>
          </a:p>
          <a:p>
            <a:pPr marL="34290" marR="0" lvl="0" indent="0" algn="l" rtl="0">
              <a:lnSpc>
                <a:spcPct val="150000"/>
              </a:lnSpc>
              <a:spcBef>
                <a:spcPts val="1350"/>
              </a:spcBef>
              <a:spcAft>
                <a:spcPts val="0"/>
              </a:spcAft>
              <a:buNone/>
            </a:pPr>
            <a:r>
              <a:rPr lang="en-US" sz="3000">
                <a:solidFill>
                  <a:srgbClr val="141727"/>
                </a:solidFill>
                <a:latin typeface="+mj-lt"/>
                <a:ea typeface="Times New Roman"/>
                <a:cs typeface="Times New Roman"/>
                <a:sym typeface="Times New Roman"/>
              </a:rPr>
              <a:t>1.3.4 Các ngôn ngữ lập trình thông dụng</a:t>
            </a:r>
            <a:endParaRPr sz="3000">
              <a:solidFill>
                <a:srgbClr val="141727"/>
              </a:solidFill>
              <a:latin typeface="+mj-lt"/>
              <a:ea typeface="Times New Roman"/>
              <a:cs typeface="Times New Roman"/>
              <a:sym typeface="Times New Roman"/>
            </a:endParaRPr>
          </a:p>
        </p:txBody>
      </p:sp>
      <p:sp>
        <p:nvSpPr>
          <p:cNvPr id="2" name="Date Placeholder 1">
            <a:extLst>
              <a:ext uri="{FF2B5EF4-FFF2-40B4-BE49-F238E27FC236}">
                <a16:creationId xmlns:a16="http://schemas.microsoft.com/office/drawing/2014/main" id="{067F57D2-ED5F-CF69-D20D-980BBEB39613}"/>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3852D5E-E602-8169-A2E5-A18E51AF35A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1.3.1 Vai trò của ngôn ngữ lập trình</a:t>
            </a:r>
            <a:endParaRPr sz="4000">
              <a:latin typeface="Times New Roman"/>
              <a:ea typeface="Times New Roman"/>
              <a:cs typeface="Times New Roman"/>
              <a:sym typeface="Times New Roman"/>
            </a:endParaRPr>
          </a:p>
        </p:txBody>
      </p:sp>
      <p:sp>
        <p:nvSpPr>
          <p:cNvPr id="4" name="Text Placeholder 3">
            <a:extLst>
              <a:ext uri="{FF2B5EF4-FFF2-40B4-BE49-F238E27FC236}">
                <a16:creationId xmlns:a16="http://schemas.microsoft.com/office/drawing/2014/main" id="{F3D89B3C-DA6D-7084-EBF8-6466781BA6F6}"/>
              </a:ext>
            </a:extLst>
          </p:cNvPr>
          <p:cNvSpPr>
            <a:spLocks noGrp="1"/>
          </p:cNvSpPr>
          <p:nvPr>
            <p:ph type="body" idx="1"/>
          </p:nvPr>
        </p:nvSpPr>
        <p:spPr/>
        <p:txBody>
          <a:bodyPr>
            <a:normAutofit fontScale="92500" lnSpcReduction="10000"/>
          </a:bodyPr>
          <a:lstStyle/>
          <a:p>
            <a:r>
              <a:rPr lang="en-US" sz="2600" b="1"/>
              <a:t>Giao tiếp giữa người và máy tính</a:t>
            </a:r>
          </a:p>
          <a:p>
            <a:r>
              <a:rPr lang="en-US" sz="2600" b="1"/>
              <a:t>Xây dựng ứng dụng và phần mềm</a:t>
            </a:r>
            <a:r>
              <a:rPr lang="en-US" sz="2600"/>
              <a:t>: </a:t>
            </a:r>
            <a:r>
              <a:rPr lang="vi-VN" sz="2600"/>
              <a:t>Tạo ra các ứng dụng và phần mềm từ các định dạng ý tưởng ban đầu.</a:t>
            </a:r>
            <a:endParaRPr lang="en-US" sz="2600"/>
          </a:p>
          <a:p>
            <a:r>
              <a:rPr lang="vi-VN" sz="2600" b="1"/>
              <a:t>Tối ưu hóa hiệu suất</a:t>
            </a:r>
            <a:r>
              <a:rPr lang="en-US" sz="2600"/>
              <a:t>: S</a:t>
            </a:r>
            <a:r>
              <a:rPr lang="vi-VN" sz="2600"/>
              <a:t>ử dụng ngôn ngữ phù hợp để tối ưu hóa cho nhu cầu cụ thể.</a:t>
            </a:r>
            <a:endParaRPr lang="en-US" sz="2600"/>
          </a:p>
          <a:p>
            <a:r>
              <a:rPr lang="en-US" sz="2600" b="1"/>
              <a:t>Hỗ trợ cho cộng đồng phát triển</a:t>
            </a:r>
            <a:r>
              <a:rPr lang="en-US" sz="2600"/>
              <a:t>: </a:t>
            </a:r>
            <a:r>
              <a:rPr lang="vi-VN" sz="2600"/>
              <a:t>Cung cấp thư viện, framework và công cụ hỗ trợ cho việc phát triển phần mềm và chia sẻ kiến thức trong cộng đồng.</a:t>
            </a:r>
            <a:endParaRPr lang="en-US" sz="2600"/>
          </a:p>
          <a:p>
            <a:r>
              <a:rPr lang="en-US" sz="2600" b="1"/>
              <a:t>Khả năng mở rộng và duy trì</a:t>
            </a:r>
            <a:r>
              <a:rPr lang="en-US" sz="2600"/>
              <a:t>: Đảm bảo tính mở rộng và dễ bảo trì của mã nguồn trong quá trình phát triển và duy trì dự án.</a:t>
            </a:r>
          </a:p>
        </p:txBody>
      </p:sp>
      <p:sp>
        <p:nvSpPr>
          <p:cNvPr id="1101" name="Google Shape;1101;p52"/>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2184F22E-763B-6648-46F5-072D664DEF29}"/>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210A1451-88A3-0B15-6332-ABBE928CDC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3"/>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sz="4400">
                <a:latin typeface="Times New Roman"/>
                <a:ea typeface="Times New Roman"/>
                <a:cs typeface="Times New Roman"/>
                <a:sym typeface="Times New Roman"/>
              </a:rPr>
              <a:t>1.3.2 Ngôn ngữ lập trình</a:t>
            </a:r>
            <a:endParaRPr/>
          </a:p>
        </p:txBody>
      </p:sp>
      <p:sp>
        <p:nvSpPr>
          <p:cNvPr id="1107" name="Google Shape;1107;p53"/>
          <p:cNvSpPr txBox="1">
            <a:spLocks noGrp="1"/>
          </p:cNvSpPr>
          <p:nvPr>
            <p:ph type="body" idx="1"/>
          </p:nvPr>
        </p:nvSpPr>
        <p:spPr>
          <a:xfrm>
            <a:off x="597149" y="1271170"/>
            <a:ext cx="7211275" cy="4943139"/>
          </a:xfrm>
          <a:prstGeom prst="rect">
            <a:avLst/>
          </a:prstGeom>
          <a:noFill/>
          <a:ln>
            <a:noFill/>
          </a:ln>
        </p:spPr>
        <p:txBody>
          <a:bodyPr spcFirstLastPara="1" wrap="square" lIns="91425" tIns="45700" rIns="91425" bIns="45700" anchor="t" anchorCtr="0">
            <a:normAutofit/>
          </a:bodyPr>
          <a:lstStyle/>
          <a:p>
            <a:pPr marL="457200" lvl="0" indent="-457200" algn="l" rtl="0">
              <a:lnSpc>
                <a:spcPct val="150000"/>
              </a:lnSpc>
              <a:spcBef>
                <a:spcPts val="0"/>
              </a:spcBef>
              <a:spcAft>
                <a:spcPts val="0"/>
              </a:spcAft>
              <a:buClr>
                <a:schemeClr val="dk1"/>
              </a:buClr>
              <a:buSzPts val="2400"/>
              <a:buFont typeface="Arial"/>
              <a:buChar char="•"/>
            </a:pPr>
            <a:r>
              <a:rPr lang="en-US">
                <a:latin typeface="Times New Roman"/>
                <a:ea typeface="Times New Roman"/>
                <a:cs typeface="Times New Roman"/>
                <a:sym typeface="Times New Roman"/>
              </a:rPr>
              <a:t>Ba cấp độ ngôn ngữ lập trình :</a:t>
            </a:r>
            <a:endParaRPr>
              <a:latin typeface="Times New Roman"/>
              <a:ea typeface="Times New Roman"/>
              <a:cs typeface="Times New Roman"/>
              <a:sym typeface="Times New Roman"/>
            </a:endParaRPr>
          </a:p>
          <a:p>
            <a:pPr marL="914400" lvl="1" indent="-457200" algn="l" rtl="0">
              <a:lnSpc>
                <a:spcPct val="150000"/>
              </a:lnSpc>
              <a:spcBef>
                <a:spcPts val="600"/>
              </a:spcBef>
              <a:spcAft>
                <a:spcPts val="0"/>
              </a:spcAft>
              <a:buClr>
                <a:schemeClr val="dk1"/>
              </a:buClr>
              <a:buSzPts val="2400"/>
              <a:buFont typeface="Arial"/>
              <a:buChar char="•"/>
            </a:pPr>
            <a:r>
              <a:rPr lang="en-US" sz="2800">
                <a:latin typeface="Times New Roman"/>
                <a:ea typeface="Times New Roman"/>
                <a:cs typeface="Times New Roman"/>
                <a:sym typeface="Times New Roman"/>
              </a:rPr>
              <a:t>Ngôn ngữ máy (machine language)</a:t>
            </a:r>
            <a:endParaRPr sz="2800">
              <a:latin typeface="Times New Roman"/>
              <a:ea typeface="Times New Roman"/>
              <a:cs typeface="Times New Roman"/>
              <a:sym typeface="Times New Roman"/>
            </a:endParaRPr>
          </a:p>
          <a:p>
            <a:pPr marL="914400" lvl="1" indent="-457200" algn="l" rtl="0">
              <a:lnSpc>
                <a:spcPct val="150000"/>
              </a:lnSpc>
              <a:spcBef>
                <a:spcPts val="600"/>
              </a:spcBef>
              <a:spcAft>
                <a:spcPts val="0"/>
              </a:spcAft>
              <a:buClr>
                <a:schemeClr val="dk1"/>
              </a:buClr>
              <a:buSzPts val="2400"/>
              <a:buFont typeface="Arial"/>
              <a:buChar char="•"/>
            </a:pPr>
            <a:r>
              <a:rPr lang="en-US" sz="2800">
                <a:latin typeface="Times New Roman"/>
                <a:ea typeface="Times New Roman"/>
                <a:cs typeface="Times New Roman"/>
                <a:sym typeface="Times New Roman"/>
              </a:rPr>
              <a:t>Ngôn ngữ hợp ngữ (assembly language)</a:t>
            </a:r>
            <a:endParaRPr sz="2800">
              <a:latin typeface="Times New Roman"/>
              <a:ea typeface="Times New Roman"/>
              <a:cs typeface="Times New Roman"/>
              <a:sym typeface="Times New Roman"/>
            </a:endParaRPr>
          </a:p>
          <a:p>
            <a:pPr marL="914400" lvl="1" indent="-457200" algn="l" rtl="0">
              <a:lnSpc>
                <a:spcPct val="150000"/>
              </a:lnSpc>
              <a:spcBef>
                <a:spcPts val="600"/>
              </a:spcBef>
              <a:spcAft>
                <a:spcPts val="0"/>
              </a:spcAft>
              <a:buClr>
                <a:schemeClr val="dk1"/>
              </a:buClr>
              <a:buSzPts val="2400"/>
              <a:buFont typeface="Arial"/>
              <a:buChar char="•"/>
            </a:pPr>
            <a:r>
              <a:rPr lang="en-US" sz="2800">
                <a:latin typeface="Times New Roman"/>
                <a:ea typeface="Times New Roman"/>
                <a:cs typeface="Times New Roman"/>
                <a:sym typeface="Times New Roman"/>
              </a:rPr>
              <a:t>Ngôn ngữ cấp cao (high-level language)</a:t>
            </a:r>
            <a:endParaRPr sz="2800">
              <a:latin typeface="Times New Roman"/>
              <a:ea typeface="Times New Roman"/>
              <a:cs typeface="Times New Roman"/>
              <a:sym typeface="Times New Roman"/>
            </a:endParaRPr>
          </a:p>
          <a:p>
            <a:pPr marL="228600" lvl="0" indent="-76200" algn="l" rtl="0">
              <a:lnSpc>
                <a:spcPct val="150000"/>
              </a:lnSpc>
              <a:spcBef>
                <a:spcPts val="600"/>
              </a:spcBef>
              <a:spcAft>
                <a:spcPts val="0"/>
              </a:spcAft>
              <a:buClr>
                <a:schemeClr val="dk1"/>
              </a:buClr>
              <a:buSzPts val="2400"/>
              <a:buNone/>
            </a:pPr>
            <a:endParaRPr/>
          </a:p>
        </p:txBody>
      </p:sp>
      <p:sp>
        <p:nvSpPr>
          <p:cNvPr id="1108" name="Google Shape;1108;p53"/>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1110" name="Google Shape;1110;p53"/>
          <p:cNvGrpSpPr/>
          <p:nvPr/>
        </p:nvGrpSpPr>
        <p:grpSpPr>
          <a:xfrm>
            <a:off x="6961524" y="1271170"/>
            <a:ext cx="5123796" cy="3957194"/>
            <a:chOff x="6235933" y="1836157"/>
            <a:chExt cx="5633001" cy="4320720"/>
          </a:xfrm>
        </p:grpSpPr>
        <p:sp>
          <p:nvSpPr>
            <p:cNvPr id="1111" name="Google Shape;1111;p53"/>
            <p:cNvSpPr/>
            <p:nvPr/>
          </p:nvSpPr>
          <p:spPr>
            <a:xfrm>
              <a:off x="6235933" y="5201443"/>
              <a:ext cx="5071768"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Hardware</a:t>
              </a:r>
              <a:endParaRPr sz="2200">
                <a:solidFill>
                  <a:srgbClr val="141727"/>
                </a:solidFill>
                <a:latin typeface="Consolas"/>
                <a:ea typeface="Consolas"/>
                <a:cs typeface="Consolas"/>
                <a:sym typeface="Consolas"/>
              </a:endParaRPr>
            </a:p>
          </p:txBody>
        </p:sp>
        <p:sp>
          <p:nvSpPr>
            <p:cNvPr id="1112" name="Google Shape;1112;p53"/>
            <p:cNvSpPr/>
            <p:nvPr/>
          </p:nvSpPr>
          <p:spPr>
            <a:xfrm>
              <a:off x="6703443" y="4381564"/>
              <a:ext cx="4169806"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Machine Language</a:t>
              </a:r>
              <a:endParaRPr sz="2200">
                <a:solidFill>
                  <a:srgbClr val="141727"/>
                </a:solidFill>
                <a:latin typeface="Consolas"/>
                <a:ea typeface="Consolas"/>
                <a:cs typeface="Consolas"/>
                <a:sym typeface="Consolas"/>
              </a:endParaRPr>
            </a:p>
          </p:txBody>
        </p:sp>
        <p:sp>
          <p:nvSpPr>
            <p:cNvPr id="1113" name="Google Shape;1113;p53"/>
            <p:cNvSpPr/>
            <p:nvPr/>
          </p:nvSpPr>
          <p:spPr>
            <a:xfrm>
              <a:off x="6963171" y="3556821"/>
              <a:ext cx="3662156"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Assembly Language</a:t>
              </a:r>
              <a:endParaRPr sz="2200">
                <a:solidFill>
                  <a:srgbClr val="141727"/>
                </a:solidFill>
                <a:latin typeface="Consolas"/>
                <a:ea typeface="Consolas"/>
                <a:cs typeface="Consolas"/>
                <a:sym typeface="Consolas"/>
              </a:endParaRPr>
            </a:p>
          </p:txBody>
        </p:sp>
        <p:sp>
          <p:nvSpPr>
            <p:cNvPr id="1114" name="Google Shape;1114;p53"/>
            <p:cNvSpPr/>
            <p:nvPr/>
          </p:nvSpPr>
          <p:spPr>
            <a:xfrm>
              <a:off x="7302686" y="1885865"/>
              <a:ext cx="969533"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C</a:t>
              </a:r>
              <a:endParaRPr sz="2200">
                <a:solidFill>
                  <a:srgbClr val="141727"/>
                </a:solidFill>
                <a:latin typeface="Consolas"/>
                <a:ea typeface="Consolas"/>
                <a:cs typeface="Consolas"/>
                <a:sym typeface="Consolas"/>
              </a:endParaRPr>
            </a:p>
          </p:txBody>
        </p:sp>
        <p:sp>
          <p:nvSpPr>
            <p:cNvPr id="1115" name="Google Shape;1115;p53"/>
            <p:cNvSpPr/>
            <p:nvPr/>
          </p:nvSpPr>
          <p:spPr>
            <a:xfrm>
              <a:off x="8326741" y="1885864"/>
              <a:ext cx="969533"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Java</a:t>
              </a:r>
              <a:endParaRPr sz="2200">
                <a:solidFill>
                  <a:srgbClr val="141727"/>
                </a:solidFill>
                <a:latin typeface="Consolas"/>
                <a:ea typeface="Consolas"/>
                <a:cs typeface="Consolas"/>
                <a:sym typeface="Consolas"/>
              </a:endParaRPr>
            </a:p>
          </p:txBody>
        </p:sp>
        <p:sp>
          <p:nvSpPr>
            <p:cNvPr id="1116" name="Google Shape;1116;p53"/>
            <p:cNvSpPr/>
            <p:nvPr/>
          </p:nvSpPr>
          <p:spPr>
            <a:xfrm>
              <a:off x="9352667" y="1885863"/>
              <a:ext cx="969533"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C++</a:t>
              </a:r>
              <a:endParaRPr sz="2200">
                <a:solidFill>
                  <a:srgbClr val="141727"/>
                </a:solidFill>
                <a:latin typeface="Consolas"/>
                <a:ea typeface="Consolas"/>
                <a:cs typeface="Consolas"/>
                <a:sym typeface="Consolas"/>
              </a:endParaRPr>
            </a:p>
          </p:txBody>
        </p:sp>
        <p:sp>
          <p:nvSpPr>
            <p:cNvPr id="1117" name="Google Shape;1117;p53"/>
            <p:cNvSpPr/>
            <p:nvPr/>
          </p:nvSpPr>
          <p:spPr>
            <a:xfrm>
              <a:off x="7144978" y="2726281"/>
              <a:ext cx="3294096" cy="79181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141727"/>
                  </a:solidFill>
                  <a:latin typeface="Consolas"/>
                  <a:ea typeface="Consolas"/>
                  <a:cs typeface="Consolas"/>
                  <a:sym typeface="Consolas"/>
                </a:rPr>
                <a:t>High Level Language</a:t>
              </a:r>
              <a:endParaRPr sz="2200">
                <a:solidFill>
                  <a:srgbClr val="141727"/>
                </a:solidFill>
                <a:latin typeface="Consolas"/>
                <a:ea typeface="Consolas"/>
                <a:cs typeface="Consolas"/>
                <a:sym typeface="Consolas"/>
              </a:endParaRPr>
            </a:p>
          </p:txBody>
        </p:sp>
        <p:cxnSp>
          <p:nvCxnSpPr>
            <p:cNvPr id="1118" name="Google Shape;1118;p53"/>
            <p:cNvCxnSpPr>
              <a:cxnSpLocks/>
            </p:cNvCxnSpPr>
            <p:nvPr/>
          </p:nvCxnSpPr>
          <p:spPr>
            <a:xfrm flipV="1">
              <a:off x="11702939" y="2281769"/>
              <a:ext cx="0" cy="3875108"/>
            </a:xfrm>
            <a:prstGeom prst="straightConnector1">
              <a:avLst/>
            </a:prstGeom>
            <a:noFill/>
            <a:ln w="38100" cap="flat" cmpd="sng">
              <a:solidFill>
                <a:srgbClr val="FF0000"/>
              </a:solidFill>
              <a:prstDash val="solid"/>
              <a:miter lim="800000"/>
              <a:headEnd type="none" w="sm" len="sm"/>
              <a:tailEnd type="stealth" w="lg" len="lg"/>
            </a:ln>
          </p:spPr>
        </p:cxnSp>
        <p:sp>
          <p:nvSpPr>
            <p:cNvPr id="1119" name="Google Shape;1119;p53"/>
            <p:cNvSpPr txBox="1"/>
            <p:nvPr/>
          </p:nvSpPr>
          <p:spPr>
            <a:xfrm>
              <a:off x="10281459" y="1836157"/>
              <a:ext cx="1587475" cy="104395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2200" b="1">
                  <a:solidFill>
                    <a:srgbClr val="FF0000"/>
                  </a:solidFill>
                  <a:latin typeface="Consolas"/>
                  <a:ea typeface="Consolas"/>
                  <a:cs typeface="Consolas"/>
                  <a:sym typeface="Consolas"/>
                </a:rPr>
                <a:t>Language </a:t>
              </a:r>
              <a:endParaRPr sz="2200">
                <a:solidFill>
                  <a:srgbClr val="FF0000"/>
                </a:solidFill>
              </a:endParaRPr>
            </a:p>
            <a:p>
              <a:pPr marL="0" marR="0" lvl="0" indent="0" algn="ctr" rtl="0">
                <a:lnSpc>
                  <a:spcPct val="120000"/>
                </a:lnSpc>
                <a:spcBef>
                  <a:spcPts val="400"/>
                </a:spcBef>
                <a:spcAft>
                  <a:spcPts val="0"/>
                </a:spcAft>
                <a:buNone/>
              </a:pPr>
              <a:r>
                <a:rPr lang="en-US" sz="2200" b="1">
                  <a:solidFill>
                    <a:srgbClr val="FF0000"/>
                  </a:solidFill>
                  <a:latin typeface="Consolas"/>
                  <a:ea typeface="Consolas"/>
                  <a:cs typeface="Consolas"/>
                  <a:sym typeface="Consolas"/>
                </a:rPr>
                <a:t>Level</a:t>
              </a:r>
              <a:endParaRPr sz="2200" b="1">
                <a:solidFill>
                  <a:srgbClr val="FF0000"/>
                </a:solidFill>
                <a:latin typeface="Consolas"/>
                <a:ea typeface="Consolas"/>
                <a:cs typeface="Consolas"/>
                <a:sym typeface="Consolas"/>
              </a:endParaRPr>
            </a:p>
          </p:txBody>
        </p:sp>
      </p:grpSp>
      <p:sp>
        <p:nvSpPr>
          <p:cNvPr id="2" name="Date Placeholder 1">
            <a:extLst>
              <a:ext uri="{FF2B5EF4-FFF2-40B4-BE49-F238E27FC236}">
                <a16:creationId xmlns:a16="http://schemas.microsoft.com/office/drawing/2014/main" id="{C170C976-CF7F-4CCF-916A-28E630E2AC3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ADD41656-EC59-8B1C-9BE2-9C35700D14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Ngôn ngữ cấp thấp </a:t>
            </a:r>
            <a:endParaRPr sz="4000"/>
          </a:p>
        </p:txBody>
      </p:sp>
      <p:sp>
        <p:nvSpPr>
          <p:cNvPr id="1125" name="Google Shape;1125;p54"/>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l" rtl="0">
              <a:lnSpc>
                <a:spcPct val="120000"/>
              </a:lnSpc>
              <a:spcBef>
                <a:spcPts val="0"/>
              </a:spcBef>
              <a:spcAft>
                <a:spcPts val="0"/>
              </a:spcAft>
              <a:buClr>
                <a:srgbClr val="3B5585"/>
              </a:buClr>
              <a:buSzPts val="1600"/>
              <a:buChar char="•"/>
            </a:pPr>
            <a:r>
              <a:rPr lang="en-US" sz="3000" b="1">
                <a:solidFill>
                  <a:srgbClr val="141727"/>
                </a:solidFill>
                <a:latin typeface="Times New Roman"/>
                <a:ea typeface="Times New Roman"/>
                <a:cs typeface="Times New Roman"/>
                <a:sym typeface="Times New Roman"/>
              </a:rPr>
              <a:t>Ngôn ngữ máy </a:t>
            </a:r>
            <a:r>
              <a:rPr lang="en-US" sz="3000" i="1">
                <a:solidFill>
                  <a:srgbClr val="141727"/>
                </a:solidFill>
                <a:latin typeface="Times New Roman"/>
                <a:ea typeface="Times New Roman"/>
                <a:cs typeface="Times New Roman"/>
                <a:sym typeface="Times New Roman"/>
              </a:rPr>
              <a:t>(machine language)</a:t>
            </a:r>
            <a:r>
              <a:rPr lang="en-US" sz="3000" b="1">
                <a:solidFill>
                  <a:srgbClr val="141727"/>
                </a:solidFill>
                <a:latin typeface="Times New Roman"/>
                <a:ea typeface="Times New Roman"/>
                <a:cs typeface="Times New Roman"/>
                <a:sym typeface="Times New Roman"/>
              </a:rPr>
              <a:t> </a:t>
            </a:r>
            <a:r>
              <a:rPr lang="en-US" sz="3000">
                <a:solidFill>
                  <a:srgbClr val="141727"/>
                </a:solidFill>
                <a:latin typeface="Times New Roman"/>
                <a:ea typeface="Times New Roman"/>
                <a:cs typeface="Times New Roman"/>
                <a:sym typeface="Times New Roman"/>
              </a:rPr>
              <a:t>là các chỉ thị dưới dạng nhị phân, can thiệp trực tiếp vào trong các mạch điện tử. </a:t>
            </a:r>
            <a:endParaRPr/>
          </a:p>
          <a:p>
            <a:pPr marL="491490" lvl="0" indent="-457200" algn="l" rtl="0">
              <a:lnSpc>
                <a:spcPct val="120000"/>
              </a:lnSpc>
              <a:spcBef>
                <a:spcPts val="0"/>
              </a:spcBef>
              <a:spcAft>
                <a:spcPts val="0"/>
              </a:spcAft>
              <a:buClr>
                <a:srgbClr val="3B5585"/>
              </a:buClr>
              <a:buSzPts val="1600"/>
              <a:buChar char="•"/>
            </a:pPr>
            <a:r>
              <a:rPr lang="en-US" sz="3000">
                <a:solidFill>
                  <a:srgbClr val="141727"/>
                </a:solidFill>
                <a:latin typeface="Times New Roman"/>
                <a:ea typeface="Times New Roman"/>
                <a:cs typeface="Times New Roman"/>
                <a:sym typeface="Times New Roman"/>
              </a:rPr>
              <a:t>Chương trình được viết bằng ngôn ngữ máy thì có thể được thực hiện ngay không cần qua bước trung gian nào. </a:t>
            </a:r>
            <a:endParaRPr sz="3000">
              <a:solidFill>
                <a:srgbClr val="141727"/>
              </a:solidFill>
              <a:latin typeface="Times New Roman"/>
              <a:ea typeface="Times New Roman"/>
              <a:cs typeface="Times New Roman"/>
              <a:sym typeface="Times New Roman"/>
            </a:endParaRPr>
          </a:p>
        </p:txBody>
      </p:sp>
      <p:cxnSp>
        <p:nvCxnSpPr>
          <p:cNvPr id="1127" name="Google Shape;1127;p54"/>
          <p:cNvCxnSpPr/>
          <p:nvPr/>
        </p:nvCxnSpPr>
        <p:spPr>
          <a:xfrm>
            <a:off x="1981201" y="6160741"/>
            <a:ext cx="8021637" cy="38100"/>
          </a:xfrm>
          <a:prstGeom prst="straightConnector1">
            <a:avLst/>
          </a:prstGeom>
          <a:noFill/>
          <a:ln w="69850" cap="flat" cmpd="sng">
            <a:solidFill>
              <a:schemeClr val="accent1"/>
            </a:solidFill>
            <a:prstDash val="solid"/>
            <a:round/>
            <a:headEnd type="stealth" w="med" len="med"/>
            <a:tailEnd type="stealth" w="med" len="med"/>
          </a:ln>
        </p:spPr>
      </p:cxnSp>
      <p:sp>
        <p:nvSpPr>
          <p:cNvPr id="1128" name="Google Shape;1128;p54"/>
          <p:cNvSpPr txBox="1"/>
          <p:nvPr/>
        </p:nvSpPr>
        <p:spPr>
          <a:xfrm>
            <a:off x="1981201" y="3838002"/>
            <a:ext cx="2473325" cy="21955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Machine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Language directly understood by the computer</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a:t>
            </a:r>
            <a:endParaRPr sz="2000">
              <a:solidFill>
                <a:srgbClr val="141727"/>
              </a:solidFill>
              <a:latin typeface="Calibri"/>
              <a:ea typeface="Calibri"/>
              <a:cs typeface="Calibri"/>
              <a:sym typeface="Calibri"/>
            </a:endParaRPr>
          </a:p>
        </p:txBody>
      </p:sp>
      <p:sp>
        <p:nvSpPr>
          <p:cNvPr id="1129" name="Google Shape;1129;p54"/>
          <p:cNvSpPr txBox="1"/>
          <p:nvPr/>
        </p:nvSpPr>
        <p:spPr>
          <a:xfrm>
            <a:off x="1981201" y="5585840"/>
            <a:ext cx="1565275"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binary code</a:t>
            </a:r>
            <a:endParaRPr sz="1800">
              <a:solidFill>
                <a:srgbClr val="141727"/>
              </a:solidFill>
              <a:latin typeface="Calibri"/>
              <a:ea typeface="Calibri"/>
              <a:cs typeface="Calibri"/>
              <a:sym typeface="Calibri"/>
            </a:endParaRPr>
          </a:p>
        </p:txBody>
      </p:sp>
      <p:sp>
        <p:nvSpPr>
          <p:cNvPr id="1130" name="Google Shape;1130;p5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D28A06CD-DA39-9995-0017-77B2DFCAAB0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74D6D4D-B41F-09F1-4DBB-661D68D2C0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7"/>
                                        </p:tgtEl>
                                        <p:attrNameLst>
                                          <p:attrName>style.visibility</p:attrName>
                                        </p:attrNameLst>
                                      </p:cBhvr>
                                      <p:to>
                                        <p:strVal val="visible"/>
                                      </p:to>
                                    </p:set>
                                    <p:animEffect transition="in" filter="fade">
                                      <p:cBhvr>
                                        <p:cTn id="7" dur="500"/>
                                        <p:tgtEl>
                                          <p:spTgt spid="1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8"/>
                                        </p:tgtEl>
                                        <p:attrNameLst>
                                          <p:attrName>style.visibility</p:attrName>
                                        </p:attrNameLst>
                                      </p:cBhvr>
                                      <p:to>
                                        <p:strVal val="visible"/>
                                      </p:to>
                                    </p:set>
                                    <p:animEffect transition="in" filter="fade">
                                      <p:cBhvr>
                                        <p:cTn id="12" dur="500"/>
                                        <p:tgtEl>
                                          <p:spTgt spid="11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9"/>
                                        </p:tgtEl>
                                        <p:attrNameLst>
                                          <p:attrName>style.visibility</p:attrName>
                                        </p:attrNameLst>
                                      </p:cBhvr>
                                      <p:to>
                                        <p:strVal val="visible"/>
                                      </p:to>
                                    </p:set>
                                    <p:animEffect transition="in" filter="fade">
                                      <p:cBhvr>
                                        <p:cTn id="17" dur="500"/>
                                        <p:tgtEl>
                                          <p:spTgt spid="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p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1.1.1 Máy tính là gì ?</a:t>
            </a:r>
            <a:endParaRPr sz="4000"/>
          </a:p>
        </p:txBody>
      </p:sp>
      <p:sp>
        <p:nvSpPr>
          <p:cNvPr id="383" name="Google Shape;383;p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lvl="0" indent="-457200" algn="just" rtl="0">
              <a:lnSpc>
                <a:spcPct val="120000"/>
              </a:lnSpc>
              <a:spcBef>
                <a:spcPts val="0"/>
              </a:spcBef>
              <a:spcAft>
                <a:spcPts val="600"/>
              </a:spcAft>
              <a:buClr>
                <a:srgbClr val="3B5585"/>
              </a:buClr>
              <a:buSzPts val="2400"/>
              <a:buChar char="•"/>
            </a:pPr>
            <a:r>
              <a:rPr lang="en-US" sz="2600">
                <a:latin typeface="Times New Roman"/>
                <a:ea typeface="Times New Roman"/>
                <a:cs typeface="Times New Roman"/>
                <a:sym typeface="Times New Roman"/>
              </a:rPr>
              <a:t>Máy tính (computer) là một thiết bị điện tử có khả năng thực hiện các lệnh. Các lệnh cơ bản mà máy tính thực hiện là nhập (lấy dữ liệu), xuất (hiển thị kết quả), lưu trữ và thực hiện các phép toán số học và logic.</a:t>
            </a:r>
            <a:endParaRPr/>
          </a:p>
        </p:txBody>
      </p:sp>
      <p:grpSp>
        <p:nvGrpSpPr>
          <p:cNvPr id="385" name="Google Shape;385;p6"/>
          <p:cNvGrpSpPr/>
          <p:nvPr/>
        </p:nvGrpSpPr>
        <p:grpSpPr>
          <a:xfrm>
            <a:off x="266700" y="2902502"/>
            <a:ext cx="11658599" cy="3449428"/>
            <a:chOff x="-36841" y="2861523"/>
            <a:chExt cx="12471302" cy="4178973"/>
          </a:xfrm>
        </p:grpSpPr>
        <p:pic>
          <p:nvPicPr>
            <p:cNvPr id="386" name="Google Shape;386;p6" descr="The History of Apple Computers"/>
            <p:cNvPicPr preferRelativeResize="0"/>
            <p:nvPr/>
          </p:nvPicPr>
          <p:blipFill rotWithShape="1">
            <a:blip r:embed="rId3">
              <a:alphaModFix/>
            </a:blip>
            <a:srcRect l="10959" r="19051" b="1"/>
            <a:stretch/>
          </p:blipFill>
          <p:spPr>
            <a:xfrm>
              <a:off x="5901345" y="3092721"/>
              <a:ext cx="3831514" cy="3640423"/>
            </a:xfrm>
            <a:custGeom>
              <a:avLst/>
              <a:gdLst/>
              <a:ahLst/>
              <a:cxnLst/>
              <a:rect l="l" t="t" r="r" b="b"/>
              <a:pathLst>
                <a:path w="3831534" h="3640433" extrusionOk="0">
                  <a:moveTo>
                    <a:pt x="104390" y="0"/>
                  </a:moveTo>
                  <a:lnTo>
                    <a:pt x="3241222" y="0"/>
                  </a:lnTo>
                  <a:lnTo>
                    <a:pt x="3270735" y="30226"/>
                  </a:lnTo>
                  <a:cubicBezTo>
                    <a:pt x="3619169" y="413588"/>
                    <a:pt x="3831534" y="922847"/>
                    <a:pt x="3831534" y="1481705"/>
                  </a:cubicBezTo>
                  <a:cubicBezTo>
                    <a:pt x="3831534" y="2673937"/>
                    <a:pt x="2865038" y="3640433"/>
                    <a:pt x="1672806" y="3640433"/>
                  </a:cubicBezTo>
                  <a:cubicBezTo>
                    <a:pt x="1002176" y="3640433"/>
                    <a:pt x="402970" y="3334628"/>
                    <a:pt x="7027" y="2854856"/>
                  </a:cubicBezTo>
                  <a:lnTo>
                    <a:pt x="0" y="2845459"/>
                  </a:lnTo>
                  <a:lnTo>
                    <a:pt x="0" y="120411"/>
                  </a:lnTo>
                  <a:lnTo>
                    <a:pt x="74877" y="30226"/>
                  </a:lnTo>
                  <a:close/>
                </a:path>
              </a:pathLst>
            </a:custGeom>
            <a:noFill/>
            <a:ln>
              <a:noFill/>
            </a:ln>
          </p:spPr>
        </p:pic>
        <p:pic>
          <p:nvPicPr>
            <p:cNvPr id="387" name="Google Shape;387;p6" descr="Frontier (supercomputer) - Wikipedia"/>
            <p:cNvPicPr preferRelativeResize="0"/>
            <p:nvPr/>
          </p:nvPicPr>
          <p:blipFill rotWithShape="1">
            <a:blip r:embed="rId4">
              <a:alphaModFix/>
            </a:blip>
            <a:srcRect l="6953" r="11047" b="1"/>
            <a:stretch/>
          </p:blipFill>
          <p:spPr>
            <a:xfrm>
              <a:off x="9075228" y="3062262"/>
              <a:ext cx="3198315" cy="3198316"/>
            </a:xfrm>
            <a:custGeom>
              <a:avLst/>
              <a:gdLst/>
              <a:ahLst/>
              <a:cxnLst/>
              <a:rect l="l" t="t" r="r" b="b"/>
              <a:pathLst>
                <a:path w="2367798" h="2367798" extrusionOk="0">
                  <a:moveTo>
                    <a:pt x="1183899" y="0"/>
                  </a:moveTo>
                  <a:cubicBezTo>
                    <a:pt x="1837748" y="0"/>
                    <a:pt x="2367798" y="530050"/>
                    <a:pt x="2367798" y="1183899"/>
                  </a:cubicBezTo>
                  <a:cubicBezTo>
                    <a:pt x="2367798" y="1837748"/>
                    <a:pt x="1837748" y="2367798"/>
                    <a:pt x="1183899" y="2367798"/>
                  </a:cubicBezTo>
                  <a:cubicBezTo>
                    <a:pt x="530050" y="2367798"/>
                    <a:pt x="0" y="1837748"/>
                    <a:pt x="0" y="1183899"/>
                  </a:cubicBezTo>
                  <a:cubicBezTo>
                    <a:pt x="0" y="530050"/>
                    <a:pt x="530050" y="0"/>
                    <a:pt x="1183899" y="0"/>
                  </a:cubicBezTo>
                  <a:close/>
                </a:path>
              </a:pathLst>
            </a:custGeom>
            <a:noFill/>
            <a:ln>
              <a:noFill/>
            </a:ln>
          </p:spPr>
        </p:pic>
        <p:sp>
          <p:nvSpPr>
            <p:cNvPr id="388" name="Google Shape;388;p6"/>
            <p:cNvSpPr txBox="1"/>
            <p:nvPr/>
          </p:nvSpPr>
          <p:spPr>
            <a:xfrm>
              <a:off x="9493907" y="6230118"/>
              <a:ext cx="2940554" cy="453371"/>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i="1">
                  <a:solidFill>
                    <a:schemeClr val="dk1"/>
                  </a:solidFill>
                  <a:latin typeface="Arial"/>
                  <a:ea typeface="Arial"/>
                  <a:cs typeface="Arial"/>
                  <a:sym typeface="Arial"/>
                </a:rPr>
                <a:t>Siêu máy tính Frontier (Mỹ)</a:t>
              </a:r>
              <a:endParaRPr sz="1600" i="1">
                <a:solidFill>
                  <a:schemeClr val="dk1"/>
                </a:solidFill>
                <a:latin typeface="Arial"/>
                <a:ea typeface="Arial"/>
                <a:cs typeface="Arial"/>
                <a:sym typeface="Arial"/>
              </a:endParaRPr>
            </a:p>
          </p:txBody>
        </p:sp>
        <p:sp>
          <p:nvSpPr>
            <p:cNvPr id="389" name="Google Shape;389;p6"/>
            <p:cNvSpPr txBox="1"/>
            <p:nvPr/>
          </p:nvSpPr>
          <p:spPr>
            <a:xfrm>
              <a:off x="3316160" y="6150627"/>
              <a:ext cx="3119281" cy="889869"/>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i="1">
                  <a:solidFill>
                    <a:schemeClr val="dk1"/>
                  </a:solidFill>
                  <a:latin typeface="Arial"/>
                  <a:ea typeface="Arial"/>
                  <a:cs typeface="Arial"/>
                  <a:sym typeface="Arial"/>
                </a:rPr>
                <a:t>Siêu máy chủ </a:t>
              </a:r>
              <a:endParaRPr/>
            </a:p>
            <a:p>
              <a:pPr marL="0" marR="0" lvl="0" indent="0" algn="ctr" rtl="0">
                <a:lnSpc>
                  <a:spcPct val="120000"/>
                </a:lnSpc>
                <a:spcBef>
                  <a:spcPts val="400"/>
                </a:spcBef>
                <a:spcAft>
                  <a:spcPts val="0"/>
                </a:spcAft>
                <a:buNone/>
              </a:pPr>
              <a:r>
                <a:rPr lang="en-US" sz="1600" i="1">
                  <a:solidFill>
                    <a:schemeClr val="dk1"/>
                  </a:solidFill>
                  <a:latin typeface="Arial"/>
                  <a:ea typeface="Arial"/>
                  <a:cs typeface="Arial"/>
                  <a:sym typeface="Arial"/>
                </a:rPr>
                <a:t>AI NVIDIA DGX A100</a:t>
              </a:r>
              <a:endParaRPr sz="1600" i="1">
                <a:solidFill>
                  <a:schemeClr val="dk1"/>
                </a:solidFill>
                <a:latin typeface="Arial"/>
                <a:ea typeface="Arial"/>
                <a:cs typeface="Arial"/>
                <a:sym typeface="Arial"/>
              </a:endParaRPr>
            </a:p>
          </p:txBody>
        </p:sp>
        <p:sp>
          <p:nvSpPr>
            <p:cNvPr id="390" name="Google Shape;390;p6"/>
            <p:cNvSpPr txBox="1"/>
            <p:nvPr/>
          </p:nvSpPr>
          <p:spPr>
            <a:xfrm>
              <a:off x="7225643" y="6330913"/>
              <a:ext cx="904208" cy="45337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i="1">
                  <a:solidFill>
                    <a:schemeClr val="dk1"/>
                  </a:solidFill>
                  <a:latin typeface="Arial"/>
                  <a:ea typeface="Arial"/>
                  <a:cs typeface="Arial"/>
                  <a:sym typeface="Arial"/>
                </a:rPr>
                <a:t>destop</a:t>
              </a:r>
              <a:endParaRPr sz="1600" i="1">
                <a:solidFill>
                  <a:schemeClr val="dk1"/>
                </a:solidFill>
                <a:latin typeface="Arial"/>
                <a:ea typeface="Arial"/>
                <a:cs typeface="Arial"/>
                <a:sym typeface="Arial"/>
              </a:endParaRPr>
            </a:p>
          </p:txBody>
        </p:sp>
        <p:sp>
          <p:nvSpPr>
            <p:cNvPr id="391" name="Google Shape;391;p6"/>
            <p:cNvSpPr txBox="1"/>
            <p:nvPr/>
          </p:nvSpPr>
          <p:spPr>
            <a:xfrm>
              <a:off x="1498519" y="6330913"/>
              <a:ext cx="898554" cy="45337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600" i="1">
                  <a:solidFill>
                    <a:schemeClr val="dk1"/>
                  </a:solidFill>
                  <a:latin typeface="Arial"/>
                  <a:ea typeface="Arial"/>
                  <a:cs typeface="Arial"/>
                  <a:sym typeface="Arial"/>
                </a:rPr>
                <a:t>laptop</a:t>
              </a:r>
              <a:endParaRPr sz="1600" i="1">
                <a:solidFill>
                  <a:schemeClr val="dk1"/>
                </a:solidFill>
                <a:latin typeface="Arial"/>
                <a:ea typeface="Arial"/>
                <a:cs typeface="Arial"/>
                <a:sym typeface="Arial"/>
              </a:endParaRPr>
            </a:p>
          </p:txBody>
        </p:sp>
        <p:pic>
          <p:nvPicPr>
            <p:cNvPr id="392" name="Google Shape;392;p6"/>
            <p:cNvPicPr preferRelativeResize="0"/>
            <p:nvPr/>
          </p:nvPicPr>
          <p:blipFill rotWithShape="1">
            <a:blip r:embed="rId5">
              <a:alphaModFix/>
            </a:blip>
            <a:srcRect t="7765" r="-1" b="29894"/>
            <a:stretch/>
          </p:blipFill>
          <p:spPr>
            <a:xfrm>
              <a:off x="-36841" y="2861523"/>
              <a:ext cx="3928903" cy="3536782"/>
            </a:xfrm>
            <a:custGeom>
              <a:avLst/>
              <a:gdLst/>
              <a:ahLst/>
              <a:cxnLst/>
              <a:rect l="l" t="t" r="r" b="b"/>
              <a:pathLst>
                <a:path w="3238727" h="2915488" extrusionOk="0">
                  <a:moveTo>
                    <a:pt x="1619364" y="0"/>
                  </a:moveTo>
                  <a:cubicBezTo>
                    <a:pt x="2513714" y="0"/>
                    <a:pt x="3238727" y="725014"/>
                    <a:pt x="3238727" y="1619364"/>
                  </a:cubicBezTo>
                  <a:cubicBezTo>
                    <a:pt x="3238727" y="2122436"/>
                    <a:pt x="3009328" y="2571928"/>
                    <a:pt x="2649429" y="2868943"/>
                  </a:cubicBezTo>
                  <a:lnTo>
                    <a:pt x="2587186" y="2915488"/>
                  </a:lnTo>
                  <a:lnTo>
                    <a:pt x="651541" y="2915488"/>
                  </a:lnTo>
                  <a:lnTo>
                    <a:pt x="589298" y="2868943"/>
                  </a:lnTo>
                  <a:cubicBezTo>
                    <a:pt x="229399" y="2571928"/>
                    <a:pt x="0" y="2122436"/>
                    <a:pt x="0" y="1619364"/>
                  </a:cubicBezTo>
                  <a:cubicBezTo>
                    <a:pt x="0" y="725014"/>
                    <a:pt x="725014" y="0"/>
                    <a:pt x="1619364" y="0"/>
                  </a:cubicBezTo>
                  <a:close/>
                </a:path>
              </a:pathLst>
            </a:custGeom>
            <a:noFill/>
            <a:ln>
              <a:noFill/>
            </a:ln>
          </p:spPr>
        </p:pic>
        <p:pic>
          <p:nvPicPr>
            <p:cNvPr id="393" name="Google Shape;393;p6"/>
            <p:cNvPicPr preferRelativeResize="0"/>
            <p:nvPr/>
          </p:nvPicPr>
          <p:blipFill rotWithShape="1">
            <a:blip r:embed="rId6">
              <a:alphaModFix/>
            </a:blip>
            <a:srcRect l="12693" r="12313" b="6"/>
            <a:stretch/>
          </p:blipFill>
          <p:spPr>
            <a:xfrm>
              <a:off x="3519049" y="2928917"/>
              <a:ext cx="3221710" cy="3221710"/>
            </a:xfrm>
            <a:custGeom>
              <a:avLst/>
              <a:gdLst/>
              <a:ahLst/>
              <a:cxnLst/>
              <a:rect l="l" t="t" r="r" b="b"/>
              <a:pathLst>
                <a:path w="2743498" h="2743498" extrusionOk="0">
                  <a:moveTo>
                    <a:pt x="1371749" y="0"/>
                  </a:moveTo>
                  <a:cubicBezTo>
                    <a:pt x="2129345" y="0"/>
                    <a:pt x="2743498" y="614153"/>
                    <a:pt x="2743498" y="1371749"/>
                  </a:cubicBezTo>
                  <a:cubicBezTo>
                    <a:pt x="2743498" y="2129345"/>
                    <a:pt x="2129345" y="2743498"/>
                    <a:pt x="1371749" y="2743498"/>
                  </a:cubicBezTo>
                  <a:cubicBezTo>
                    <a:pt x="614153" y="2743498"/>
                    <a:pt x="0" y="2129345"/>
                    <a:pt x="0" y="1371749"/>
                  </a:cubicBezTo>
                  <a:cubicBezTo>
                    <a:pt x="0" y="614153"/>
                    <a:pt x="614153" y="0"/>
                    <a:pt x="1371749" y="0"/>
                  </a:cubicBezTo>
                  <a:close/>
                </a:path>
              </a:pathLst>
            </a:custGeom>
            <a:noFill/>
            <a:ln>
              <a:noFill/>
            </a:ln>
          </p:spPr>
        </p:pic>
      </p:grpSp>
      <p:sp>
        <p:nvSpPr>
          <p:cNvPr id="394" name="Google Shape;394;p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EB85BA56-6061-2426-7363-8748A65FA4A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9694CDF4-6289-E182-2C64-4AC41CCAA7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5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Ngôn ngữ cấp thấp </a:t>
            </a:r>
            <a:endParaRPr sz="4000"/>
          </a:p>
        </p:txBody>
      </p:sp>
      <p:sp>
        <p:nvSpPr>
          <p:cNvPr id="1136" name="Google Shape;1136;p55"/>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l" rtl="0">
              <a:lnSpc>
                <a:spcPct val="120000"/>
              </a:lnSpc>
              <a:spcBef>
                <a:spcPts val="0"/>
              </a:spcBef>
              <a:spcAft>
                <a:spcPts val="0"/>
              </a:spcAft>
              <a:buClr>
                <a:srgbClr val="3B5585"/>
              </a:buClr>
              <a:buSzPts val="2400"/>
              <a:buChar char="•"/>
            </a:pPr>
            <a:r>
              <a:rPr lang="en-US" sz="3000" b="1">
                <a:solidFill>
                  <a:srgbClr val="141727"/>
                </a:solidFill>
                <a:latin typeface="Times New Roman"/>
                <a:ea typeface="Times New Roman"/>
                <a:cs typeface="Times New Roman"/>
                <a:sym typeface="Times New Roman"/>
              </a:rPr>
              <a:t>Ví dụ:</a:t>
            </a:r>
            <a:endParaRPr>
              <a:solidFill>
                <a:srgbClr val="141727"/>
              </a:solidFill>
            </a:endParaRPr>
          </a:p>
        </p:txBody>
      </p:sp>
      <p:pic>
        <p:nvPicPr>
          <p:cNvPr id="1138" name="Google Shape;1138;p55"/>
          <p:cNvPicPr preferRelativeResize="0"/>
          <p:nvPr/>
        </p:nvPicPr>
        <p:blipFill rotWithShape="1">
          <a:blip r:embed="rId3">
            <a:alphaModFix/>
          </a:blip>
          <a:srcRect/>
          <a:stretch/>
        </p:blipFill>
        <p:spPr>
          <a:xfrm>
            <a:off x="3040428" y="1212040"/>
            <a:ext cx="7319099" cy="4433920"/>
          </a:xfrm>
          <a:prstGeom prst="rect">
            <a:avLst/>
          </a:prstGeom>
          <a:noFill/>
          <a:ln>
            <a:noFill/>
          </a:ln>
        </p:spPr>
      </p:pic>
      <p:sp>
        <p:nvSpPr>
          <p:cNvPr id="1139" name="Google Shape;1139;p55"/>
          <p:cNvSpPr/>
          <p:nvPr/>
        </p:nvSpPr>
        <p:spPr>
          <a:xfrm>
            <a:off x="1674223" y="5499729"/>
            <a:ext cx="8843554" cy="112642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2800">
                <a:solidFill>
                  <a:srgbClr val="141727"/>
                </a:solidFill>
                <a:latin typeface="Times New Roman"/>
                <a:ea typeface="Times New Roman"/>
                <a:cs typeface="Times New Roman"/>
                <a:sym typeface="Times New Roman"/>
              </a:rPr>
              <a:t>Tuy nhiên chương trình viết bằng ngôn ngữ máy dễ sai sót, cồng kềnh và khó đọc, khó hiểu vì toàn những con số 0 và 1.</a:t>
            </a:r>
            <a:endParaRPr sz="1800">
              <a:solidFill>
                <a:srgbClr val="141727"/>
              </a:solidFill>
              <a:latin typeface="Calibri"/>
              <a:ea typeface="Calibri"/>
              <a:cs typeface="Calibri"/>
              <a:sym typeface="Calibri"/>
            </a:endParaRPr>
          </a:p>
        </p:txBody>
      </p:sp>
      <p:sp>
        <p:nvSpPr>
          <p:cNvPr id="1140" name="Google Shape;1140;p5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6050F482-FE9B-69FE-6705-9532A527FB6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8BC5F9C2-1BB2-B7B8-94FC-EF1ADCE10C9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5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Ngôn ngữ cấp thấp </a:t>
            </a:r>
            <a:endParaRPr sz="4000"/>
          </a:p>
        </p:txBody>
      </p:sp>
      <p:sp>
        <p:nvSpPr>
          <p:cNvPr id="1146" name="Google Shape;1146;p5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l" rtl="0">
              <a:lnSpc>
                <a:spcPct val="120000"/>
              </a:lnSpc>
              <a:spcBef>
                <a:spcPts val="0"/>
              </a:spcBef>
              <a:spcAft>
                <a:spcPts val="0"/>
              </a:spcAft>
              <a:buClr>
                <a:srgbClr val="3B5585"/>
              </a:buClr>
              <a:buSzPts val="2400"/>
              <a:buChar char="•"/>
            </a:pPr>
            <a:r>
              <a:rPr lang="en-US" sz="3000" b="1">
                <a:solidFill>
                  <a:srgbClr val="141727"/>
                </a:solidFill>
                <a:latin typeface="Times New Roman"/>
                <a:ea typeface="Times New Roman"/>
                <a:cs typeface="Times New Roman"/>
                <a:sym typeface="Times New Roman"/>
              </a:rPr>
              <a:t>Hợp ngữ </a:t>
            </a:r>
            <a:r>
              <a:rPr lang="en-US" sz="3000">
                <a:solidFill>
                  <a:srgbClr val="141727"/>
                </a:solidFill>
                <a:latin typeface="Times New Roman"/>
                <a:ea typeface="Times New Roman"/>
                <a:cs typeface="Times New Roman"/>
                <a:sym typeface="Times New Roman"/>
              </a:rPr>
              <a:t>(Assembly language) được thiết kế để máy tính trở nên thân thiện hơn với người sử dụng. </a:t>
            </a:r>
            <a:endParaRPr/>
          </a:p>
          <a:p>
            <a:pPr marL="491490" lvl="0" indent="-457200" algn="l" rtl="0">
              <a:lnSpc>
                <a:spcPct val="120000"/>
              </a:lnSpc>
              <a:spcBef>
                <a:spcPts val="0"/>
              </a:spcBef>
              <a:spcAft>
                <a:spcPts val="0"/>
              </a:spcAft>
              <a:buClr>
                <a:srgbClr val="141727"/>
              </a:buClr>
              <a:buSzPts val="2400"/>
              <a:buChar char="•"/>
            </a:pPr>
            <a:r>
              <a:rPr lang="en-US" sz="3000">
                <a:solidFill>
                  <a:srgbClr val="141727"/>
                </a:solidFill>
                <a:latin typeface="Times New Roman"/>
                <a:ea typeface="Times New Roman"/>
                <a:cs typeface="Times New Roman"/>
                <a:sym typeface="Times New Roman"/>
              </a:rPr>
              <a:t>Các câu lệnh bao gồm hai phần: phần mã lệnh (viết tựa tiếng Anh) chỉ phép toán cần thực hiện và phần tên biến chỉ địa chỉ chứa toán hạng của phép toán đó.</a:t>
            </a:r>
            <a:endParaRPr sz="3000">
              <a:solidFill>
                <a:srgbClr val="141727"/>
              </a:solidFill>
              <a:latin typeface="Times New Roman"/>
              <a:ea typeface="Times New Roman"/>
              <a:cs typeface="Times New Roman"/>
              <a:sym typeface="Times New Roman"/>
            </a:endParaRPr>
          </a:p>
        </p:txBody>
      </p:sp>
      <p:cxnSp>
        <p:nvCxnSpPr>
          <p:cNvPr id="1148" name="Google Shape;1148;p56"/>
          <p:cNvCxnSpPr/>
          <p:nvPr/>
        </p:nvCxnSpPr>
        <p:spPr>
          <a:xfrm>
            <a:off x="2436627" y="6119939"/>
            <a:ext cx="8021637" cy="38100"/>
          </a:xfrm>
          <a:prstGeom prst="straightConnector1">
            <a:avLst/>
          </a:prstGeom>
          <a:noFill/>
          <a:ln w="69850" cap="flat" cmpd="sng">
            <a:solidFill>
              <a:schemeClr val="accent1"/>
            </a:solidFill>
            <a:prstDash val="solid"/>
            <a:round/>
            <a:headEnd type="stealth" w="med" len="med"/>
            <a:tailEnd type="stealth" w="med" len="med"/>
          </a:ln>
        </p:spPr>
      </p:cxnSp>
      <p:sp>
        <p:nvSpPr>
          <p:cNvPr id="1149" name="Google Shape;1149;p56"/>
          <p:cNvSpPr txBox="1"/>
          <p:nvPr/>
        </p:nvSpPr>
        <p:spPr>
          <a:xfrm>
            <a:off x="2607284" y="4131976"/>
            <a:ext cx="2473325" cy="17576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Machine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Language directly understood by the computer</a:t>
            </a:r>
            <a:endParaRPr sz="1800">
              <a:solidFill>
                <a:srgbClr val="141727"/>
              </a:solidFill>
              <a:latin typeface="Calibri"/>
              <a:ea typeface="Calibri"/>
              <a:cs typeface="Calibri"/>
              <a:sym typeface="Calibri"/>
            </a:endParaRPr>
          </a:p>
        </p:txBody>
      </p:sp>
      <p:sp>
        <p:nvSpPr>
          <p:cNvPr id="1150" name="Google Shape;1150;p56"/>
          <p:cNvSpPr txBox="1"/>
          <p:nvPr/>
        </p:nvSpPr>
        <p:spPr>
          <a:xfrm>
            <a:off x="4993296" y="4131976"/>
            <a:ext cx="2908300" cy="17576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Symbolic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English-like abbreviations representing elementary computer operations</a:t>
            </a:r>
            <a:endParaRPr sz="1800">
              <a:solidFill>
                <a:srgbClr val="141727"/>
              </a:solidFill>
              <a:latin typeface="Calibri"/>
              <a:ea typeface="Calibri"/>
              <a:cs typeface="Calibri"/>
              <a:sym typeface="Calibri"/>
            </a:endParaRPr>
          </a:p>
        </p:txBody>
      </p:sp>
      <p:sp>
        <p:nvSpPr>
          <p:cNvPr id="1151" name="Google Shape;1151;p56"/>
          <p:cNvSpPr txBox="1"/>
          <p:nvPr/>
        </p:nvSpPr>
        <p:spPr>
          <a:xfrm>
            <a:off x="2607284" y="5672264"/>
            <a:ext cx="1565275"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binary code</a:t>
            </a:r>
            <a:endParaRPr sz="1800">
              <a:solidFill>
                <a:srgbClr val="141727"/>
              </a:solidFill>
              <a:latin typeface="Calibri"/>
              <a:ea typeface="Calibri"/>
              <a:cs typeface="Calibri"/>
              <a:sym typeface="Calibri"/>
            </a:endParaRPr>
          </a:p>
        </p:txBody>
      </p:sp>
      <p:sp>
        <p:nvSpPr>
          <p:cNvPr id="1152" name="Google Shape;1152;p56"/>
          <p:cNvSpPr txBox="1"/>
          <p:nvPr/>
        </p:nvSpPr>
        <p:spPr>
          <a:xfrm>
            <a:off x="4979009" y="5672264"/>
            <a:ext cx="2309813"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assembly language</a:t>
            </a:r>
            <a:endParaRPr sz="1800">
              <a:solidFill>
                <a:srgbClr val="141727"/>
              </a:solidFill>
              <a:latin typeface="Calibri"/>
              <a:ea typeface="Calibri"/>
              <a:cs typeface="Calibri"/>
              <a:sym typeface="Calibri"/>
            </a:endParaRPr>
          </a:p>
        </p:txBody>
      </p:sp>
      <p:sp>
        <p:nvSpPr>
          <p:cNvPr id="1153" name="Google Shape;1153;p5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6ACA6B6A-661B-09B9-B455-BBEF7F8D2B34}"/>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B2D9B405-5E6B-F409-C6AD-DD6703604C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51</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5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Ngôn ngữ cấp thấp </a:t>
            </a:r>
            <a:endParaRPr sz="4000"/>
          </a:p>
        </p:txBody>
      </p:sp>
      <p:sp>
        <p:nvSpPr>
          <p:cNvPr id="1159" name="Google Shape;1159;p57"/>
          <p:cNvSpPr txBox="1">
            <a:spLocks noGrp="1"/>
          </p:cNvSpPr>
          <p:nvPr>
            <p:ph type="body" idx="1"/>
          </p:nvPr>
        </p:nvSpPr>
        <p:spPr>
          <a:xfrm>
            <a:off x="774145" y="1233825"/>
            <a:ext cx="1780499" cy="700434"/>
          </a:xfrm>
          <a:prstGeom prst="rect">
            <a:avLst/>
          </a:prstGeom>
          <a:noFill/>
          <a:ln>
            <a:noFill/>
          </a:ln>
        </p:spPr>
        <p:txBody>
          <a:bodyPr spcFirstLastPara="1" wrap="square" lIns="91425" tIns="45700" rIns="91425" bIns="45700" anchor="t" anchorCtr="0">
            <a:noAutofit/>
          </a:bodyPr>
          <a:lstStyle/>
          <a:p>
            <a:pPr marL="491490" lvl="0" indent="-457200" algn="l" rtl="0">
              <a:lnSpc>
                <a:spcPct val="120000"/>
              </a:lnSpc>
              <a:spcBef>
                <a:spcPts val="0"/>
              </a:spcBef>
              <a:spcAft>
                <a:spcPts val="0"/>
              </a:spcAft>
              <a:buClr>
                <a:srgbClr val="141727"/>
              </a:buClr>
              <a:buSzPts val="2400"/>
              <a:buChar char="•"/>
            </a:pPr>
            <a:r>
              <a:rPr lang="en-US" sz="3000">
                <a:solidFill>
                  <a:srgbClr val="141727"/>
                </a:solidFill>
                <a:latin typeface="Times New Roman"/>
                <a:ea typeface="Times New Roman"/>
                <a:cs typeface="Times New Roman"/>
                <a:sym typeface="Times New Roman"/>
              </a:rPr>
              <a:t>Ví dụ:</a:t>
            </a:r>
          </a:p>
          <a:p>
            <a:pPr marL="491490" lvl="0" indent="-457200" algn="l" rtl="0">
              <a:lnSpc>
                <a:spcPct val="120000"/>
              </a:lnSpc>
              <a:spcBef>
                <a:spcPts val="0"/>
              </a:spcBef>
              <a:spcAft>
                <a:spcPts val="0"/>
              </a:spcAft>
              <a:buClr>
                <a:srgbClr val="141727"/>
              </a:buClr>
              <a:buSzPts val="2400"/>
              <a:buChar char="•"/>
            </a:pPr>
            <a:endParaRPr>
              <a:solidFill>
                <a:srgbClr val="141727"/>
              </a:solidFill>
            </a:endParaRPr>
          </a:p>
        </p:txBody>
      </p:sp>
      <p:sp>
        <p:nvSpPr>
          <p:cNvPr id="1163" name="Google Shape;1163;p5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54E6693D-B989-14EB-51A7-D809441D9FF6}"/>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F6CA3C19-0282-DA35-F4ED-369287B1D1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
        <p:nvSpPr>
          <p:cNvPr id="7" name="TextBox 6">
            <a:extLst>
              <a:ext uri="{FF2B5EF4-FFF2-40B4-BE49-F238E27FC236}">
                <a16:creationId xmlns:a16="http://schemas.microsoft.com/office/drawing/2014/main" id="{4A5C762A-2466-9371-D540-42DE986622E0}"/>
              </a:ext>
            </a:extLst>
          </p:cNvPr>
          <p:cNvSpPr txBox="1"/>
          <p:nvPr/>
        </p:nvSpPr>
        <p:spPr>
          <a:xfrm>
            <a:off x="2554644" y="1476587"/>
            <a:ext cx="7785603" cy="3754874"/>
          </a:xfrm>
          <a:prstGeom prst="rect">
            <a:avLst/>
          </a:prstGeom>
          <a:noFill/>
          <a:ln>
            <a:solidFill>
              <a:schemeClr val="tx1">
                <a:lumMod val="50000"/>
              </a:schemeClr>
            </a:solidFill>
          </a:ln>
        </p:spPr>
        <p:txBody>
          <a:bodyPr wrap="square">
            <a:spAutoFit/>
          </a:bodyPr>
          <a:lstStyle/>
          <a:p>
            <a:r>
              <a:rPr lang="en-US" b="0">
                <a:solidFill>
                  <a:srgbClr val="001080"/>
                </a:solidFill>
                <a:effectLst/>
                <a:highlight>
                  <a:srgbClr val="FFFFFF"/>
                </a:highlight>
                <a:latin typeface="PragmataPro Mono Liga" panose="02000509040000020004" pitchFamily="49" charset="0"/>
              </a:rPr>
              <a:t>section </a:t>
            </a:r>
            <a:r>
              <a:rPr lang="en-US" b="0">
                <a:solidFill>
                  <a:srgbClr val="000000"/>
                </a:solidFill>
                <a:effectLst/>
                <a:highlight>
                  <a:srgbClr val="FFFFFF"/>
                </a:highlight>
                <a:latin typeface="PragmataPro Mono Liga" panose="02000509040000020004" pitchFamily="49" charset="0"/>
              </a:rPr>
              <a:t>.</a:t>
            </a:r>
            <a:r>
              <a:rPr lang="en-US" b="0">
                <a:solidFill>
                  <a:srgbClr val="001080"/>
                </a:solidFill>
                <a:effectLst/>
                <a:highlight>
                  <a:srgbClr val="FFFFFF"/>
                </a:highlight>
                <a:latin typeface="PragmataPro Mono Liga" panose="02000509040000020004" pitchFamily="49" charset="0"/>
              </a:rPr>
              <a:t>data</a:t>
            </a:r>
            <a:endParaRPr lang="en-US" b="0">
              <a:solidFill>
                <a:srgbClr val="000000"/>
              </a:solidFill>
              <a:effectLst/>
              <a:highlight>
                <a:srgbClr val="FFFFFF"/>
              </a:highlight>
              <a:latin typeface="PragmataPro Mono Liga" panose="02000509040000020004" pitchFamily="49" charset="0"/>
            </a:endParaRPr>
          </a:p>
          <a:p>
            <a:r>
              <a:rPr lang="en-US" b="0">
                <a:solidFill>
                  <a:srgbClr val="000000"/>
                </a:solidFill>
                <a:effectLst/>
                <a:highlight>
                  <a:srgbClr val="FFFFFF"/>
                </a:highlight>
                <a:latin typeface="PragmataPro Mono Liga" panose="02000509040000020004" pitchFamily="49" charset="0"/>
              </a:rPr>
              <a:t>    hello:     db </a:t>
            </a:r>
            <a:r>
              <a:rPr lang="en-US" b="0">
                <a:solidFill>
                  <a:srgbClr val="A31515"/>
                </a:solidFill>
                <a:effectLst/>
                <a:highlight>
                  <a:srgbClr val="FFFFFF"/>
                </a:highlight>
                <a:latin typeface="PragmataPro Mono Liga" panose="02000509040000020004" pitchFamily="49" charset="0"/>
              </a:rPr>
              <a:t>'Hello, World!'</a:t>
            </a:r>
            <a:r>
              <a:rPr lang="en-US" b="0">
                <a:solidFill>
                  <a:srgbClr val="000000"/>
                </a:solidFill>
                <a:effectLst/>
                <a:highlight>
                  <a:srgbClr val="FFFFFF"/>
                </a:highlight>
                <a:latin typeface="PragmataPro Mono Liga" panose="02000509040000020004" pitchFamily="49" charset="0"/>
              </a:rPr>
              <a:t>,</a:t>
            </a:r>
            <a:r>
              <a:rPr lang="en-US" b="0">
                <a:solidFill>
                  <a:srgbClr val="098658"/>
                </a:solidFill>
                <a:effectLst/>
                <a:highlight>
                  <a:srgbClr val="FFFFFF"/>
                </a:highlight>
                <a:latin typeface="PragmataPro Mono Liga" panose="02000509040000020004" pitchFamily="49" charset="0"/>
              </a:rPr>
              <a:t>10</a:t>
            </a:r>
            <a:r>
              <a:rPr lang="en-US" b="0">
                <a:solidFill>
                  <a:srgbClr val="000000"/>
                </a:solidFill>
                <a:effectLst/>
                <a:highlight>
                  <a:srgbClr val="FFFFFF"/>
                </a:highlight>
                <a:latin typeface="PragmataPro Mono Liga" panose="02000509040000020004" pitchFamily="49" charset="0"/>
              </a:rPr>
              <a:t>    ; </a:t>
            </a:r>
            <a:r>
              <a:rPr lang="en-US" b="0">
                <a:solidFill>
                  <a:srgbClr val="A31515"/>
                </a:solidFill>
                <a:effectLst/>
                <a:highlight>
                  <a:srgbClr val="FFFFFF"/>
                </a:highlight>
                <a:latin typeface="PragmataPro Mono Liga" panose="02000509040000020004" pitchFamily="49" charset="0"/>
              </a:rPr>
              <a:t>'Hello, World!'</a:t>
            </a:r>
            <a:r>
              <a:rPr lang="en-US" b="0">
                <a:solidFill>
                  <a:srgbClr val="000000"/>
                </a:solidFill>
                <a:effectLst/>
                <a:highlight>
                  <a:srgbClr val="FFFFFF"/>
                </a:highlight>
                <a:latin typeface="PragmataPro Mono Liga" panose="02000509040000020004" pitchFamily="49" charset="0"/>
              </a:rPr>
              <a:t> plus a linefeed character</a:t>
            </a:r>
          </a:p>
          <a:p>
            <a:r>
              <a:rPr lang="en-US" b="0">
                <a:solidFill>
                  <a:srgbClr val="000000"/>
                </a:solidFill>
                <a:effectLst/>
                <a:highlight>
                  <a:srgbClr val="FFFFFF"/>
                </a:highlight>
                <a:latin typeface="PragmataPro Mono Liga" panose="02000509040000020004" pitchFamily="49" charset="0"/>
              </a:rPr>
              <a:t>    helloLen:  equ $-hello              ; Length </a:t>
            </a:r>
            <a:r>
              <a:rPr lang="en-US" b="0">
                <a:solidFill>
                  <a:srgbClr val="001080"/>
                </a:solidFill>
                <a:effectLst/>
                <a:highlight>
                  <a:srgbClr val="FFFFFF"/>
                </a:highlight>
                <a:latin typeface="PragmataPro Mono Liga" panose="02000509040000020004" pitchFamily="49" charset="0"/>
              </a:rPr>
              <a:t>of</a:t>
            </a:r>
            <a:r>
              <a:rPr lang="en-US" b="0">
                <a:solidFill>
                  <a:srgbClr val="000000"/>
                </a:solidFill>
                <a:effectLst/>
                <a:highlight>
                  <a:srgbClr val="FFFFFF"/>
                </a:highlight>
                <a:latin typeface="PragmataPro Mono Liga" panose="02000509040000020004" pitchFamily="49" charset="0"/>
              </a:rPr>
              <a:t> the </a:t>
            </a:r>
            <a:r>
              <a:rPr lang="en-US" b="0">
                <a:solidFill>
                  <a:srgbClr val="A31515"/>
                </a:solidFill>
                <a:effectLst/>
                <a:highlight>
                  <a:srgbClr val="FFFFFF"/>
                </a:highlight>
                <a:latin typeface="PragmataPro Mono Liga" panose="02000509040000020004" pitchFamily="49" charset="0"/>
              </a:rPr>
              <a:t>'Hello world!'</a:t>
            </a:r>
            <a:r>
              <a:rPr lang="en-US" b="0">
                <a:solidFill>
                  <a:srgbClr val="000000"/>
                </a:solidFill>
                <a:effectLst/>
                <a:highlight>
                  <a:srgbClr val="FFFFFF"/>
                </a:highlight>
                <a:latin typeface="PragmataPro Mono Liga" panose="02000509040000020004" pitchFamily="49" charset="0"/>
              </a:rPr>
              <a:t> string</a:t>
            </a:r>
          </a:p>
          <a:p>
            <a:br>
              <a:rPr lang="en-US" b="0">
                <a:solidFill>
                  <a:srgbClr val="000000"/>
                </a:solidFill>
                <a:effectLst/>
                <a:highlight>
                  <a:srgbClr val="FFFFFF"/>
                </a:highlight>
                <a:latin typeface="PragmataPro Mono Liga" panose="02000509040000020004" pitchFamily="49" charset="0"/>
              </a:rPr>
            </a:br>
            <a:r>
              <a:rPr lang="en-US" b="0">
                <a:solidFill>
                  <a:srgbClr val="001080"/>
                </a:solidFill>
                <a:effectLst/>
                <a:highlight>
                  <a:srgbClr val="FFFFFF"/>
                </a:highlight>
                <a:latin typeface="PragmataPro Mono Liga" panose="02000509040000020004" pitchFamily="49" charset="0"/>
              </a:rPr>
              <a:t>section </a:t>
            </a:r>
            <a:r>
              <a:rPr lang="en-US" b="0">
                <a:solidFill>
                  <a:srgbClr val="000000"/>
                </a:solidFill>
                <a:effectLst/>
                <a:highlight>
                  <a:srgbClr val="FFFFFF"/>
                </a:highlight>
                <a:latin typeface="PragmataPro Mono Liga" panose="02000509040000020004" pitchFamily="49" charset="0"/>
              </a:rPr>
              <a:t>.</a:t>
            </a:r>
            <a:r>
              <a:rPr lang="en-US" b="0">
                <a:solidFill>
                  <a:srgbClr val="001080"/>
                </a:solidFill>
                <a:effectLst/>
                <a:highlight>
                  <a:srgbClr val="FFFFFF"/>
                </a:highlight>
                <a:latin typeface="PragmataPro Mono Liga" panose="02000509040000020004" pitchFamily="49" charset="0"/>
              </a:rPr>
              <a:t>text</a:t>
            </a:r>
            <a:endParaRPr lang="en-US" b="0">
              <a:solidFill>
                <a:srgbClr val="000000"/>
              </a:solidFill>
              <a:effectLst/>
              <a:highlight>
                <a:srgbClr val="FFFFFF"/>
              </a:highlight>
              <a:latin typeface="PragmataPro Mono Liga" panose="02000509040000020004" pitchFamily="49" charset="0"/>
            </a:endParaRPr>
          </a:p>
          <a:p>
            <a:r>
              <a:rPr lang="en-US" b="0">
                <a:solidFill>
                  <a:srgbClr val="000000"/>
                </a:solidFill>
                <a:effectLst/>
                <a:highlight>
                  <a:srgbClr val="FFFFFF"/>
                </a:highlight>
                <a:latin typeface="PragmataPro Mono Liga" panose="02000509040000020004" pitchFamily="49" charset="0"/>
              </a:rPr>
              <a:t>    global _start</a:t>
            </a:r>
          </a:p>
          <a:p>
            <a:br>
              <a:rPr lang="en-US" b="0">
                <a:solidFill>
                  <a:srgbClr val="000000"/>
                </a:solidFill>
                <a:effectLst/>
                <a:highlight>
                  <a:srgbClr val="FFFFFF"/>
                </a:highlight>
                <a:latin typeface="PragmataPro Mono Liga" panose="02000509040000020004" pitchFamily="49" charset="0"/>
              </a:rPr>
            </a:br>
            <a:r>
              <a:rPr lang="en-US" b="0">
                <a:solidFill>
                  <a:srgbClr val="000000"/>
                </a:solidFill>
                <a:effectLst/>
                <a:highlight>
                  <a:srgbClr val="FFFFFF"/>
                </a:highlight>
                <a:latin typeface="PragmataPro Mono Liga" panose="02000509040000020004" pitchFamily="49" charset="0"/>
              </a:rPr>
              <a:t>_start:</a:t>
            </a:r>
          </a:p>
          <a:p>
            <a:r>
              <a:rPr lang="en-US" b="0">
                <a:solidFill>
                  <a:srgbClr val="000000"/>
                </a:solidFill>
                <a:effectLst/>
                <a:highlight>
                  <a:srgbClr val="FFFFFF"/>
                </a:highlight>
                <a:latin typeface="PragmataPro Mono Liga" panose="02000509040000020004" pitchFamily="49" charset="0"/>
              </a:rPr>
              <a:t>    mov eax,</a:t>
            </a:r>
            <a:r>
              <a:rPr lang="en-US" b="0">
                <a:solidFill>
                  <a:srgbClr val="098658"/>
                </a:solidFill>
                <a:effectLst/>
                <a:highlight>
                  <a:srgbClr val="FFFFFF"/>
                </a:highlight>
                <a:latin typeface="PragmataPro Mono Liga" panose="02000509040000020004" pitchFamily="49" charset="0"/>
              </a:rPr>
              <a:t>4</a:t>
            </a:r>
            <a:r>
              <a:rPr lang="en-US" b="0">
                <a:solidFill>
                  <a:srgbClr val="000000"/>
                </a:solidFill>
                <a:effectLst/>
                <a:highlight>
                  <a:srgbClr val="FFFFFF"/>
                </a:highlight>
                <a:latin typeface="PragmataPro Mono Liga" panose="02000509040000020004" pitchFamily="49" charset="0"/>
              </a:rPr>
              <a:t>            ; The </a:t>
            </a:r>
            <a:r>
              <a:rPr lang="en-US" b="0">
                <a:solidFill>
                  <a:srgbClr val="001080"/>
                </a:solidFill>
                <a:effectLst/>
                <a:highlight>
                  <a:srgbClr val="FFFFFF"/>
                </a:highlight>
                <a:latin typeface="PragmataPro Mono Liga" panose="02000509040000020004" pitchFamily="49" charset="0"/>
              </a:rPr>
              <a:t>system</a:t>
            </a:r>
            <a:r>
              <a:rPr lang="en-US" b="0">
                <a:solidFill>
                  <a:srgbClr val="000000"/>
                </a:solidFill>
                <a:effectLst/>
                <a:highlight>
                  <a:srgbClr val="FFFFFF"/>
                </a:highlight>
                <a:latin typeface="PragmataPro Mono Liga" panose="02000509040000020004" pitchFamily="49" charset="0"/>
              </a:rPr>
              <a:t> call </a:t>
            </a:r>
            <a:r>
              <a:rPr lang="en-US" b="0">
                <a:solidFill>
                  <a:srgbClr val="AF00DB"/>
                </a:solidFill>
                <a:effectLst/>
                <a:highlight>
                  <a:srgbClr val="FFFFFF"/>
                </a:highlight>
                <a:latin typeface="PragmataPro Mono Liga" panose="02000509040000020004" pitchFamily="49" charset="0"/>
              </a:rPr>
              <a:t>for</a:t>
            </a:r>
            <a:r>
              <a:rPr lang="en-US" b="0">
                <a:solidFill>
                  <a:srgbClr val="000000"/>
                </a:solidFill>
                <a:effectLst/>
                <a:highlight>
                  <a:srgbClr val="FFFFFF"/>
                </a:highlight>
                <a:latin typeface="PragmataPro Mono Liga" panose="02000509040000020004" pitchFamily="49" charset="0"/>
              </a:rPr>
              <a:t> </a:t>
            </a:r>
            <a:r>
              <a:rPr lang="en-US" b="0">
                <a:solidFill>
                  <a:srgbClr val="795E26"/>
                </a:solidFill>
                <a:effectLst/>
                <a:highlight>
                  <a:srgbClr val="FFFFFF"/>
                </a:highlight>
                <a:latin typeface="PragmataPro Mono Liga" panose="02000509040000020004" pitchFamily="49" charset="0"/>
              </a:rPr>
              <a:t>write</a:t>
            </a:r>
            <a:r>
              <a:rPr lang="en-US" b="0">
                <a:solidFill>
                  <a:srgbClr val="000000"/>
                </a:solidFill>
                <a:effectLst/>
                <a:highlight>
                  <a:srgbClr val="FFFFFF"/>
                </a:highlight>
                <a:latin typeface="PragmataPro Mono Liga" panose="02000509040000020004" pitchFamily="49" charset="0"/>
              </a:rPr>
              <a:t> (sys_write)</a:t>
            </a:r>
          </a:p>
          <a:p>
            <a:r>
              <a:rPr lang="en-US" b="0">
                <a:solidFill>
                  <a:srgbClr val="000000"/>
                </a:solidFill>
                <a:effectLst/>
                <a:highlight>
                  <a:srgbClr val="FFFFFF"/>
                </a:highlight>
                <a:latin typeface="PragmataPro Mono Liga" panose="02000509040000020004" pitchFamily="49" charset="0"/>
              </a:rPr>
              <a:t>    mov ebx,</a:t>
            </a:r>
            <a:r>
              <a:rPr lang="en-US" b="0">
                <a:solidFill>
                  <a:srgbClr val="098658"/>
                </a:solidFill>
                <a:effectLst/>
                <a:highlight>
                  <a:srgbClr val="FFFFFF"/>
                </a:highlight>
                <a:latin typeface="PragmataPro Mono Liga" panose="02000509040000020004" pitchFamily="49" charset="0"/>
              </a:rPr>
              <a:t>1</a:t>
            </a:r>
            <a:r>
              <a:rPr lang="en-US" b="0">
                <a:solidFill>
                  <a:srgbClr val="000000"/>
                </a:solidFill>
                <a:effectLst/>
                <a:highlight>
                  <a:srgbClr val="FFFFFF"/>
                </a:highlight>
                <a:latin typeface="PragmataPro Mono Liga" panose="02000509040000020004" pitchFamily="49" charset="0"/>
              </a:rPr>
              <a:t>            ; File </a:t>
            </a:r>
            <a:r>
              <a:rPr lang="en-US" b="0">
                <a:solidFill>
                  <a:srgbClr val="001080"/>
                </a:solidFill>
                <a:effectLst/>
                <a:highlight>
                  <a:srgbClr val="FFFFFF"/>
                </a:highlight>
                <a:latin typeface="PragmataPro Mono Liga" panose="02000509040000020004" pitchFamily="49" charset="0"/>
              </a:rPr>
              <a:t>descriptor</a:t>
            </a:r>
            <a:r>
              <a:rPr lang="en-US" b="0">
                <a:solidFill>
                  <a:srgbClr val="000000"/>
                </a:solidFill>
                <a:effectLst/>
                <a:highlight>
                  <a:srgbClr val="FFFFFF"/>
                </a:highlight>
                <a:latin typeface="PragmataPro Mono Liga" panose="02000509040000020004" pitchFamily="49" charset="0"/>
              </a:rPr>
              <a:t> </a:t>
            </a:r>
            <a:r>
              <a:rPr lang="en-US" b="0">
                <a:solidFill>
                  <a:srgbClr val="098658"/>
                </a:solidFill>
                <a:effectLst/>
                <a:highlight>
                  <a:srgbClr val="FFFFFF"/>
                </a:highlight>
                <a:latin typeface="PragmataPro Mono Liga" panose="02000509040000020004" pitchFamily="49" charset="0"/>
              </a:rPr>
              <a:t>1</a:t>
            </a:r>
            <a:r>
              <a:rPr lang="en-US" b="0">
                <a:solidFill>
                  <a:srgbClr val="000000"/>
                </a:solidFill>
                <a:effectLst/>
                <a:highlight>
                  <a:srgbClr val="FFFFFF"/>
                </a:highlight>
                <a:latin typeface="PragmataPro Mono Liga" panose="02000509040000020004" pitchFamily="49" charset="0"/>
              </a:rPr>
              <a:t> - standard output</a:t>
            </a:r>
          </a:p>
          <a:p>
            <a:r>
              <a:rPr lang="en-US" b="0">
                <a:solidFill>
                  <a:srgbClr val="000000"/>
                </a:solidFill>
                <a:effectLst/>
                <a:highlight>
                  <a:srgbClr val="FFFFFF"/>
                </a:highlight>
                <a:latin typeface="PragmataPro Mono Liga" panose="02000509040000020004" pitchFamily="49" charset="0"/>
              </a:rPr>
              <a:t>    mov ecx,hello        ; Put </a:t>
            </a:r>
            <a:r>
              <a:rPr lang="en-US" b="0">
                <a:solidFill>
                  <a:srgbClr val="001080"/>
                </a:solidFill>
                <a:effectLst/>
                <a:highlight>
                  <a:srgbClr val="FFFFFF"/>
                </a:highlight>
                <a:latin typeface="PragmataPro Mono Liga" panose="02000509040000020004" pitchFamily="49" charset="0"/>
              </a:rPr>
              <a:t>the</a:t>
            </a:r>
            <a:r>
              <a:rPr lang="en-US" b="0">
                <a:solidFill>
                  <a:srgbClr val="000000"/>
                </a:solidFill>
                <a:effectLst/>
                <a:highlight>
                  <a:srgbClr val="FFFFFF"/>
                </a:highlight>
                <a:latin typeface="PragmataPro Mono Liga" panose="02000509040000020004" pitchFamily="49" charset="0"/>
              </a:rPr>
              <a:t> offset of hello in ecx</a:t>
            </a:r>
          </a:p>
          <a:p>
            <a:r>
              <a:rPr lang="en-US" b="0">
                <a:solidFill>
                  <a:srgbClr val="000000"/>
                </a:solidFill>
                <a:effectLst/>
                <a:highlight>
                  <a:srgbClr val="FFFFFF"/>
                </a:highlight>
                <a:latin typeface="PragmataPro Mono Liga" panose="02000509040000020004" pitchFamily="49" charset="0"/>
              </a:rPr>
              <a:t>    mov edx,helloLen     ; </a:t>
            </a:r>
            <a:r>
              <a:rPr lang="en-US" b="0">
                <a:solidFill>
                  <a:srgbClr val="001080"/>
                </a:solidFill>
                <a:effectLst/>
                <a:highlight>
                  <a:srgbClr val="FFFFFF"/>
                </a:highlight>
                <a:latin typeface="PragmataPro Mono Liga" panose="02000509040000020004" pitchFamily="49" charset="0"/>
              </a:rPr>
              <a:t>helloLen</a:t>
            </a:r>
            <a:r>
              <a:rPr lang="en-US" b="0">
                <a:solidFill>
                  <a:srgbClr val="000000"/>
                </a:solidFill>
                <a:effectLst/>
                <a:highlight>
                  <a:srgbClr val="FFFFFF"/>
                </a:highlight>
                <a:latin typeface="PragmataPro Mono Liga" panose="02000509040000020004" pitchFamily="49" charset="0"/>
              </a:rPr>
              <a:t> </a:t>
            </a:r>
            <a:r>
              <a:rPr lang="en-US" b="0">
                <a:solidFill>
                  <a:srgbClr val="001080"/>
                </a:solidFill>
                <a:effectLst/>
                <a:highlight>
                  <a:srgbClr val="FFFFFF"/>
                </a:highlight>
                <a:latin typeface="PragmataPro Mono Liga" panose="02000509040000020004" pitchFamily="49" charset="0"/>
              </a:rPr>
              <a:t>is</a:t>
            </a:r>
            <a:r>
              <a:rPr lang="en-US" b="0">
                <a:solidFill>
                  <a:srgbClr val="000000"/>
                </a:solidFill>
                <a:effectLst/>
                <a:highlight>
                  <a:srgbClr val="FFFFFF"/>
                </a:highlight>
                <a:latin typeface="PragmataPro Mono Liga" panose="02000509040000020004" pitchFamily="49" charset="0"/>
              </a:rPr>
              <a:t> a constant, so we don</a:t>
            </a:r>
            <a:r>
              <a:rPr lang="en-US" b="0">
                <a:solidFill>
                  <a:srgbClr val="A31515"/>
                </a:solidFill>
                <a:effectLst/>
                <a:highlight>
                  <a:srgbClr val="FFFFFF"/>
                </a:highlight>
                <a:latin typeface="PragmataPro Mono Liga" panose="02000509040000020004" pitchFamily="49" charset="0"/>
              </a:rPr>
              <a:t>'t need to say</a:t>
            </a:r>
            <a:endParaRPr lang="en-US" b="0">
              <a:solidFill>
                <a:srgbClr val="000000"/>
              </a:solidFill>
              <a:effectLst/>
              <a:highlight>
                <a:srgbClr val="FFFFFF"/>
              </a:highlight>
              <a:latin typeface="PragmataPro Mono Liga" panose="02000509040000020004" pitchFamily="49" charset="0"/>
            </a:endParaRPr>
          </a:p>
          <a:p>
            <a:r>
              <a:rPr lang="en-US" b="0">
                <a:solidFill>
                  <a:srgbClr val="A31515"/>
                </a:solidFill>
                <a:effectLst/>
                <a:highlight>
                  <a:srgbClr val="FFFFFF"/>
                </a:highlight>
                <a:latin typeface="PragmataPro Mono Liga" panose="02000509040000020004" pitchFamily="49" charset="0"/>
              </a:rPr>
              <a:t>                         ;  mov </a:t>
            </a:r>
            <a:r>
              <a:rPr lang="en-US" b="0">
                <a:solidFill>
                  <a:srgbClr val="001080"/>
                </a:solidFill>
                <a:effectLst/>
                <a:highlight>
                  <a:srgbClr val="FFFFFF"/>
                </a:highlight>
                <a:latin typeface="PragmataPro Mono Liga" panose="02000509040000020004" pitchFamily="49" charset="0"/>
              </a:rPr>
              <a:t>edx</a:t>
            </a:r>
            <a:r>
              <a:rPr lang="en-US" b="0">
                <a:solidFill>
                  <a:srgbClr val="A31515"/>
                </a:solidFill>
                <a:effectLst/>
                <a:highlight>
                  <a:srgbClr val="FFFFFF"/>
                </a:highlight>
                <a:latin typeface="PragmataPro Mono Liga" panose="02000509040000020004" pitchFamily="49" charset="0"/>
              </a:rPr>
              <a:t>,[</a:t>
            </a:r>
            <a:r>
              <a:rPr lang="en-US" b="0">
                <a:solidFill>
                  <a:srgbClr val="001080"/>
                </a:solidFill>
                <a:effectLst/>
                <a:highlight>
                  <a:srgbClr val="FFFFFF"/>
                </a:highlight>
                <a:latin typeface="PragmataPro Mono Liga" panose="02000509040000020004" pitchFamily="49" charset="0"/>
              </a:rPr>
              <a:t>helloLen</a:t>
            </a:r>
            <a:r>
              <a:rPr lang="en-US" b="0">
                <a:solidFill>
                  <a:srgbClr val="A31515"/>
                </a:solidFill>
                <a:effectLst/>
                <a:highlight>
                  <a:srgbClr val="FFFFFF"/>
                </a:highlight>
                <a:latin typeface="PragmataPro Mono Liga" panose="02000509040000020004" pitchFamily="49" charset="0"/>
              </a:rPr>
              <a:t>] to get it'</a:t>
            </a:r>
            <a:r>
              <a:rPr lang="en-US" b="0">
                <a:solidFill>
                  <a:srgbClr val="0000FF"/>
                </a:solidFill>
                <a:effectLst/>
                <a:highlight>
                  <a:srgbClr val="FFFFFF"/>
                </a:highlight>
                <a:latin typeface="PragmataPro Mono Liga" panose="02000509040000020004" pitchFamily="49" charset="0"/>
              </a:rPr>
              <a:t>s</a:t>
            </a:r>
            <a:r>
              <a:rPr lang="en-US" b="0">
                <a:solidFill>
                  <a:srgbClr val="000000"/>
                </a:solidFill>
                <a:effectLst/>
                <a:highlight>
                  <a:srgbClr val="FFFFFF"/>
                </a:highlight>
                <a:latin typeface="PragmataPro Mono Liga" panose="02000509040000020004" pitchFamily="49" charset="0"/>
              </a:rPr>
              <a:t> actual value</a:t>
            </a:r>
          </a:p>
          <a:p>
            <a:r>
              <a:rPr lang="en-US" b="0">
                <a:solidFill>
                  <a:srgbClr val="000000"/>
                </a:solidFill>
                <a:effectLst/>
                <a:highlight>
                  <a:srgbClr val="FFFFFF"/>
                </a:highlight>
                <a:latin typeface="PragmataPro Mono Liga" panose="02000509040000020004" pitchFamily="49" charset="0"/>
              </a:rPr>
              <a:t>    </a:t>
            </a:r>
            <a:r>
              <a:rPr lang="en-US" b="0">
                <a:solidFill>
                  <a:srgbClr val="0000FF"/>
                </a:solidFill>
                <a:effectLst/>
                <a:highlight>
                  <a:srgbClr val="FFFFFF"/>
                </a:highlight>
                <a:latin typeface="PragmataPro Mono Liga" panose="02000509040000020004" pitchFamily="49" charset="0"/>
              </a:rPr>
              <a:t>int</a:t>
            </a:r>
            <a:r>
              <a:rPr lang="en-US" b="0">
                <a:solidFill>
                  <a:srgbClr val="000000"/>
                </a:solidFill>
                <a:effectLst/>
                <a:highlight>
                  <a:srgbClr val="FFFFFF"/>
                </a:highlight>
                <a:latin typeface="PragmataPro Mono Liga" panose="02000509040000020004" pitchFamily="49" charset="0"/>
              </a:rPr>
              <a:t> </a:t>
            </a:r>
            <a:r>
              <a:rPr lang="en-US" b="0">
                <a:solidFill>
                  <a:srgbClr val="098658"/>
                </a:solidFill>
                <a:effectLst/>
                <a:highlight>
                  <a:srgbClr val="FFFFFF"/>
                </a:highlight>
                <a:latin typeface="PragmataPro Mono Liga" panose="02000509040000020004" pitchFamily="49" charset="0"/>
              </a:rPr>
              <a:t>80h</a:t>
            </a:r>
            <a:r>
              <a:rPr lang="en-US" b="0">
                <a:solidFill>
                  <a:srgbClr val="000000"/>
                </a:solidFill>
                <a:effectLst/>
                <a:highlight>
                  <a:srgbClr val="FFFFFF"/>
                </a:highlight>
                <a:latin typeface="PragmataPro Mono Liga" panose="02000509040000020004" pitchFamily="49" charset="0"/>
              </a:rPr>
              <a:t>              ; Call </a:t>
            </a:r>
            <a:r>
              <a:rPr lang="en-US" b="0">
                <a:solidFill>
                  <a:srgbClr val="001080"/>
                </a:solidFill>
                <a:effectLst/>
                <a:highlight>
                  <a:srgbClr val="FFFFFF"/>
                </a:highlight>
                <a:latin typeface="PragmataPro Mono Liga" panose="02000509040000020004" pitchFamily="49" charset="0"/>
              </a:rPr>
              <a:t>the</a:t>
            </a:r>
            <a:r>
              <a:rPr lang="en-US" b="0">
                <a:solidFill>
                  <a:srgbClr val="000000"/>
                </a:solidFill>
                <a:effectLst/>
                <a:highlight>
                  <a:srgbClr val="FFFFFF"/>
                </a:highlight>
                <a:latin typeface="PragmataPro Mono Liga" panose="02000509040000020004" pitchFamily="49" charset="0"/>
              </a:rPr>
              <a:t> kernel</a:t>
            </a:r>
          </a:p>
          <a:p>
            <a:r>
              <a:rPr lang="en-US" b="0">
                <a:solidFill>
                  <a:srgbClr val="000000"/>
                </a:solidFill>
                <a:effectLst/>
                <a:highlight>
                  <a:srgbClr val="FFFFFF"/>
                </a:highlight>
                <a:latin typeface="PragmataPro Mono Liga" panose="02000509040000020004" pitchFamily="49" charset="0"/>
              </a:rPr>
              <a:t>    mov eax,</a:t>
            </a:r>
            <a:r>
              <a:rPr lang="en-US" b="0">
                <a:solidFill>
                  <a:srgbClr val="098658"/>
                </a:solidFill>
                <a:effectLst/>
                <a:highlight>
                  <a:srgbClr val="FFFFFF"/>
                </a:highlight>
                <a:latin typeface="PragmataPro Mono Liga" panose="02000509040000020004" pitchFamily="49" charset="0"/>
              </a:rPr>
              <a:t>1</a:t>
            </a:r>
            <a:r>
              <a:rPr lang="en-US" b="0">
                <a:solidFill>
                  <a:srgbClr val="000000"/>
                </a:solidFill>
                <a:effectLst/>
                <a:highlight>
                  <a:srgbClr val="FFFFFF"/>
                </a:highlight>
                <a:latin typeface="PragmataPro Mono Liga" panose="02000509040000020004" pitchFamily="49" charset="0"/>
              </a:rPr>
              <a:t>            ; The </a:t>
            </a:r>
            <a:r>
              <a:rPr lang="en-US" b="0">
                <a:solidFill>
                  <a:srgbClr val="001080"/>
                </a:solidFill>
                <a:effectLst/>
                <a:highlight>
                  <a:srgbClr val="FFFFFF"/>
                </a:highlight>
                <a:latin typeface="PragmataPro Mono Liga" panose="02000509040000020004" pitchFamily="49" charset="0"/>
              </a:rPr>
              <a:t>system</a:t>
            </a:r>
            <a:r>
              <a:rPr lang="en-US" b="0">
                <a:solidFill>
                  <a:srgbClr val="000000"/>
                </a:solidFill>
                <a:effectLst/>
                <a:highlight>
                  <a:srgbClr val="FFFFFF"/>
                </a:highlight>
                <a:latin typeface="PragmataPro Mono Liga" panose="02000509040000020004" pitchFamily="49" charset="0"/>
              </a:rPr>
              <a:t> call </a:t>
            </a:r>
            <a:r>
              <a:rPr lang="en-US" b="0">
                <a:solidFill>
                  <a:srgbClr val="AF00DB"/>
                </a:solidFill>
                <a:effectLst/>
                <a:highlight>
                  <a:srgbClr val="FFFFFF"/>
                </a:highlight>
                <a:latin typeface="PragmataPro Mono Liga" panose="02000509040000020004" pitchFamily="49" charset="0"/>
              </a:rPr>
              <a:t>for</a:t>
            </a:r>
            <a:r>
              <a:rPr lang="en-US" b="0">
                <a:solidFill>
                  <a:srgbClr val="000000"/>
                </a:solidFill>
                <a:effectLst/>
                <a:highlight>
                  <a:srgbClr val="FFFFFF"/>
                </a:highlight>
                <a:latin typeface="PragmataPro Mono Liga" panose="02000509040000020004" pitchFamily="49" charset="0"/>
              </a:rPr>
              <a:t> </a:t>
            </a:r>
            <a:r>
              <a:rPr lang="en-US" b="0">
                <a:solidFill>
                  <a:srgbClr val="795E26"/>
                </a:solidFill>
                <a:effectLst/>
                <a:highlight>
                  <a:srgbClr val="FFFFFF"/>
                </a:highlight>
                <a:latin typeface="PragmataPro Mono Liga" panose="02000509040000020004" pitchFamily="49" charset="0"/>
              </a:rPr>
              <a:t>exit</a:t>
            </a:r>
            <a:r>
              <a:rPr lang="en-US" b="0">
                <a:solidFill>
                  <a:srgbClr val="000000"/>
                </a:solidFill>
                <a:effectLst/>
                <a:highlight>
                  <a:srgbClr val="FFFFFF"/>
                </a:highlight>
                <a:latin typeface="PragmataPro Mono Liga" panose="02000509040000020004" pitchFamily="49" charset="0"/>
              </a:rPr>
              <a:t> (sys_exit)</a:t>
            </a:r>
          </a:p>
          <a:p>
            <a:r>
              <a:rPr lang="en-US" b="0">
                <a:solidFill>
                  <a:srgbClr val="000000"/>
                </a:solidFill>
                <a:effectLst/>
                <a:highlight>
                  <a:srgbClr val="FFFFFF"/>
                </a:highlight>
                <a:latin typeface="PragmataPro Mono Liga" panose="02000509040000020004" pitchFamily="49" charset="0"/>
              </a:rPr>
              <a:t>    mov ebx,</a:t>
            </a:r>
            <a:r>
              <a:rPr lang="en-US" b="0">
                <a:solidFill>
                  <a:srgbClr val="098658"/>
                </a:solidFill>
                <a:effectLst/>
                <a:highlight>
                  <a:srgbClr val="FFFFFF"/>
                </a:highlight>
                <a:latin typeface="PragmataPro Mono Liga" panose="02000509040000020004" pitchFamily="49" charset="0"/>
              </a:rPr>
              <a:t>0</a:t>
            </a:r>
            <a:r>
              <a:rPr lang="en-US" b="0">
                <a:solidFill>
                  <a:srgbClr val="000000"/>
                </a:solidFill>
                <a:effectLst/>
                <a:highlight>
                  <a:srgbClr val="FFFFFF"/>
                </a:highlight>
                <a:latin typeface="PragmataPro Mono Liga" panose="02000509040000020004" pitchFamily="49" charset="0"/>
              </a:rPr>
              <a:t>            ; Exit </a:t>
            </a:r>
            <a:r>
              <a:rPr lang="en-US" b="0">
                <a:solidFill>
                  <a:srgbClr val="001080"/>
                </a:solidFill>
                <a:effectLst/>
                <a:highlight>
                  <a:srgbClr val="FFFFFF"/>
                </a:highlight>
                <a:latin typeface="PragmataPro Mono Liga" panose="02000509040000020004" pitchFamily="49" charset="0"/>
              </a:rPr>
              <a:t>with</a:t>
            </a:r>
            <a:r>
              <a:rPr lang="en-US" b="0">
                <a:solidFill>
                  <a:srgbClr val="000000"/>
                </a:solidFill>
                <a:effectLst/>
                <a:highlight>
                  <a:srgbClr val="FFFFFF"/>
                </a:highlight>
                <a:latin typeface="PragmataPro Mono Liga" panose="02000509040000020004" pitchFamily="49" charset="0"/>
              </a:rPr>
              <a:t> </a:t>
            </a:r>
            <a:r>
              <a:rPr lang="en-US" b="0">
                <a:solidFill>
                  <a:srgbClr val="AF00DB"/>
                </a:solidFill>
                <a:effectLst/>
                <a:highlight>
                  <a:srgbClr val="FFFFFF"/>
                </a:highlight>
                <a:latin typeface="PragmataPro Mono Liga" panose="02000509040000020004" pitchFamily="49" charset="0"/>
              </a:rPr>
              <a:t>return</a:t>
            </a:r>
            <a:r>
              <a:rPr lang="en-US" b="0">
                <a:solidFill>
                  <a:srgbClr val="000000"/>
                </a:solidFill>
                <a:effectLst/>
                <a:highlight>
                  <a:srgbClr val="FFFFFF"/>
                </a:highlight>
                <a:latin typeface="PragmataPro Mono Liga" panose="02000509040000020004" pitchFamily="49" charset="0"/>
              </a:rPr>
              <a:t> </a:t>
            </a:r>
            <a:r>
              <a:rPr lang="en-US" b="0">
                <a:solidFill>
                  <a:srgbClr val="A31515"/>
                </a:solidFill>
                <a:effectLst/>
                <a:highlight>
                  <a:srgbClr val="FFFFFF"/>
                </a:highlight>
                <a:latin typeface="PragmataPro Mono Liga" panose="02000509040000020004" pitchFamily="49" charset="0"/>
              </a:rPr>
              <a:t>"code"</a:t>
            </a:r>
            <a:r>
              <a:rPr lang="en-US" b="0">
                <a:solidFill>
                  <a:srgbClr val="000000"/>
                </a:solidFill>
                <a:effectLst/>
                <a:highlight>
                  <a:srgbClr val="FFFFFF"/>
                </a:highlight>
                <a:latin typeface="PragmataPro Mono Liga" panose="02000509040000020004" pitchFamily="49" charset="0"/>
              </a:rPr>
              <a:t> of </a:t>
            </a:r>
            <a:r>
              <a:rPr lang="en-US" b="0">
                <a:solidFill>
                  <a:srgbClr val="098658"/>
                </a:solidFill>
                <a:effectLst/>
                <a:highlight>
                  <a:srgbClr val="FFFFFF"/>
                </a:highlight>
                <a:latin typeface="PragmataPro Mono Liga" panose="02000509040000020004" pitchFamily="49" charset="0"/>
              </a:rPr>
              <a:t>0</a:t>
            </a:r>
            <a:r>
              <a:rPr lang="en-US" b="0">
                <a:solidFill>
                  <a:srgbClr val="000000"/>
                </a:solidFill>
                <a:effectLst/>
                <a:highlight>
                  <a:srgbClr val="FFFFFF"/>
                </a:highlight>
                <a:latin typeface="PragmataPro Mono Liga" panose="02000509040000020004" pitchFamily="49" charset="0"/>
              </a:rPr>
              <a:t> (no error)</a:t>
            </a:r>
          </a:p>
          <a:p>
            <a:r>
              <a:rPr lang="en-US" b="0">
                <a:solidFill>
                  <a:srgbClr val="000000"/>
                </a:solidFill>
                <a:effectLst/>
                <a:highlight>
                  <a:srgbClr val="FFFFFF"/>
                </a:highlight>
                <a:latin typeface="PragmataPro Mono Liga" panose="02000509040000020004" pitchFamily="49" charset="0"/>
              </a:rPr>
              <a:t>    </a:t>
            </a:r>
            <a:r>
              <a:rPr lang="en-US" b="0">
                <a:solidFill>
                  <a:srgbClr val="0000FF"/>
                </a:solidFill>
                <a:effectLst/>
                <a:highlight>
                  <a:srgbClr val="FFFFFF"/>
                </a:highlight>
                <a:latin typeface="PragmataPro Mono Liga" panose="02000509040000020004" pitchFamily="49" charset="0"/>
              </a:rPr>
              <a:t>int</a:t>
            </a:r>
            <a:r>
              <a:rPr lang="en-US" b="0">
                <a:solidFill>
                  <a:srgbClr val="000000"/>
                </a:solidFill>
                <a:effectLst/>
                <a:highlight>
                  <a:srgbClr val="FFFFFF"/>
                </a:highlight>
                <a:latin typeface="PragmataPro Mono Liga" panose="02000509040000020004" pitchFamily="49" charset="0"/>
              </a:rPr>
              <a:t> </a:t>
            </a:r>
            <a:r>
              <a:rPr lang="en-US" b="0">
                <a:solidFill>
                  <a:srgbClr val="098658"/>
                </a:solidFill>
                <a:effectLst/>
                <a:highlight>
                  <a:srgbClr val="FFFFFF"/>
                </a:highlight>
                <a:latin typeface="PragmataPro Mono Liga" panose="02000509040000020004" pitchFamily="49" charset="0"/>
              </a:rPr>
              <a:t>80h</a:t>
            </a:r>
            <a:r>
              <a:rPr lang="en-US" b="0">
                <a:solidFill>
                  <a:srgbClr val="000000"/>
                </a:solidFill>
                <a:effectLst/>
                <a:highlight>
                  <a:srgbClr val="FFFFFF"/>
                </a:highlight>
                <a:latin typeface="PragmataPro Mono Liga" panose="02000509040000020004" pitchFamily="49" charset="0"/>
              </a:rPr>
              <a:t>;</a:t>
            </a:r>
          </a:p>
        </p:txBody>
      </p:sp>
      <p:sp>
        <p:nvSpPr>
          <p:cNvPr id="9" name="TextBox 8">
            <a:extLst>
              <a:ext uri="{FF2B5EF4-FFF2-40B4-BE49-F238E27FC236}">
                <a16:creationId xmlns:a16="http://schemas.microsoft.com/office/drawing/2014/main" id="{D2BE8407-9AB4-DEEA-1C67-DD2B00B6FA3D}"/>
              </a:ext>
            </a:extLst>
          </p:cNvPr>
          <p:cNvSpPr txBox="1"/>
          <p:nvPr/>
        </p:nvSpPr>
        <p:spPr>
          <a:xfrm>
            <a:off x="774145" y="5253376"/>
            <a:ext cx="10799904" cy="1200329"/>
          </a:xfrm>
          <a:prstGeom prst="rect">
            <a:avLst/>
          </a:prstGeom>
          <a:noFill/>
        </p:spPr>
        <p:txBody>
          <a:bodyPr wrap="square">
            <a:spAutoFit/>
          </a:bodyPr>
          <a:lstStyle/>
          <a:p>
            <a:pPr marL="514350" marR="0" lvl="0" indent="-514350" algn="just" rtl="0">
              <a:spcBef>
                <a:spcPts val="0"/>
              </a:spcBef>
              <a:spcAft>
                <a:spcPts val="0"/>
              </a:spcAft>
              <a:buFont typeface="Arial" panose="020B0604020202020204" pitchFamily="34" charset="0"/>
              <a:buChar char="•"/>
            </a:pPr>
            <a:r>
              <a:rPr lang="vi-VN" sz="2400">
                <a:solidFill>
                  <a:srgbClr val="141727"/>
                </a:solidFill>
                <a:latin typeface="Times New Roman"/>
                <a:ea typeface="Times New Roman"/>
                <a:cs typeface="Times New Roman"/>
                <a:sym typeface="Times New Roman"/>
              </a:rPr>
              <a:t>Ðể máy thực hiện được một chương trình viết bằng </a:t>
            </a:r>
            <a:r>
              <a:rPr lang="vi-VN" sz="2400" b="1">
                <a:solidFill>
                  <a:srgbClr val="141727"/>
                </a:solidFill>
                <a:latin typeface="Times New Roman"/>
                <a:ea typeface="Times New Roman"/>
                <a:cs typeface="Times New Roman"/>
                <a:sym typeface="Times New Roman"/>
              </a:rPr>
              <a:t>hợp ngữ </a:t>
            </a:r>
            <a:r>
              <a:rPr lang="vi-VN" sz="2400">
                <a:solidFill>
                  <a:srgbClr val="141727"/>
                </a:solidFill>
                <a:latin typeface="Times New Roman"/>
                <a:ea typeface="Times New Roman"/>
                <a:cs typeface="Times New Roman"/>
                <a:sym typeface="Times New Roman"/>
              </a:rPr>
              <a:t>thì chương trình đó phải được dịch sang ngôn ngữ máy. Công cụ thực hiện việc dịch đó được gọi là </a:t>
            </a:r>
            <a:r>
              <a:rPr lang="vi-VN" sz="2400" b="1">
                <a:solidFill>
                  <a:srgbClr val="141727"/>
                </a:solidFill>
                <a:latin typeface="Times New Roman"/>
                <a:ea typeface="Times New Roman"/>
                <a:cs typeface="Times New Roman"/>
                <a:sym typeface="Times New Roman"/>
              </a:rPr>
              <a:t>Assembler</a:t>
            </a:r>
            <a:r>
              <a:rPr lang="vi-VN" sz="2400">
                <a:solidFill>
                  <a:srgbClr val="141727"/>
                </a:solidFill>
                <a:latin typeface="Times New Roman"/>
                <a:ea typeface="Times New Roman"/>
                <a:cs typeface="Times New Roman"/>
                <a:sym typeface="Times New Roman"/>
              </a:rPr>
              <a:t>.</a:t>
            </a:r>
            <a:endParaRPr lang="vi-VN" sz="2400">
              <a:solidFill>
                <a:srgbClr val="141727"/>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5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Ngôn ngữ cấp cao </a:t>
            </a:r>
            <a:endParaRPr sz="4000"/>
          </a:p>
        </p:txBody>
      </p:sp>
      <p:sp>
        <p:nvSpPr>
          <p:cNvPr id="1169" name="Google Shape;1169;p58"/>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Autofit/>
          </a:bodyPr>
          <a:lstStyle/>
          <a:p>
            <a:pPr marL="491490" lvl="0" indent="-457200" algn="just" rtl="0">
              <a:lnSpc>
                <a:spcPct val="100000"/>
              </a:lnSpc>
              <a:spcBef>
                <a:spcPts val="0"/>
              </a:spcBef>
              <a:spcAft>
                <a:spcPts val="0"/>
              </a:spcAft>
              <a:buClr>
                <a:srgbClr val="141727"/>
              </a:buClr>
              <a:buSzPts val="2400"/>
              <a:buChar char="•"/>
            </a:pPr>
            <a:r>
              <a:rPr lang="en-US" sz="3000">
                <a:solidFill>
                  <a:srgbClr val="141727"/>
                </a:solidFill>
                <a:latin typeface="Times New Roman"/>
                <a:ea typeface="Times New Roman"/>
                <a:cs typeface="Times New Roman"/>
                <a:sym typeface="Times New Roman"/>
              </a:rPr>
              <a:t>Ngôn ngữ cấp cao (High level language): là ngôn ngữ được tạo ra và phát triển nhằm phản ánh cách thức người lập trình nghĩ và làm. </a:t>
            </a:r>
            <a:endParaRPr/>
          </a:p>
          <a:p>
            <a:pPr marL="491490" lvl="0" indent="-457200" algn="just" rtl="0">
              <a:lnSpc>
                <a:spcPct val="100000"/>
              </a:lnSpc>
              <a:spcBef>
                <a:spcPts val="0"/>
              </a:spcBef>
              <a:spcAft>
                <a:spcPts val="0"/>
              </a:spcAft>
              <a:buClr>
                <a:srgbClr val="141727"/>
              </a:buClr>
              <a:buSzPts val="2400"/>
              <a:buChar char="•"/>
            </a:pPr>
            <a:r>
              <a:rPr lang="en-US" sz="3000">
                <a:solidFill>
                  <a:srgbClr val="141727"/>
                </a:solidFill>
                <a:latin typeface="Times New Roman"/>
                <a:ea typeface="Times New Roman"/>
                <a:cs typeface="Times New Roman"/>
                <a:sym typeface="Times New Roman"/>
              </a:rPr>
              <a:t>Ngôn ngữ cấp cao rất gần với ngôn ngữ con người (tiếng Anh) nhưng chính xác như ngôn ngữ toán học. </a:t>
            </a:r>
            <a:endParaRPr sz="3000">
              <a:solidFill>
                <a:srgbClr val="141727"/>
              </a:solidFill>
              <a:latin typeface="Times New Roman"/>
              <a:ea typeface="Times New Roman"/>
              <a:cs typeface="Times New Roman"/>
              <a:sym typeface="Times New Roman"/>
            </a:endParaRPr>
          </a:p>
        </p:txBody>
      </p:sp>
      <p:cxnSp>
        <p:nvCxnSpPr>
          <p:cNvPr id="1171" name="Google Shape;1171;p58"/>
          <p:cNvCxnSpPr/>
          <p:nvPr/>
        </p:nvCxnSpPr>
        <p:spPr>
          <a:xfrm rot="10800000" flipH="1">
            <a:off x="1750850" y="6298154"/>
            <a:ext cx="8608007" cy="6530"/>
          </a:xfrm>
          <a:prstGeom prst="straightConnector1">
            <a:avLst/>
          </a:prstGeom>
          <a:noFill/>
          <a:ln w="69850" cap="flat" cmpd="sng">
            <a:solidFill>
              <a:schemeClr val="accent1"/>
            </a:solidFill>
            <a:prstDash val="solid"/>
            <a:round/>
            <a:headEnd type="stealth" w="med" len="med"/>
            <a:tailEnd type="stealth" w="med" len="med"/>
          </a:ln>
        </p:spPr>
      </p:cxnSp>
      <p:sp>
        <p:nvSpPr>
          <p:cNvPr id="1172" name="Google Shape;1172;p58"/>
          <p:cNvSpPr txBox="1"/>
          <p:nvPr/>
        </p:nvSpPr>
        <p:spPr>
          <a:xfrm>
            <a:off x="1750850" y="3961620"/>
            <a:ext cx="2473325" cy="19959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Machine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Language directly understood by the computer</a:t>
            </a:r>
            <a:endParaRPr sz="1800">
              <a:solidFill>
                <a:srgbClr val="141727"/>
              </a:solidFill>
              <a:latin typeface="Calibri"/>
              <a:ea typeface="Calibri"/>
              <a:cs typeface="Calibri"/>
              <a:sym typeface="Calibri"/>
            </a:endParaRPr>
          </a:p>
        </p:txBody>
      </p:sp>
      <p:sp>
        <p:nvSpPr>
          <p:cNvPr id="1173" name="Google Shape;1173;p58"/>
          <p:cNvSpPr txBox="1"/>
          <p:nvPr/>
        </p:nvSpPr>
        <p:spPr>
          <a:xfrm>
            <a:off x="4136862" y="3961620"/>
            <a:ext cx="2908300" cy="19959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Symbolic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English-like abbreviations representing elementary computer operations</a:t>
            </a:r>
            <a:endParaRPr sz="1800">
              <a:solidFill>
                <a:srgbClr val="141727"/>
              </a:solidFill>
              <a:latin typeface="Calibri"/>
              <a:ea typeface="Calibri"/>
              <a:cs typeface="Calibri"/>
              <a:sym typeface="Calibri"/>
            </a:endParaRPr>
          </a:p>
        </p:txBody>
      </p:sp>
      <p:sp>
        <p:nvSpPr>
          <p:cNvPr id="1174" name="Google Shape;1174;p58"/>
          <p:cNvSpPr txBox="1"/>
          <p:nvPr/>
        </p:nvSpPr>
        <p:spPr>
          <a:xfrm>
            <a:off x="7314484" y="3690155"/>
            <a:ext cx="3884838" cy="19893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41727"/>
                </a:solidFill>
                <a:latin typeface="Calibri"/>
                <a:ea typeface="Calibri"/>
                <a:cs typeface="Calibri"/>
                <a:sym typeface="Calibri"/>
              </a:rPr>
              <a:t>High-level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Close to human language.</a:t>
            </a:r>
            <a:endParaRPr sz="1800">
              <a:solidFill>
                <a:srgbClr val="141727"/>
              </a:solidFill>
              <a:latin typeface="Calibri"/>
              <a:ea typeface="Calibri"/>
              <a:cs typeface="Calibri"/>
              <a:sym typeface="Calibri"/>
            </a:endParaRPr>
          </a:p>
          <a:p>
            <a:pPr marL="0" marR="0" lvl="0" indent="0" algn="l" rtl="0">
              <a:spcBef>
                <a:spcPts val="400"/>
              </a:spcBef>
              <a:spcAft>
                <a:spcPts val="0"/>
              </a:spcAft>
              <a:buNone/>
            </a:pPr>
            <a:r>
              <a:rPr lang="en-US" sz="2000">
                <a:solidFill>
                  <a:srgbClr val="141727"/>
                </a:solidFill>
                <a:latin typeface="Calibri"/>
                <a:ea typeface="Calibri"/>
                <a:cs typeface="Calibri"/>
                <a:sym typeface="Calibri"/>
              </a:rPr>
              <a:t>Example: </a:t>
            </a:r>
            <a:r>
              <a:rPr lang="en-US" sz="2000" i="1">
                <a:solidFill>
                  <a:srgbClr val="141727"/>
                </a:solidFill>
                <a:latin typeface="Calibri"/>
                <a:ea typeface="Calibri"/>
                <a:cs typeface="Calibri"/>
                <a:sym typeface="Calibri"/>
              </a:rPr>
              <a:t>a</a:t>
            </a:r>
            <a:r>
              <a:rPr lang="en-US" sz="2000">
                <a:solidFill>
                  <a:srgbClr val="141727"/>
                </a:solidFill>
                <a:latin typeface="Calibri"/>
                <a:ea typeface="Calibri"/>
                <a:cs typeface="Calibri"/>
                <a:sym typeface="Calibri"/>
              </a:rPr>
              <a:t> = </a:t>
            </a:r>
            <a:r>
              <a:rPr lang="en-US" sz="2000" i="1">
                <a:solidFill>
                  <a:srgbClr val="141727"/>
                </a:solidFill>
                <a:latin typeface="Calibri"/>
                <a:ea typeface="Calibri"/>
                <a:cs typeface="Calibri"/>
                <a:sym typeface="Calibri"/>
              </a:rPr>
              <a:t>a </a:t>
            </a:r>
            <a:r>
              <a:rPr lang="en-US" sz="2000">
                <a:solidFill>
                  <a:srgbClr val="141727"/>
                </a:solidFill>
                <a:latin typeface="Calibri"/>
                <a:ea typeface="Calibri"/>
                <a:cs typeface="Calibri"/>
                <a:sym typeface="Calibri"/>
              </a:rPr>
              <a:t>+ </a:t>
            </a:r>
            <a:r>
              <a:rPr lang="en-US" sz="2000" i="1">
                <a:solidFill>
                  <a:srgbClr val="141727"/>
                </a:solidFill>
                <a:latin typeface="Calibri"/>
                <a:ea typeface="Calibri"/>
                <a:cs typeface="Calibri"/>
                <a:sym typeface="Calibri"/>
              </a:rPr>
              <a:t>b</a:t>
            </a:r>
            <a:endParaRPr sz="2000" i="1">
              <a:solidFill>
                <a:srgbClr val="141727"/>
              </a:solidFill>
              <a:latin typeface="Calibri"/>
              <a:ea typeface="Calibri"/>
              <a:cs typeface="Calibri"/>
              <a:sym typeface="Calibri"/>
            </a:endParaRPr>
          </a:p>
          <a:p>
            <a:pPr marL="0" marR="0" lvl="1" indent="0" algn="l" rtl="0">
              <a:spcBef>
                <a:spcPts val="400"/>
              </a:spcBef>
              <a:spcAft>
                <a:spcPts val="0"/>
              </a:spcAft>
              <a:buNone/>
            </a:pPr>
            <a:r>
              <a:rPr lang="en-US" sz="2000" b="0" i="0" u="none" strike="noStrike" cap="none">
                <a:solidFill>
                  <a:srgbClr val="141727"/>
                </a:solidFill>
                <a:latin typeface="Calibri"/>
                <a:ea typeface="Calibri"/>
                <a:cs typeface="Calibri"/>
                <a:sym typeface="Calibri"/>
              </a:rPr>
              <a:t>[add values of </a:t>
            </a:r>
            <a:r>
              <a:rPr lang="en-US" sz="2000" b="0" i="1" u="none" strike="noStrike" cap="none">
                <a:solidFill>
                  <a:srgbClr val="141727"/>
                </a:solidFill>
                <a:latin typeface="Calibri"/>
                <a:ea typeface="Calibri"/>
                <a:cs typeface="Calibri"/>
                <a:sym typeface="Calibri"/>
              </a:rPr>
              <a:t>a</a:t>
            </a:r>
            <a:r>
              <a:rPr lang="en-US" sz="2000" b="0" i="0" u="none" strike="noStrike" cap="none">
                <a:solidFill>
                  <a:srgbClr val="141727"/>
                </a:solidFill>
                <a:latin typeface="Calibri"/>
                <a:ea typeface="Calibri"/>
                <a:cs typeface="Calibri"/>
                <a:sym typeface="Calibri"/>
              </a:rPr>
              <a:t> and </a:t>
            </a:r>
            <a:r>
              <a:rPr lang="en-US" sz="2000" b="0" i="1" u="none" strike="noStrike" cap="none">
                <a:solidFill>
                  <a:srgbClr val="141727"/>
                </a:solidFill>
                <a:latin typeface="Calibri"/>
                <a:ea typeface="Calibri"/>
                <a:cs typeface="Calibri"/>
                <a:sym typeface="Calibri"/>
              </a:rPr>
              <a:t>b</a:t>
            </a:r>
            <a:r>
              <a:rPr lang="en-US" sz="2000" b="0" i="0" u="none" strike="noStrike" cap="none">
                <a:solidFill>
                  <a:srgbClr val="141727"/>
                </a:solidFill>
                <a:latin typeface="Calibri"/>
                <a:ea typeface="Calibri"/>
                <a:cs typeface="Calibri"/>
                <a:sym typeface="Calibri"/>
              </a:rPr>
              <a:t>, and store the result in </a:t>
            </a:r>
            <a:r>
              <a:rPr lang="en-US" sz="2000" b="0" i="1" u="none" strike="noStrike" cap="none">
                <a:solidFill>
                  <a:srgbClr val="141727"/>
                </a:solidFill>
                <a:latin typeface="Calibri"/>
                <a:ea typeface="Calibri"/>
                <a:cs typeface="Calibri"/>
                <a:sym typeface="Calibri"/>
              </a:rPr>
              <a:t>a</a:t>
            </a:r>
            <a:r>
              <a:rPr lang="en-US" sz="2000" b="0" i="0" u="none" strike="noStrike" cap="none">
                <a:solidFill>
                  <a:srgbClr val="141727"/>
                </a:solidFill>
                <a:latin typeface="Calibri"/>
                <a:ea typeface="Calibri"/>
                <a:cs typeface="Calibri"/>
                <a:sym typeface="Calibri"/>
              </a:rPr>
              <a:t>, replacing the previous value]</a:t>
            </a:r>
            <a:endParaRPr sz="1800" b="0" i="0" u="none" strike="noStrike" cap="none">
              <a:solidFill>
                <a:srgbClr val="141727"/>
              </a:solidFill>
              <a:latin typeface="Calibri"/>
              <a:ea typeface="Calibri"/>
              <a:cs typeface="Calibri"/>
              <a:sym typeface="Calibri"/>
            </a:endParaRPr>
          </a:p>
        </p:txBody>
      </p:sp>
      <p:sp>
        <p:nvSpPr>
          <p:cNvPr id="1175" name="Google Shape;1175;p58"/>
          <p:cNvSpPr txBox="1"/>
          <p:nvPr/>
        </p:nvSpPr>
        <p:spPr>
          <a:xfrm>
            <a:off x="1826496" y="5634721"/>
            <a:ext cx="1565275"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binary code</a:t>
            </a:r>
            <a:endParaRPr sz="1800">
              <a:solidFill>
                <a:srgbClr val="141727"/>
              </a:solidFill>
              <a:latin typeface="Calibri"/>
              <a:ea typeface="Calibri"/>
              <a:cs typeface="Calibri"/>
              <a:sym typeface="Calibri"/>
            </a:endParaRPr>
          </a:p>
        </p:txBody>
      </p:sp>
      <p:sp>
        <p:nvSpPr>
          <p:cNvPr id="1176" name="Google Shape;1176;p58"/>
          <p:cNvSpPr txBox="1"/>
          <p:nvPr/>
        </p:nvSpPr>
        <p:spPr>
          <a:xfrm>
            <a:off x="4198221" y="5634721"/>
            <a:ext cx="2309813"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assembly language</a:t>
            </a:r>
            <a:endParaRPr sz="1800">
              <a:solidFill>
                <a:srgbClr val="141727"/>
              </a:solidFill>
              <a:latin typeface="Calibri"/>
              <a:ea typeface="Calibri"/>
              <a:cs typeface="Calibri"/>
              <a:sym typeface="Calibri"/>
            </a:endParaRPr>
          </a:p>
        </p:txBody>
      </p:sp>
      <p:sp>
        <p:nvSpPr>
          <p:cNvPr id="1177" name="Google Shape;1177;p58"/>
          <p:cNvSpPr txBox="1"/>
          <p:nvPr/>
        </p:nvSpPr>
        <p:spPr>
          <a:xfrm>
            <a:off x="7644531" y="5679544"/>
            <a:ext cx="2311400" cy="447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rgbClr val="141727"/>
                </a:solidFill>
                <a:latin typeface="Calibri"/>
                <a:ea typeface="Calibri"/>
                <a:cs typeface="Calibri"/>
                <a:sym typeface="Calibri"/>
              </a:rPr>
              <a:t>C, C++, Java, Basic</a:t>
            </a:r>
            <a:endParaRPr sz="1800">
              <a:solidFill>
                <a:srgbClr val="141727"/>
              </a:solidFill>
              <a:latin typeface="Calibri"/>
              <a:ea typeface="Calibri"/>
              <a:cs typeface="Calibri"/>
              <a:sym typeface="Calibri"/>
            </a:endParaRPr>
          </a:p>
        </p:txBody>
      </p:sp>
      <p:sp>
        <p:nvSpPr>
          <p:cNvPr id="1178" name="Google Shape;1178;p5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5C2B23B8-0440-9C27-8097-99F0F0713DA3}"/>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70A87C27-5534-816B-6378-BB70FA4D8F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0C5E-98C4-D790-6BBE-1436485471EB}"/>
              </a:ext>
            </a:extLst>
          </p:cNvPr>
          <p:cNvSpPr>
            <a:spLocks noGrp="1"/>
          </p:cNvSpPr>
          <p:nvPr>
            <p:ph type="title"/>
          </p:nvPr>
        </p:nvSpPr>
        <p:spPr/>
        <p:txBody>
          <a:bodyPr/>
          <a:lstStyle/>
          <a:p>
            <a:r>
              <a:rPr lang="en-US" sz="4400">
                <a:latin typeface="Times New Roman"/>
                <a:ea typeface="Times New Roman"/>
                <a:cs typeface="Times New Roman"/>
                <a:sym typeface="Times New Roman"/>
              </a:rPr>
              <a:t>Các ngôn ngữ lập trình thông dụng</a:t>
            </a:r>
            <a:endParaRPr lang="en-US"/>
          </a:p>
        </p:txBody>
      </p:sp>
      <p:sp>
        <p:nvSpPr>
          <p:cNvPr id="3" name="Text Placeholder 2">
            <a:extLst>
              <a:ext uri="{FF2B5EF4-FFF2-40B4-BE49-F238E27FC236}">
                <a16:creationId xmlns:a16="http://schemas.microsoft.com/office/drawing/2014/main" id="{43ED6599-13F0-3E45-1AD6-496AEC6E9267}"/>
              </a:ext>
            </a:extLst>
          </p:cNvPr>
          <p:cNvSpPr>
            <a:spLocks noGrp="1"/>
          </p:cNvSpPr>
          <p:nvPr>
            <p:ph type="body" idx="1"/>
          </p:nvPr>
        </p:nvSpPr>
        <p:spPr>
          <a:xfrm>
            <a:off x="774145" y="1233823"/>
            <a:ext cx="5754880" cy="4943139"/>
          </a:xfrm>
        </p:spPr>
        <p:txBody>
          <a:bodyPr>
            <a:normAutofit/>
          </a:bodyPr>
          <a:lstStyle/>
          <a:p>
            <a:pPr>
              <a:lnSpc>
                <a:spcPct val="150000"/>
              </a:lnSpc>
            </a:pPr>
            <a:r>
              <a:rPr lang="en-US" sz="2400" spc="-20">
                <a:effectLst/>
                <a:latin typeface="+mj-lt"/>
                <a:ea typeface="SimSun" panose="02010600030101010101" pitchFamily="2" charset="-122"/>
              </a:rPr>
              <a:t>Hiện nay có rất nhiều ngôn ngữ lập trình, nhưng phổ biến là Python, C, C++, Java, C#, JavaScript, PHP,… Bảng sau liệt kê top 10 các ngôn ngữ lập trình phổ biến từ tháng 05/2023-05/2024:</a:t>
            </a:r>
            <a:endParaRPr lang="en-US" sz="2400">
              <a:latin typeface="+mj-lt"/>
            </a:endParaRPr>
          </a:p>
        </p:txBody>
      </p:sp>
      <p:sp>
        <p:nvSpPr>
          <p:cNvPr id="4" name="Footer Placeholder 3">
            <a:extLst>
              <a:ext uri="{FF2B5EF4-FFF2-40B4-BE49-F238E27FC236}">
                <a16:creationId xmlns:a16="http://schemas.microsoft.com/office/drawing/2014/main" id="{2818AA0E-745D-D2C0-BB11-9951C8F9A17D}"/>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2D8A4244-A2C3-9794-A37F-644D4013CC23}"/>
              </a:ext>
            </a:extLst>
          </p:cNvPr>
          <p:cNvSpPr>
            <a:spLocks noGrp="1"/>
          </p:cNvSpPr>
          <p:nvPr>
            <p:ph type="dt" idx="10"/>
          </p:nvPr>
        </p:nvSpPr>
        <p:spPr/>
        <p:txBody>
          <a:bodyPr/>
          <a:lstStyle/>
          <a:p>
            <a:r>
              <a:rPr lang="en-US"/>
              <a:t>June 2024</a:t>
            </a:r>
          </a:p>
        </p:txBody>
      </p:sp>
      <p:sp>
        <p:nvSpPr>
          <p:cNvPr id="9" name="TextBox 8">
            <a:extLst>
              <a:ext uri="{FF2B5EF4-FFF2-40B4-BE49-F238E27FC236}">
                <a16:creationId xmlns:a16="http://schemas.microsoft.com/office/drawing/2014/main" id="{02347AFB-B2FD-835E-E162-839B07D4E01C}"/>
              </a:ext>
            </a:extLst>
          </p:cNvPr>
          <p:cNvSpPr txBox="1"/>
          <p:nvPr/>
        </p:nvSpPr>
        <p:spPr>
          <a:xfrm>
            <a:off x="7748213" y="6166880"/>
            <a:ext cx="4123706" cy="369332"/>
          </a:xfrm>
          <a:prstGeom prst="rect">
            <a:avLst/>
          </a:prstGeom>
          <a:noFill/>
        </p:spPr>
        <p:txBody>
          <a:bodyPr wrap="square">
            <a:spAutoFit/>
          </a:bodyPr>
          <a:lstStyle/>
          <a:p>
            <a:r>
              <a:rPr lang="en-US" sz="1800" i="1"/>
              <a:t>https://www.tiobe.com/tiobe-index/</a:t>
            </a:r>
          </a:p>
        </p:txBody>
      </p:sp>
      <p:pic>
        <p:nvPicPr>
          <p:cNvPr id="18" name="Picture 17">
            <a:extLst>
              <a:ext uri="{FF2B5EF4-FFF2-40B4-BE49-F238E27FC236}">
                <a16:creationId xmlns:a16="http://schemas.microsoft.com/office/drawing/2014/main" id="{048AEA17-AA21-38A5-93B4-B91DE10F0799}"/>
              </a:ext>
            </a:extLst>
          </p:cNvPr>
          <p:cNvPicPr>
            <a:picLocks noChangeAspect="1"/>
          </p:cNvPicPr>
          <p:nvPr/>
        </p:nvPicPr>
        <p:blipFill>
          <a:blip r:embed="rId3"/>
          <a:stretch>
            <a:fillRect/>
          </a:stretch>
        </p:blipFill>
        <p:spPr>
          <a:xfrm>
            <a:off x="7178852" y="1009860"/>
            <a:ext cx="4576723" cy="5218781"/>
          </a:xfrm>
          <a:prstGeom prst="rect">
            <a:avLst/>
          </a:prstGeom>
        </p:spPr>
      </p:pic>
      <p:sp>
        <p:nvSpPr>
          <p:cNvPr id="7" name="Slide Number Placeholder 6">
            <a:extLst>
              <a:ext uri="{FF2B5EF4-FFF2-40B4-BE49-F238E27FC236}">
                <a16:creationId xmlns:a16="http://schemas.microsoft.com/office/drawing/2014/main" id="{AEDD2B61-F3BC-558D-8EED-36CFE19C67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3008057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4C19-C9F6-26C9-F996-56139842653C}"/>
              </a:ext>
            </a:extLst>
          </p:cNvPr>
          <p:cNvSpPr>
            <a:spLocks noGrp="1"/>
          </p:cNvSpPr>
          <p:nvPr>
            <p:ph type="title"/>
          </p:nvPr>
        </p:nvSpPr>
        <p:spPr/>
        <p:txBody>
          <a:bodyPr/>
          <a:lstStyle/>
          <a:p>
            <a:r>
              <a:rPr lang="en-US" sz="4400">
                <a:latin typeface="Times New Roman"/>
                <a:ea typeface="Times New Roman"/>
                <a:cs typeface="Times New Roman"/>
                <a:sym typeface="Times New Roman"/>
              </a:rPr>
              <a:t>Các ngôn ngữ lập trình thông dụng</a:t>
            </a:r>
            <a:endParaRPr lang="en-US"/>
          </a:p>
        </p:txBody>
      </p:sp>
      <p:sp>
        <p:nvSpPr>
          <p:cNvPr id="3" name="Text Placeholder 2">
            <a:extLst>
              <a:ext uri="{FF2B5EF4-FFF2-40B4-BE49-F238E27FC236}">
                <a16:creationId xmlns:a16="http://schemas.microsoft.com/office/drawing/2014/main" id="{E78251A1-E983-C8BD-778E-3F3B504D4C8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6F25AFF4-3AFE-B2B4-8ACD-0A2A046A2F74}"/>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FB663883-4537-A02E-CC8F-F234981B3F21}"/>
              </a:ext>
            </a:extLst>
          </p:cNvPr>
          <p:cNvSpPr>
            <a:spLocks noGrp="1"/>
          </p:cNvSpPr>
          <p:nvPr>
            <p:ph type="dt" idx="10"/>
          </p:nvPr>
        </p:nvSpPr>
        <p:spPr/>
        <p:txBody>
          <a:bodyPr/>
          <a:lstStyle/>
          <a:p>
            <a:r>
              <a:rPr lang="en-US"/>
              <a:t>June 2024</a:t>
            </a:r>
          </a:p>
        </p:txBody>
      </p:sp>
      <p:pic>
        <p:nvPicPr>
          <p:cNvPr id="10" name="Picture 9">
            <a:extLst>
              <a:ext uri="{FF2B5EF4-FFF2-40B4-BE49-F238E27FC236}">
                <a16:creationId xmlns:a16="http://schemas.microsoft.com/office/drawing/2014/main" id="{E5BFF628-7079-D726-BF1E-B3601FA737CD}"/>
              </a:ext>
            </a:extLst>
          </p:cNvPr>
          <p:cNvPicPr>
            <a:picLocks noChangeAspect="1"/>
          </p:cNvPicPr>
          <p:nvPr/>
        </p:nvPicPr>
        <p:blipFill>
          <a:blip r:embed="rId3"/>
          <a:stretch>
            <a:fillRect/>
          </a:stretch>
        </p:blipFill>
        <p:spPr>
          <a:xfrm>
            <a:off x="724050" y="1698171"/>
            <a:ext cx="11278330" cy="3633850"/>
          </a:xfrm>
          <a:prstGeom prst="rect">
            <a:avLst/>
          </a:prstGeom>
        </p:spPr>
      </p:pic>
      <p:sp>
        <p:nvSpPr>
          <p:cNvPr id="12" name="TextBox 11">
            <a:extLst>
              <a:ext uri="{FF2B5EF4-FFF2-40B4-BE49-F238E27FC236}">
                <a16:creationId xmlns:a16="http://schemas.microsoft.com/office/drawing/2014/main" id="{F44935D9-5DC2-FAB8-3C6D-666E7716A0E7}"/>
              </a:ext>
            </a:extLst>
          </p:cNvPr>
          <p:cNvSpPr txBox="1"/>
          <p:nvPr/>
        </p:nvSpPr>
        <p:spPr>
          <a:xfrm>
            <a:off x="4301362" y="5371319"/>
            <a:ext cx="4123706" cy="369332"/>
          </a:xfrm>
          <a:prstGeom prst="rect">
            <a:avLst/>
          </a:prstGeom>
          <a:noFill/>
        </p:spPr>
        <p:txBody>
          <a:bodyPr wrap="square">
            <a:spAutoFit/>
          </a:bodyPr>
          <a:lstStyle/>
          <a:p>
            <a:r>
              <a:rPr lang="en-US" sz="1800" i="1"/>
              <a:t>https://www.tiobe.com/tiobe-index/</a:t>
            </a:r>
          </a:p>
        </p:txBody>
      </p:sp>
      <p:sp>
        <p:nvSpPr>
          <p:cNvPr id="7" name="Slide Number Placeholder 6">
            <a:extLst>
              <a:ext uri="{FF2B5EF4-FFF2-40B4-BE49-F238E27FC236}">
                <a16:creationId xmlns:a16="http://schemas.microsoft.com/office/drawing/2014/main" id="{89C33087-98F6-1331-79FD-B1BEF6C98F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998663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7"/>
          <p:cNvSpPr txBox="1">
            <a:spLocks noGrp="1"/>
          </p:cNvSpPr>
          <p:nvPr>
            <p:ph type="body" idx="1"/>
          </p:nvPr>
        </p:nvSpPr>
        <p:spPr>
          <a:xfrm>
            <a:off x="1470929" y="2095027"/>
            <a:ext cx="9941071"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ct val="100000"/>
              <a:buNone/>
            </a:pPr>
            <a:r>
              <a:rPr lang="en-US" sz="4400">
                <a:latin typeface="Times New Roman"/>
                <a:ea typeface="Times New Roman"/>
                <a:cs typeface="Times New Roman"/>
              </a:rPr>
              <a:t>1.</a:t>
            </a:r>
            <a:r>
              <a:rPr lang="en-US" sz="4400">
                <a:latin typeface="Times New Roman"/>
                <a:ea typeface="Times New Roman"/>
                <a:cs typeface="Times New Roman"/>
                <a:sym typeface="Times New Roman"/>
              </a:rPr>
              <a:t>4 Giới thiệu ngôn ngữ lập trình C++</a:t>
            </a:r>
            <a:endParaRPr/>
          </a:p>
        </p:txBody>
      </p:sp>
      <p:sp>
        <p:nvSpPr>
          <p:cNvPr id="928" name="Google Shape;928;p37"/>
          <p:cNvSpPr txBox="1">
            <a:spLocks noGrp="1"/>
          </p:cNvSpPr>
          <p:nvPr>
            <p:ph type="body" idx="2"/>
          </p:nvPr>
        </p:nvSpPr>
        <p:spPr>
          <a:xfrm>
            <a:off x="1470930" y="3169159"/>
            <a:ext cx="9941070"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endParaRPr/>
          </a:p>
        </p:txBody>
      </p:sp>
      <p:sp>
        <p:nvSpPr>
          <p:cNvPr id="929" name="Google Shape;929;p37"/>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F2F2F2"/>
              </a:buClr>
              <a:buSzPts val="1000"/>
              <a:buNone/>
            </a:pPr>
            <a:endParaRPr/>
          </a:p>
        </p:txBody>
      </p:sp>
      <p:sp>
        <p:nvSpPr>
          <p:cNvPr id="930" name="Google Shape;930;p37"/>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endParaRPr/>
          </a:p>
        </p:txBody>
      </p:sp>
      <p:sp>
        <p:nvSpPr>
          <p:cNvPr id="931" name="Google Shape;931;p37"/>
          <p:cNvSpPr txBox="1">
            <a:spLocks noGrp="1"/>
          </p:cNvSpPr>
          <p:nvPr>
            <p:ph type="ftr" idx="11"/>
          </p:nvPr>
        </p:nvSpPr>
        <p:spPr>
          <a:xfrm>
            <a:off x="838200" y="6481647"/>
            <a:ext cx="4475922" cy="23982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8D8D8"/>
              </a:buClr>
              <a:buSzPts val="1100"/>
              <a:buFont typeface="Arial"/>
              <a:buNone/>
            </a:pPr>
            <a:r>
              <a:rPr lang="en-US" sz="1100" b="0" i="0" u="none" strike="noStrike" cap="none">
                <a:solidFill>
                  <a:srgbClr val="D8D8D8"/>
                </a:solidFill>
                <a:latin typeface="Arial"/>
                <a:ea typeface="Arial"/>
                <a:cs typeface="Arial"/>
                <a:sym typeface="Arial"/>
              </a:rPr>
              <a:t>Thực hiện bởi Trường Đại học Công nghệ Thông tin, ĐHQG-HCM</a:t>
            </a:r>
            <a:endParaRPr sz="1100" b="0" i="0" u="none" strike="noStrike" cap="none">
              <a:solidFill>
                <a:srgbClr val="D8D8D8"/>
              </a:solidFill>
              <a:latin typeface="Arial"/>
              <a:ea typeface="Arial"/>
              <a:cs typeface="Arial"/>
              <a:sym typeface="Arial"/>
            </a:endParaRPr>
          </a:p>
        </p:txBody>
      </p:sp>
      <p:sp>
        <p:nvSpPr>
          <p:cNvPr id="2" name="Date Placeholder 1">
            <a:extLst>
              <a:ext uri="{FF2B5EF4-FFF2-40B4-BE49-F238E27FC236}">
                <a16:creationId xmlns:a16="http://schemas.microsoft.com/office/drawing/2014/main" id="{E7A2312F-9656-166C-30D6-BF8EA5AB4B8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F26460E2-6759-ED94-A39D-C21BA2E969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1403195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Google Shape;1193;p60" descr="Fundamental of C++ programming – DigiGrowHub Training"/>
          <p:cNvPicPr preferRelativeResize="0"/>
          <p:nvPr/>
        </p:nvPicPr>
        <p:blipFill rotWithShape="1">
          <a:blip r:embed="rId3">
            <a:alphaModFix/>
          </a:blip>
          <a:srcRect/>
          <a:stretch/>
        </p:blipFill>
        <p:spPr>
          <a:xfrm>
            <a:off x="-1973942" y="1539959"/>
            <a:ext cx="8723086" cy="4330868"/>
          </a:xfrm>
          <a:prstGeom prst="rect">
            <a:avLst/>
          </a:prstGeom>
          <a:noFill/>
          <a:ln>
            <a:noFill/>
          </a:ln>
        </p:spPr>
      </p:pic>
      <p:sp>
        <p:nvSpPr>
          <p:cNvPr id="1194" name="Google Shape;1194;p6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rPr>
              <a:t>1.</a:t>
            </a:r>
            <a:r>
              <a:rPr lang="en-US" sz="4000">
                <a:latin typeface="Times New Roman"/>
                <a:ea typeface="Times New Roman"/>
                <a:cs typeface="Times New Roman"/>
                <a:sym typeface="Times New Roman"/>
              </a:rPr>
              <a:t>4 Giới thiệu ngôn ngữ lập trình C++</a:t>
            </a:r>
            <a:endParaRPr sz="4000"/>
          </a:p>
        </p:txBody>
      </p:sp>
      <p:sp>
        <p:nvSpPr>
          <p:cNvPr id="1195" name="Google Shape;1195;p60"/>
          <p:cNvSpPr txBox="1">
            <a:spLocks noGrp="1"/>
          </p:cNvSpPr>
          <p:nvPr>
            <p:ph type="body" idx="1"/>
          </p:nvPr>
        </p:nvSpPr>
        <p:spPr>
          <a:xfrm>
            <a:off x="4688114" y="1233823"/>
            <a:ext cx="7373258" cy="4943139"/>
          </a:xfrm>
          <a:prstGeom prst="rect">
            <a:avLst/>
          </a:prstGeom>
          <a:noFill/>
          <a:ln>
            <a:noFill/>
          </a:ln>
        </p:spPr>
        <p:txBody>
          <a:bodyPr spcFirstLastPara="1" wrap="square" lIns="91425" tIns="45700" rIns="91425" bIns="45700" anchor="t" anchorCtr="0">
            <a:normAutofit/>
          </a:bodyPr>
          <a:lstStyle/>
          <a:p>
            <a:pPr marL="34290" lvl="0" indent="0" algn="l" rtl="0">
              <a:lnSpc>
                <a:spcPct val="130000"/>
              </a:lnSpc>
              <a:spcBef>
                <a:spcPts val="300"/>
              </a:spcBef>
              <a:spcAft>
                <a:spcPts val="0"/>
              </a:spcAft>
              <a:buClr>
                <a:schemeClr val="dk1"/>
              </a:buClr>
              <a:buSzPts val="2800"/>
              <a:buNone/>
            </a:pPr>
            <a:r>
              <a:rPr lang="en-US" sz="2800">
                <a:latin typeface="Times New Roman"/>
                <a:ea typeface="Times New Roman"/>
                <a:cs typeface="Times New Roman"/>
                <a:sym typeface="Times New Roman"/>
              </a:rPr>
              <a:t>1.4.1 Giới thiệu tổng quan về ngôn ngữ C++ </a:t>
            </a:r>
          </a:p>
          <a:p>
            <a:pPr marL="34290" lvl="0" indent="0" algn="l" rtl="0">
              <a:lnSpc>
                <a:spcPct val="130000"/>
              </a:lnSpc>
              <a:spcBef>
                <a:spcPts val="300"/>
              </a:spcBef>
              <a:spcAft>
                <a:spcPts val="0"/>
              </a:spcAft>
              <a:buClr>
                <a:schemeClr val="dk1"/>
              </a:buClr>
              <a:buSzPts val="2800"/>
              <a:buNone/>
            </a:pPr>
            <a:r>
              <a:rPr lang="en-US" sz="2800">
                <a:latin typeface="Times New Roman"/>
                <a:ea typeface="Times New Roman"/>
                <a:cs typeface="Times New Roman"/>
                <a:sym typeface="Times New Roman"/>
              </a:rPr>
              <a:t>1.4.2 Các ưu điểm và ứng dụng của C++</a:t>
            </a:r>
            <a:endParaRPr sz="2800">
              <a:latin typeface="Times New Roman"/>
              <a:ea typeface="Times New Roman"/>
              <a:cs typeface="Times New Roman"/>
              <a:sym typeface="Times New Roman"/>
            </a:endParaRPr>
          </a:p>
          <a:p>
            <a:pPr marL="34290" lvl="0" indent="0" algn="l" rtl="0">
              <a:lnSpc>
                <a:spcPct val="130000"/>
              </a:lnSpc>
              <a:spcBef>
                <a:spcPts val="600"/>
              </a:spcBef>
              <a:spcAft>
                <a:spcPts val="0"/>
              </a:spcAft>
              <a:buClr>
                <a:schemeClr val="dk1"/>
              </a:buClr>
              <a:buSzPts val="2800"/>
              <a:buNone/>
            </a:pPr>
            <a:r>
              <a:rPr lang="en-US" sz="2800">
                <a:latin typeface="Times New Roman"/>
                <a:ea typeface="Times New Roman"/>
                <a:cs typeface="Times New Roman"/>
                <a:sym typeface="Times New Roman"/>
              </a:rPr>
              <a:t>1.4.3 Môi trường, công cụ hỗ trợ lập trình C++</a:t>
            </a:r>
            <a:endParaRPr sz="2800">
              <a:latin typeface="Times New Roman"/>
              <a:ea typeface="Times New Roman"/>
              <a:cs typeface="Times New Roman"/>
              <a:sym typeface="Times New Roman"/>
            </a:endParaRPr>
          </a:p>
          <a:p>
            <a:pPr marL="34290" lvl="0" indent="0" algn="l" rtl="0">
              <a:lnSpc>
                <a:spcPct val="130000"/>
              </a:lnSpc>
              <a:spcBef>
                <a:spcPts val="600"/>
              </a:spcBef>
              <a:spcAft>
                <a:spcPts val="0"/>
              </a:spcAft>
              <a:buClr>
                <a:schemeClr val="dk1"/>
              </a:buClr>
              <a:buSzPts val="2800"/>
              <a:buNone/>
            </a:pPr>
            <a:r>
              <a:rPr lang="en-US" sz="2800">
                <a:latin typeface="Times New Roman"/>
                <a:ea typeface="Times New Roman"/>
                <a:cs typeface="Times New Roman"/>
                <a:sym typeface="Times New Roman"/>
              </a:rPr>
              <a:t>1.4.4 Biên dịch chương trình C++ </a:t>
            </a:r>
          </a:p>
          <a:p>
            <a:pPr marL="34290" lvl="0" indent="0" algn="l" rtl="0">
              <a:lnSpc>
                <a:spcPct val="130000"/>
              </a:lnSpc>
              <a:spcBef>
                <a:spcPts val="600"/>
              </a:spcBef>
              <a:spcAft>
                <a:spcPts val="0"/>
              </a:spcAft>
              <a:buClr>
                <a:schemeClr val="dk1"/>
              </a:buClr>
              <a:buSzPts val="2800"/>
              <a:buNone/>
            </a:pPr>
            <a:r>
              <a:rPr lang="en-US" sz="2800">
                <a:latin typeface="Times New Roman"/>
                <a:ea typeface="Times New Roman"/>
                <a:cs typeface="Times New Roman"/>
                <a:sym typeface="Times New Roman"/>
              </a:rPr>
              <a:t>1.4.</a:t>
            </a:r>
            <a:r>
              <a:rPr lang="en-US">
                <a:latin typeface="Times New Roman"/>
                <a:ea typeface="Times New Roman"/>
                <a:cs typeface="Times New Roman"/>
                <a:sym typeface="Times New Roman"/>
              </a:rPr>
              <a:t>5</a:t>
            </a:r>
            <a:r>
              <a:rPr lang="en-US" sz="2800">
                <a:latin typeface="Times New Roman"/>
                <a:ea typeface="Times New Roman"/>
                <a:cs typeface="Times New Roman"/>
                <a:sym typeface="Times New Roman"/>
              </a:rPr>
              <a:t> Một số ví dụ minh họa chương trình C++</a:t>
            </a:r>
            <a:endParaRPr/>
          </a:p>
        </p:txBody>
      </p:sp>
      <p:sp>
        <p:nvSpPr>
          <p:cNvPr id="1197" name="Google Shape;1197;p6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9A4F1E76-0F47-01E7-0990-EC72F7AA5285}"/>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2D566E17-802D-9ED9-2B50-E33394D2AD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1"/>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t>1.4.1 Giới thiệu tổng quan về ngôn ngữ C++</a:t>
            </a:r>
            <a:endParaRPr sz="4000"/>
          </a:p>
        </p:txBody>
      </p:sp>
      <p:sp>
        <p:nvSpPr>
          <p:cNvPr id="1203" name="Google Shape;1203;p6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91490" lvl="0" indent="-457200" algn="just" rtl="0">
              <a:lnSpc>
                <a:spcPct val="150000"/>
              </a:lnSpc>
              <a:spcBef>
                <a:spcPts val="0"/>
              </a:spcBef>
              <a:spcAft>
                <a:spcPts val="0"/>
              </a:spcAft>
              <a:buClr>
                <a:srgbClr val="3B5585"/>
              </a:buClr>
              <a:buSzPts val="2400"/>
              <a:buChar char="•"/>
            </a:pPr>
            <a:r>
              <a:rPr lang="en-US" sz="2600">
                <a:solidFill>
                  <a:srgbClr val="141727"/>
                </a:solidFill>
              </a:rPr>
              <a:t>C++ được phát triển bởi Bjarne Stroustrup năm 1979 tại Bell Labs ở Murray Hill, New Jersey, như là một bản nâng cao của ngôn ngữ C và với tên gọi đầu tiên là “C với các Lớp”, nhưng sau đó được đổi tên thành C++ vào năm 1983.</a:t>
            </a:r>
            <a:endParaRPr/>
          </a:p>
          <a:p>
            <a:pPr marL="491490" lvl="0" indent="-457200" algn="just" rtl="0">
              <a:lnSpc>
                <a:spcPct val="150000"/>
              </a:lnSpc>
              <a:spcBef>
                <a:spcPts val="600"/>
              </a:spcBef>
              <a:spcAft>
                <a:spcPts val="0"/>
              </a:spcAft>
              <a:buClr>
                <a:srgbClr val="3B5585"/>
              </a:buClr>
              <a:buSzPts val="2400"/>
              <a:buChar char="•"/>
            </a:pPr>
            <a:r>
              <a:rPr lang="en-US" sz="2600">
                <a:solidFill>
                  <a:srgbClr val="141727"/>
                </a:solidFill>
              </a:rPr>
              <a:t>Hiện tại tiêu chuẩn mới nhất của ngôn ngữ C++ là C++20.</a:t>
            </a:r>
            <a:endParaRPr/>
          </a:p>
          <a:p>
            <a:pPr marL="491490" lvl="0" indent="-457200" algn="just" rtl="0">
              <a:lnSpc>
                <a:spcPct val="150000"/>
              </a:lnSpc>
              <a:spcBef>
                <a:spcPts val="600"/>
              </a:spcBef>
              <a:spcAft>
                <a:spcPts val="0"/>
              </a:spcAft>
              <a:buClr>
                <a:srgbClr val="3B5585"/>
              </a:buClr>
              <a:buSzPts val="2400"/>
              <a:buChar char="•"/>
            </a:pPr>
            <a:r>
              <a:rPr lang="en-US" sz="2600">
                <a:solidFill>
                  <a:srgbClr val="141727"/>
                </a:solidFill>
              </a:rPr>
              <a:t>C++ là ngôn ngữ bậc cao (high-level languages), C++ hỗ trợ lập trình thủ tục và lập trình hướng đối tượng.</a:t>
            </a:r>
            <a:endParaRPr/>
          </a:p>
          <a:p>
            <a:pPr marL="205740" lvl="0" indent="-29210" algn="just" rtl="0">
              <a:lnSpc>
                <a:spcPct val="150000"/>
              </a:lnSpc>
              <a:spcBef>
                <a:spcPts val="1950"/>
              </a:spcBef>
              <a:spcAft>
                <a:spcPts val="600"/>
              </a:spcAft>
              <a:buClr>
                <a:srgbClr val="3B5585"/>
              </a:buClr>
              <a:buSzPts val="2240"/>
              <a:buFont typeface="Noto Sans Symbols"/>
              <a:buNone/>
            </a:pPr>
            <a:endParaRPr sz="2600">
              <a:solidFill>
                <a:srgbClr val="141727"/>
              </a:solidFill>
            </a:endParaRPr>
          </a:p>
        </p:txBody>
      </p:sp>
      <p:sp>
        <p:nvSpPr>
          <p:cNvPr id="1206" name="Google Shape;1206;p6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15C249CD-49D8-787C-9695-196E786C3E04}"/>
              </a:ext>
            </a:extLst>
          </p:cNvPr>
          <p:cNvSpPr>
            <a:spLocks noGrp="1"/>
          </p:cNvSpPr>
          <p:nvPr>
            <p:ph type="dt" idx="10"/>
          </p:nvPr>
        </p:nvSpPr>
        <p:spPr/>
        <p:txBody>
          <a:bodyPr/>
          <a:lstStyle/>
          <a:p>
            <a:r>
              <a:rPr lang="en-US"/>
              <a:t>June 2024</a:t>
            </a:r>
          </a:p>
        </p:txBody>
      </p:sp>
      <p:pic>
        <p:nvPicPr>
          <p:cNvPr id="1205" name="Google Shape;1205;p61" descr="C++ - Wikipedia"/>
          <p:cNvPicPr preferRelativeResize="0"/>
          <p:nvPr/>
        </p:nvPicPr>
        <p:blipFill rotWithShape="1">
          <a:blip r:embed="rId3">
            <a:alphaModFix/>
          </a:blip>
          <a:srcRect/>
          <a:stretch/>
        </p:blipFill>
        <p:spPr>
          <a:xfrm>
            <a:off x="9453026" y="0"/>
            <a:ext cx="1187952" cy="1423540"/>
          </a:xfrm>
          <a:prstGeom prst="rect">
            <a:avLst/>
          </a:prstGeom>
          <a:noFill/>
          <a:ln>
            <a:noFill/>
          </a:ln>
        </p:spPr>
      </p:pic>
      <p:sp>
        <p:nvSpPr>
          <p:cNvPr id="3" name="Slide Number Placeholder 2">
            <a:extLst>
              <a:ext uri="{FF2B5EF4-FFF2-40B4-BE49-F238E27FC236}">
                <a16:creationId xmlns:a16="http://schemas.microsoft.com/office/drawing/2014/main" id="{38B6D1D8-4D57-8A0C-AC46-AF5835E1EF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62"/>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Tiêu chuẩn ngôn ngữ C++</a:t>
            </a:r>
            <a:endParaRPr/>
          </a:p>
        </p:txBody>
      </p:sp>
      <p:sp>
        <p:nvSpPr>
          <p:cNvPr id="1212" name="Google Shape;1212;p62"/>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228600" lvl="0" indent="-50800" algn="just" rtl="0">
              <a:lnSpc>
                <a:spcPct val="130000"/>
              </a:lnSpc>
              <a:spcBef>
                <a:spcPts val="0"/>
              </a:spcBef>
              <a:spcAft>
                <a:spcPts val="0"/>
              </a:spcAft>
              <a:buClr>
                <a:schemeClr val="dk1"/>
              </a:buClr>
              <a:buSzPts val="2800"/>
              <a:buNone/>
            </a:pPr>
            <a:endParaRPr/>
          </a:p>
        </p:txBody>
      </p:sp>
      <p:sp>
        <p:nvSpPr>
          <p:cNvPr id="1213" name="Google Shape;1213;p62"/>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1215" name="Google Shape;1215;p62"/>
          <p:cNvGraphicFramePr/>
          <p:nvPr/>
        </p:nvGraphicFramePr>
        <p:xfrm>
          <a:off x="774145" y="1308517"/>
          <a:ext cx="10927850" cy="3761450"/>
        </p:xfrm>
        <a:graphic>
          <a:graphicData uri="http://schemas.openxmlformats.org/drawingml/2006/table">
            <a:tbl>
              <a:tblPr>
                <a:noFill/>
                <a:tableStyleId>{5FE42250-25D3-4358-92D9-B7DA6AD18023}</a:tableStyleId>
              </a:tblPr>
              <a:tblGrid>
                <a:gridCol w="1778400">
                  <a:extLst>
                    <a:ext uri="{9D8B030D-6E8A-4147-A177-3AD203B41FA5}">
                      <a16:colId xmlns:a16="http://schemas.microsoft.com/office/drawing/2014/main" val="20000"/>
                    </a:ext>
                  </a:extLst>
                </a:gridCol>
                <a:gridCol w="4681500">
                  <a:extLst>
                    <a:ext uri="{9D8B030D-6E8A-4147-A177-3AD203B41FA5}">
                      <a16:colId xmlns:a16="http://schemas.microsoft.com/office/drawing/2014/main" val="20001"/>
                    </a:ext>
                  </a:extLst>
                </a:gridCol>
                <a:gridCol w="4467950">
                  <a:extLst>
                    <a:ext uri="{9D8B030D-6E8A-4147-A177-3AD203B41FA5}">
                      <a16:colId xmlns:a16="http://schemas.microsoft.com/office/drawing/2014/main" val="20002"/>
                    </a:ext>
                  </a:extLst>
                </a:gridCol>
              </a:tblGrid>
              <a:tr h="537350">
                <a:tc>
                  <a:txBody>
                    <a:bodyPr/>
                    <a:lstStyle/>
                    <a:p>
                      <a:pPr marL="0" marR="0" lvl="0" indent="0" algn="ctr" rtl="0">
                        <a:spcBef>
                          <a:spcPts val="0"/>
                        </a:spcBef>
                        <a:spcAft>
                          <a:spcPts val="0"/>
                        </a:spcAft>
                        <a:buNone/>
                      </a:pPr>
                      <a:r>
                        <a:rPr lang="en-US" sz="2400" b="1" i="0" u="none" strike="noStrike" cap="none">
                          <a:solidFill>
                            <a:srgbClr val="202122"/>
                          </a:solidFill>
                          <a:highlight>
                            <a:srgbClr val="EAECF0"/>
                          </a:highlight>
                          <a:latin typeface="Arial"/>
                          <a:ea typeface="Arial"/>
                          <a:cs typeface="Arial"/>
                          <a:sym typeface="Arial"/>
                        </a:rPr>
                        <a:t>Năm</a:t>
                      </a:r>
                      <a:endParaRPr sz="2400" b="1"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ctr" rtl="0">
                        <a:spcBef>
                          <a:spcPts val="0"/>
                        </a:spcBef>
                        <a:spcAft>
                          <a:spcPts val="0"/>
                        </a:spcAft>
                        <a:buNone/>
                      </a:pPr>
                      <a:r>
                        <a:rPr lang="en-US" sz="2400" b="1" i="0" u="none" strike="noStrike" cap="none">
                          <a:solidFill>
                            <a:srgbClr val="202122"/>
                          </a:solidFill>
                          <a:highlight>
                            <a:srgbClr val="EAECF0"/>
                          </a:highlight>
                          <a:latin typeface="Arial"/>
                          <a:ea typeface="Arial"/>
                          <a:cs typeface="Arial"/>
                          <a:sym typeface="Arial"/>
                        </a:rPr>
                        <a:t>Tiêu chuẩn C++</a:t>
                      </a:r>
                      <a:endParaRPr sz="2400" b="1"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ctr" rtl="0">
                        <a:spcBef>
                          <a:spcPts val="0"/>
                        </a:spcBef>
                        <a:spcAft>
                          <a:spcPts val="0"/>
                        </a:spcAft>
                        <a:buNone/>
                      </a:pPr>
                      <a:r>
                        <a:rPr lang="en-US" sz="2400" b="1" i="0" u="none" strike="noStrike" cap="none">
                          <a:solidFill>
                            <a:srgbClr val="202122"/>
                          </a:solidFill>
                          <a:highlight>
                            <a:srgbClr val="EAECF0"/>
                          </a:highlight>
                          <a:latin typeface="Arial"/>
                          <a:ea typeface="Arial"/>
                          <a:cs typeface="Arial"/>
                          <a:sym typeface="Arial"/>
                        </a:rPr>
                        <a:t>Tên gọi</a:t>
                      </a:r>
                      <a:endParaRPr sz="2400" b="1"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extLst>
                  <a:ext uri="{0D108BD9-81ED-4DB2-BD59-A6C34878D82A}">
                    <a16:rowId xmlns:a16="http://schemas.microsoft.com/office/drawing/2014/main" val="10000"/>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1998</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14882:1998</a:t>
                      </a:r>
                      <a:r>
                        <a:rPr lang="en-US" sz="2400" b="0" i="0" u="none" strike="noStrike" cap="none" baseline="30000">
                          <a:solidFill>
                            <a:srgbClr val="3366CC"/>
                          </a:solidFill>
                          <a:highlight>
                            <a:srgbClr val="F8F9FA"/>
                          </a:highlight>
                          <a:latin typeface="Arial"/>
                          <a:ea typeface="Arial"/>
                          <a:cs typeface="Arial"/>
                          <a:sym typeface="Arial"/>
                        </a:rPr>
                        <a:t>[11]</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C++98</a:t>
                      </a:r>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1"/>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2003</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14882:2003</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[12]</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sng" strike="noStrike" cap="none">
                          <a:solidFill>
                            <a:srgbClr val="D73333"/>
                          </a:solidFill>
                          <a:highlight>
                            <a:srgbClr val="F8F9FA"/>
                          </a:highlight>
                          <a:latin typeface="Arial"/>
                          <a:ea typeface="Arial"/>
                          <a:cs typeface="Arial"/>
                          <a:sym typeface="Arial"/>
                          <a:hlinkClick r:id="rId4">
                            <a:extLst>
                              <a:ext uri="{A12FA001-AC4F-418D-AE19-62706E023703}">
                                <ahyp:hlinkClr xmlns:ahyp="http://schemas.microsoft.com/office/drawing/2018/hyperlinkcolor" val="tx"/>
                              </a:ext>
                            </a:extLst>
                          </a:hlinkClick>
                        </a:rPr>
                        <a:t>C++03</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2"/>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2011</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14882:2011</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[13]</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sng" strike="noStrike" cap="none">
                          <a:solidFill>
                            <a:srgbClr val="3366CC"/>
                          </a:solidFill>
                          <a:highlight>
                            <a:srgbClr val="F8F9FA"/>
                          </a:highlight>
                          <a:latin typeface="Arial"/>
                          <a:ea typeface="Arial"/>
                          <a:cs typeface="Arial"/>
                          <a:sym typeface="Arial"/>
                          <a:hlinkClick r:id="rId5">
                            <a:extLst>
                              <a:ext uri="{A12FA001-AC4F-418D-AE19-62706E023703}">
                                <ahyp:hlinkClr xmlns:ahyp="http://schemas.microsoft.com/office/drawing/2018/hyperlinkcolor" val="tx"/>
                              </a:ext>
                            </a:extLst>
                          </a:hlinkClick>
                        </a:rPr>
                        <a:t>C++11</a:t>
                      </a:r>
                      <a:r>
                        <a:rPr lang="en-US" sz="2400" b="0" i="0" u="none" strike="noStrike" cap="none">
                          <a:highlight>
                            <a:srgbClr val="F8F9FA"/>
                          </a:highlight>
                          <a:latin typeface="Arial"/>
                          <a:ea typeface="Arial"/>
                          <a:cs typeface="Arial"/>
                          <a:sym typeface="Arial"/>
                        </a:rPr>
                        <a:t>, C++0x</a:t>
                      </a:r>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3"/>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2014</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14882:2014</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[14]</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sng" strike="noStrike" cap="none">
                          <a:solidFill>
                            <a:srgbClr val="3366CC"/>
                          </a:solidFill>
                          <a:highlight>
                            <a:srgbClr val="F8F9FA"/>
                          </a:highlight>
                          <a:latin typeface="Arial"/>
                          <a:ea typeface="Arial"/>
                          <a:cs typeface="Arial"/>
                          <a:sym typeface="Arial"/>
                          <a:hlinkClick r:id="rId6">
                            <a:extLst>
                              <a:ext uri="{A12FA001-AC4F-418D-AE19-62706E023703}">
                                <ahyp:hlinkClr xmlns:ahyp="http://schemas.microsoft.com/office/drawing/2018/hyperlinkcolor" val="tx"/>
                              </a:ext>
                            </a:extLst>
                          </a:hlinkClick>
                        </a:rPr>
                        <a:t>C++14</a:t>
                      </a:r>
                      <a:r>
                        <a:rPr lang="en-US" sz="2400" b="0" i="0" u="none" strike="noStrike" cap="none">
                          <a:highlight>
                            <a:srgbClr val="F8F9FA"/>
                          </a:highlight>
                          <a:latin typeface="Arial"/>
                          <a:ea typeface="Arial"/>
                          <a:cs typeface="Arial"/>
                          <a:sym typeface="Arial"/>
                        </a:rPr>
                        <a:t>, C++1y</a:t>
                      </a:r>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4"/>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2017</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14882:2017</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[8]</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sng" strike="noStrike" cap="none">
                          <a:solidFill>
                            <a:srgbClr val="3366CC"/>
                          </a:solidFill>
                          <a:highlight>
                            <a:srgbClr val="F8F9FA"/>
                          </a:highlight>
                          <a:latin typeface="Arial"/>
                          <a:ea typeface="Arial"/>
                          <a:cs typeface="Arial"/>
                          <a:sym typeface="Arial"/>
                          <a:hlinkClick r:id="rId7">
                            <a:extLst>
                              <a:ext uri="{A12FA001-AC4F-418D-AE19-62706E023703}">
                                <ahyp:hlinkClr xmlns:ahyp="http://schemas.microsoft.com/office/drawing/2018/hyperlinkcolor" val="tx"/>
                              </a:ext>
                            </a:extLst>
                          </a:hlinkClick>
                        </a:rPr>
                        <a:t>C++17</a:t>
                      </a:r>
                      <a:r>
                        <a:rPr lang="en-US" sz="2400" b="0" i="0" u="none" strike="noStrike" cap="none">
                          <a:highlight>
                            <a:srgbClr val="F8F9FA"/>
                          </a:highlight>
                          <a:latin typeface="Arial"/>
                          <a:ea typeface="Arial"/>
                          <a:cs typeface="Arial"/>
                          <a:sym typeface="Arial"/>
                        </a:rPr>
                        <a:t>, C++1z</a:t>
                      </a:r>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5"/>
                  </a:ext>
                </a:extLst>
              </a:tr>
              <a:tr h="537350">
                <a:tc>
                  <a:txBody>
                    <a:bodyPr/>
                    <a:lstStyle/>
                    <a:p>
                      <a:pPr marL="0" marR="0" lvl="0" indent="0" algn="ctr" rtl="0">
                        <a:spcBef>
                          <a:spcPts val="0"/>
                        </a:spcBef>
                        <a:spcAft>
                          <a:spcPts val="0"/>
                        </a:spcAft>
                        <a:buNone/>
                      </a:pPr>
                      <a:r>
                        <a:rPr lang="en-US" sz="2400" b="0" i="0" u="none" strike="noStrike" cap="none">
                          <a:solidFill>
                            <a:srgbClr val="202122"/>
                          </a:solidFill>
                          <a:highlight>
                            <a:srgbClr val="EAECF0"/>
                          </a:highlight>
                          <a:latin typeface="Arial"/>
                          <a:ea typeface="Arial"/>
                          <a:cs typeface="Arial"/>
                          <a:sym typeface="Arial"/>
                        </a:rPr>
                        <a:t>2020</a:t>
                      </a:r>
                      <a:endParaRPr sz="2400" b="0" i="0" u="none" strike="noStrike" cap="none">
                        <a:highlight>
                          <a:srgbClr val="EAECF0"/>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EAECF0"/>
                    </a:solidFill>
                  </a:tcPr>
                </a:tc>
                <a:tc>
                  <a:txBody>
                    <a:bodyPr/>
                    <a:lstStyle/>
                    <a:p>
                      <a:pPr marL="0" marR="0" lvl="0" indent="0" algn="l" rtl="0">
                        <a:spcBef>
                          <a:spcPts val="0"/>
                        </a:spcBef>
                        <a:spcAft>
                          <a:spcPts val="0"/>
                        </a:spcAft>
                        <a:buNone/>
                      </a:pPr>
                      <a:r>
                        <a:rPr lang="en-US" sz="2400" b="0" i="0" u="none" strike="noStrike" cap="none">
                          <a:highlight>
                            <a:srgbClr val="F8F9FA"/>
                          </a:highlight>
                          <a:latin typeface="Arial"/>
                          <a:ea typeface="Arial"/>
                          <a:cs typeface="Arial"/>
                          <a:sym typeface="Arial"/>
                        </a:rPr>
                        <a:t>ISO/IEC 14882:2020</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[15]</a:t>
                      </a:r>
                      <a:endParaRPr sz="2400" b="0" i="0" u="none" strike="noStrike" cap="none">
                        <a:highlight>
                          <a:srgbClr val="F8F9FA"/>
                        </a:highlight>
                        <a:latin typeface="Arial"/>
                        <a:ea typeface="Arial"/>
                        <a:cs typeface="Arial"/>
                        <a:sym typeface="Arial"/>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tc>
                  <a:txBody>
                    <a:bodyPr/>
                    <a:lstStyle/>
                    <a:p>
                      <a:pPr marL="0" marR="0" lvl="0" indent="0" algn="l" rtl="0">
                        <a:spcBef>
                          <a:spcPts val="0"/>
                        </a:spcBef>
                        <a:spcAft>
                          <a:spcPts val="0"/>
                        </a:spcAft>
                        <a:buNone/>
                      </a:pPr>
                      <a:r>
                        <a:rPr lang="en-US" sz="2400" b="0" i="0" u="sng" strike="noStrike" cap="none">
                          <a:solidFill>
                            <a:srgbClr val="3366CC"/>
                          </a:solidFill>
                          <a:highlight>
                            <a:srgbClr val="F8F9FA"/>
                          </a:highlight>
                          <a:latin typeface="Arial"/>
                          <a:ea typeface="Arial"/>
                          <a:cs typeface="Arial"/>
                          <a:sym typeface="Arial"/>
                          <a:hlinkClick r:id="rId8">
                            <a:extLst>
                              <a:ext uri="{A12FA001-AC4F-418D-AE19-62706E023703}">
                                <ahyp:hlinkClr xmlns:ahyp="http://schemas.microsoft.com/office/drawing/2018/hyperlinkcolor" val="tx"/>
                              </a:ext>
                            </a:extLst>
                          </a:hlinkClick>
                        </a:rPr>
                        <a:t>C++20</a:t>
                      </a:r>
                      <a:r>
                        <a:rPr lang="en-US" sz="2400" b="0" i="0" u="sng" strike="noStrike" cap="none" baseline="30000">
                          <a:solidFill>
                            <a:srgbClr val="3366CC"/>
                          </a:solidFill>
                          <a:highlight>
                            <a:srgbClr val="F8F9FA"/>
                          </a:highlight>
                          <a:latin typeface="Arial"/>
                          <a:ea typeface="Arial"/>
                          <a:cs typeface="Arial"/>
                          <a:sym typeface="Arial"/>
                          <a:hlinkClick r:id="rId3">
                            <a:extLst>
                              <a:ext uri="{A12FA001-AC4F-418D-AE19-62706E023703}">
                                <ahyp:hlinkClr xmlns:ahyp="http://schemas.microsoft.com/office/drawing/2018/hyperlinkcolor" val="tx"/>
                              </a:ext>
                            </a:extLst>
                          </a:hlinkClick>
                        </a:rPr>
                        <a:t>[16]</a:t>
                      </a:r>
                      <a:r>
                        <a:rPr lang="en-US" sz="2400" b="0" i="0" u="none" strike="noStrike" cap="none">
                          <a:highlight>
                            <a:srgbClr val="F8F9FA"/>
                          </a:highlight>
                          <a:latin typeface="Arial"/>
                          <a:ea typeface="Arial"/>
                          <a:cs typeface="Arial"/>
                          <a:sym typeface="Arial"/>
                        </a:rPr>
                        <a:t>, C++2a</a:t>
                      </a:r>
                      <a:endParaRPr/>
                    </a:p>
                  </a:txBody>
                  <a:tcPr marL="122125" marR="122125" marT="61075" marB="61075" anchor="ctr">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8F9FA"/>
                    </a:solidFill>
                  </a:tcPr>
                </a:tc>
                <a:extLst>
                  <a:ext uri="{0D108BD9-81ED-4DB2-BD59-A6C34878D82A}">
                    <a16:rowId xmlns:a16="http://schemas.microsoft.com/office/drawing/2014/main" val="10006"/>
                  </a:ext>
                </a:extLst>
              </a:tr>
            </a:tbl>
          </a:graphicData>
        </a:graphic>
      </p:graphicFrame>
      <p:sp>
        <p:nvSpPr>
          <p:cNvPr id="1216" name="Google Shape;1216;p62"/>
          <p:cNvSpPr txBox="1"/>
          <p:nvPr/>
        </p:nvSpPr>
        <p:spPr>
          <a:xfrm>
            <a:off x="1051561" y="5254844"/>
            <a:ext cx="60932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https://en.wikipedia.org/wiki/C%2B%2B</a:t>
            </a:r>
            <a:endParaRPr/>
          </a:p>
        </p:txBody>
      </p:sp>
      <p:sp>
        <p:nvSpPr>
          <p:cNvPr id="2" name="Date Placeholder 1">
            <a:extLst>
              <a:ext uri="{FF2B5EF4-FFF2-40B4-BE49-F238E27FC236}">
                <a16:creationId xmlns:a16="http://schemas.microsoft.com/office/drawing/2014/main" id="{9BFF7977-FF6D-C791-2EFA-9D4332ABB9E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384749A-D5CE-DA6D-BDC4-4B0650A1C7B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6"/>
          <p:cNvSpPr txBox="1">
            <a:spLocks noGrp="1"/>
          </p:cNvSpPr>
          <p:nvPr>
            <p:ph type="title"/>
          </p:nvPr>
        </p:nvSpPr>
        <p:spPr>
          <a:xfrm>
            <a:off x="806172" y="239968"/>
            <a:ext cx="10579655"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1.1.2 Xử lý thông tin trên máy tính</a:t>
            </a:r>
            <a:endParaRPr sz="4000"/>
          </a:p>
        </p:txBody>
      </p:sp>
      <p:sp>
        <p:nvSpPr>
          <p:cNvPr id="900" name="Google Shape;900;p36"/>
          <p:cNvSpPr txBox="1">
            <a:spLocks noGrp="1"/>
          </p:cNvSpPr>
          <p:nvPr>
            <p:ph type="body" idx="1"/>
          </p:nvPr>
        </p:nvSpPr>
        <p:spPr>
          <a:xfrm>
            <a:off x="774144" y="1233824"/>
            <a:ext cx="10916285" cy="2179641"/>
          </a:xfrm>
          <a:prstGeom prst="rect">
            <a:avLst/>
          </a:prstGeom>
          <a:noFill/>
          <a:ln>
            <a:noFill/>
          </a:ln>
        </p:spPr>
        <p:txBody>
          <a:bodyPr spcFirstLastPara="1" wrap="square" lIns="91425" tIns="45700" rIns="91425" bIns="45700" anchor="t" anchorCtr="0">
            <a:noAutofit/>
          </a:bodyPr>
          <a:lstStyle/>
          <a:p>
            <a:pPr marL="491490" lvl="0" indent="-457200">
              <a:lnSpc>
                <a:spcPct val="100000"/>
              </a:lnSpc>
              <a:spcBef>
                <a:spcPts val="600"/>
              </a:spcBef>
              <a:spcAft>
                <a:spcPts val="600"/>
              </a:spcAft>
              <a:buClr>
                <a:srgbClr val="3B5585"/>
              </a:buClr>
              <a:buSzPts val="2400"/>
            </a:pPr>
            <a:r>
              <a:rPr lang="en-US" sz="2400">
                <a:solidFill>
                  <a:srgbClr val="141727"/>
                </a:solidFill>
                <a:latin typeface="+mj-lt"/>
                <a:ea typeface="Times New Roman"/>
                <a:cs typeface="Times New Roman"/>
                <a:sym typeface="Times New Roman"/>
              </a:rPr>
              <a:t>T</a:t>
            </a:r>
            <a:r>
              <a:rPr lang="vi-VN" sz="2400">
                <a:solidFill>
                  <a:srgbClr val="141727"/>
                </a:solidFill>
                <a:latin typeface="+mn-lt"/>
                <a:ea typeface="Times New Roman"/>
                <a:cs typeface="Times New Roman"/>
                <a:sym typeface="Times New Roman"/>
              </a:rPr>
              <a:t>hông tin là sự hiểu biết của con người về một thực thể nào đó, có thể thu thập, lưu trữ, xử l</a:t>
            </a:r>
            <a:r>
              <a:rPr lang="en-US" sz="2400">
                <a:solidFill>
                  <a:srgbClr val="141727"/>
                </a:solidFill>
                <a:latin typeface="+mn-lt"/>
                <a:ea typeface="Times New Roman"/>
                <a:cs typeface="Times New Roman"/>
                <a:sym typeface="Times New Roman"/>
              </a:rPr>
              <a:t>ý</a:t>
            </a:r>
            <a:r>
              <a:rPr lang="vi-VN" sz="2400">
                <a:solidFill>
                  <a:srgbClr val="141727"/>
                </a:solidFill>
                <a:latin typeface="+mn-lt"/>
                <a:ea typeface="Times New Roman"/>
                <a:cs typeface="Times New Roman"/>
                <a:sym typeface="Times New Roman"/>
              </a:rPr>
              <a:t> được. </a:t>
            </a:r>
            <a:endParaRPr lang="en-US" sz="2400">
              <a:solidFill>
                <a:srgbClr val="141727"/>
              </a:solidFill>
              <a:latin typeface="+mn-lt"/>
              <a:ea typeface="Times New Roman"/>
              <a:cs typeface="Times New Roman"/>
              <a:sym typeface="Times New Roman"/>
            </a:endParaRPr>
          </a:p>
          <a:p>
            <a:pPr marL="491490" lvl="0" indent="-457200">
              <a:lnSpc>
                <a:spcPct val="100000"/>
              </a:lnSpc>
              <a:spcBef>
                <a:spcPts val="600"/>
              </a:spcBef>
              <a:spcAft>
                <a:spcPts val="600"/>
              </a:spcAft>
              <a:buClr>
                <a:srgbClr val="3B5585"/>
              </a:buClr>
              <a:buSzPts val="2400"/>
            </a:pPr>
            <a:r>
              <a:rPr lang="en-US" sz="2400">
                <a:solidFill>
                  <a:srgbClr val="141727"/>
                </a:solidFill>
                <a:latin typeface="+mn-lt"/>
                <a:ea typeface="Times New Roman"/>
                <a:cs typeface="Times New Roman"/>
                <a:sym typeface="Times New Roman"/>
              </a:rPr>
              <a:t>Dữ liệu: </a:t>
            </a:r>
            <a:r>
              <a:rPr lang="vi-VN" sz="2400">
                <a:solidFill>
                  <a:srgbClr val="141727"/>
                </a:solidFill>
                <a:latin typeface="+mn-lt"/>
                <a:ea typeface="Times New Roman"/>
                <a:cs typeface="Times New Roman"/>
                <a:sym typeface="Times New Roman"/>
              </a:rPr>
              <a:t>Dữ liệu là thông tin dưới dạng ký hiệu, chữ viết, chữ số, hình ảnh, âm thanh hoặc dạng tương tự</a:t>
            </a:r>
            <a:r>
              <a:rPr lang="en-US" sz="2400">
                <a:solidFill>
                  <a:srgbClr val="141727"/>
                </a:solidFill>
                <a:latin typeface="+mn-lt"/>
                <a:ea typeface="Times New Roman"/>
                <a:cs typeface="Times New Roman"/>
                <a:sym typeface="Times New Roman"/>
              </a:rPr>
              <a:t> </a:t>
            </a:r>
            <a:r>
              <a:rPr lang="en-US" sz="2400">
                <a:solidFill>
                  <a:srgbClr val="141727"/>
                </a:solidFill>
                <a:latin typeface="+mj-lt"/>
                <a:ea typeface="Times New Roman"/>
                <a:cs typeface="Times New Roman"/>
                <a:sym typeface="Wingdings" panose="05000000000000000000" pitchFamily="2" charset="2"/>
              </a:rPr>
              <a:t> dữ liệu l</a:t>
            </a:r>
            <a:r>
              <a:rPr lang="en-US" sz="2400">
                <a:solidFill>
                  <a:srgbClr val="141727"/>
                </a:solidFill>
                <a:latin typeface="+mj-lt"/>
                <a:ea typeface="Times New Roman"/>
                <a:cs typeface="Times New Roman"/>
                <a:sym typeface="Times New Roman"/>
              </a:rPr>
              <a:t>à thông tin được mã hóa trong máy tính.</a:t>
            </a:r>
          </a:p>
          <a:p>
            <a:pPr marL="491490" lvl="0" indent="-457200" algn="just" rtl="0">
              <a:lnSpc>
                <a:spcPct val="100000"/>
              </a:lnSpc>
              <a:spcBef>
                <a:spcPts val="600"/>
              </a:spcBef>
              <a:spcAft>
                <a:spcPts val="600"/>
              </a:spcAft>
              <a:buClr>
                <a:srgbClr val="3B5585"/>
              </a:buClr>
              <a:buSzPts val="2400"/>
              <a:buChar char="•"/>
            </a:pPr>
            <a:r>
              <a:rPr lang="en-US" sz="2400">
                <a:solidFill>
                  <a:srgbClr val="141727"/>
                </a:solidFill>
                <a:latin typeface="+mj-lt"/>
                <a:ea typeface="Times New Roman"/>
                <a:cs typeface="Times New Roman"/>
                <a:sym typeface="Times New Roman"/>
              </a:rPr>
              <a:t>Quá trình xử lý thông tin trên máy tính minh họa qua sơ đồ sau:</a:t>
            </a:r>
            <a:endParaRPr sz="2400">
              <a:solidFill>
                <a:srgbClr val="141727"/>
              </a:solidFill>
              <a:latin typeface="+mj-lt"/>
            </a:endParaRPr>
          </a:p>
        </p:txBody>
      </p:sp>
      <p:sp>
        <p:nvSpPr>
          <p:cNvPr id="902" name="Google Shape;902;p3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904" name="Google Shape;904;p36"/>
          <p:cNvSpPr/>
          <p:nvPr/>
        </p:nvSpPr>
        <p:spPr>
          <a:xfrm>
            <a:off x="4897628" y="5574694"/>
            <a:ext cx="3459313" cy="692966"/>
          </a:xfrm>
          <a:prstGeom prst="roundRect">
            <a:avLst>
              <a:gd name="adj" fmla="val 16667"/>
            </a:avLst>
          </a:prstGeom>
          <a:noFill/>
          <a:ln w="19050" cap="flat" cmpd="sng">
            <a:solidFill>
              <a:schemeClr val="tx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2400">
                <a:solidFill>
                  <a:srgbClr val="141727"/>
                </a:solidFill>
                <a:latin typeface="Consolas" panose="020B0609020204030204" pitchFamily="49" charset="0"/>
                <a:ea typeface="Times New Roman"/>
                <a:cs typeface="Times New Roman"/>
                <a:sym typeface="Times New Roman"/>
              </a:rPr>
              <a:t>Lưu trữ thông tin </a:t>
            </a:r>
            <a:endParaRPr lang="en-US" sz="2400">
              <a:solidFill>
                <a:srgbClr val="141727"/>
              </a:solidFill>
              <a:latin typeface="Consolas" panose="020B0609020204030204" pitchFamily="49" charset="0"/>
              <a:ea typeface="Times New Roman"/>
              <a:cs typeface="Times New Roman"/>
              <a:sym typeface="Times New Roman"/>
            </a:endParaRPr>
          </a:p>
        </p:txBody>
      </p:sp>
      <p:sp>
        <p:nvSpPr>
          <p:cNvPr id="906" name="Google Shape;906;p36"/>
          <p:cNvSpPr/>
          <p:nvPr/>
        </p:nvSpPr>
        <p:spPr>
          <a:xfrm>
            <a:off x="5209405" y="4150764"/>
            <a:ext cx="2835761" cy="692966"/>
          </a:xfrm>
          <a:prstGeom prst="roundRect">
            <a:avLst>
              <a:gd name="adj" fmla="val 16667"/>
            </a:avLst>
          </a:prstGeom>
          <a:noFill/>
          <a:ln w="19050" cap="flat" cmpd="sng">
            <a:solidFill>
              <a:schemeClr val="tx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41727"/>
                </a:solidFill>
                <a:latin typeface="Consolas" panose="020B0609020204030204" pitchFamily="49" charset="0"/>
                <a:ea typeface="Times New Roman"/>
                <a:cs typeface="Times New Roman"/>
                <a:sym typeface="Times New Roman"/>
              </a:rPr>
              <a:t>Xử lý thông tin</a:t>
            </a:r>
            <a:endParaRPr sz="2400">
              <a:solidFill>
                <a:srgbClr val="141727"/>
              </a:solidFill>
              <a:latin typeface="Consolas" panose="020B0609020204030204" pitchFamily="49" charset="0"/>
              <a:ea typeface="Times New Roman"/>
              <a:cs typeface="Times New Roman"/>
              <a:sym typeface="Times New Roman"/>
            </a:endParaRPr>
          </a:p>
        </p:txBody>
      </p:sp>
      <p:sp>
        <p:nvSpPr>
          <p:cNvPr id="907" name="Google Shape;907;p36"/>
          <p:cNvSpPr/>
          <p:nvPr/>
        </p:nvSpPr>
        <p:spPr>
          <a:xfrm>
            <a:off x="1539240" y="4175680"/>
            <a:ext cx="2835761" cy="630464"/>
          </a:xfrm>
          <a:prstGeom prst="roundRect">
            <a:avLst>
              <a:gd name="adj" fmla="val 16667"/>
            </a:avLst>
          </a:prstGeom>
          <a:noFill/>
          <a:ln w="19050" cap="flat" cmpd="sng">
            <a:solidFill>
              <a:schemeClr val="tx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41727"/>
                </a:solidFill>
                <a:latin typeface="Consolas" panose="020B0609020204030204" pitchFamily="49" charset="0"/>
                <a:ea typeface="Times New Roman"/>
                <a:cs typeface="Times New Roman"/>
                <a:sym typeface="Times New Roman"/>
              </a:rPr>
              <a:t>Nhận thông tin</a:t>
            </a:r>
            <a:endParaRPr sz="2400">
              <a:solidFill>
                <a:srgbClr val="141727"/>
              </a:solidFill>
              <a:latin typeface="Consolas" panose="020B0609020204030204" pitchFamily="49" charset="0"/>
              <a:ea typeface="Times New Roman"/>
              <a:cs typeface="Times New Roman"/>
              <a:sym typeface="Times New Roman"/>
            </a:endParaRPr>
          </a:p>
        </p:txBody>
      </p:sp>
      <p:sp>
        <p:nvSpPr>
          <p:cNvPr id="908" name="Google Shape;908;p36"/>
          <p:cNvSpPr/>
          <p:nvPr/>
        </p:nvSpPr>
        <p:spPr>
          <a:xfrm>
            <a:off x="8711198" y="4150764"/>
            <a:ext cx="2835761" cy="692966"/>
          </a:xfrm>
          <a:prstGeom prst="roundRect">
            <a:avLst>
              <a:gd name="adj" fmla="val 16667"/>
            </a:avLst>
          </a:prstGeom>
          <a:noFill/>
          <a:ln w="19050" cap="flat" cmpd="sng">
            <a:solidFill>
              <a:schemeClr val="tx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41727"/>
                </a:solidFill>
                <a:latin typeface="Consolas" panose="020B0609020204030204" pitchFamily="49" charset="0"/>
                <a:ea typeface="Times New Roman"/>
                <a:cs typeface="Times New Roman"/>
                <a:sym typeface="Times New Roman"/>
              </a:rPr>
              <a:t>Xuất thông tin</a:t>
            </a:r>
            <a:endParaRPr sz="2400">
              <a:latin typeface="Consolas" panose="020B0609020204030204" pitchFamily="49" charset="0"/>
            </a:endParaRPr>
          </a:p>
        </p:txBody>
      </p:sp>
      <p:cxnSp>
        <p:nvCxnSpPr>
          <p:cNvPr id="915" name="Google Shape;915;p36"/>
          <p:cNvCxnSpPr>
            <a:cxnSpLocks/>
            <a:stCxn id="907" idx="3"/>
            <a:endCxn id="906" idx="1"/>
          </p:cNvCxnSpPr>
          <p:nvPr/>
        </p:nvCxnSpPr>
        <p:spPr>
          <a:xfrm>
            <a:off x="4375001" y="4490912"/>
            <a:ext cx="834404" cy="6335"/>
          </a:xfrm>
          <a:prstGeom prst="straightConnector1">
            <a:avLst/>
          </a:prstGeom>
          <a:noFill/>
          <a:ln w="38100" cap="flat" cmpd="sng">
            <a:solidFill>
              <a:schemeClr val="tx1">
                <a:lumMod val="75000"/>
              </a:schemeClr>
            </a:solidFill>
            <a:prstDash val="solid"/>
            <a:miter lim="800000"/>
            <a:headEnd type="none" w="sm" len="sm"/>
            <a:tailEnd type="stealth" w="lg" len="lg"/>
          </a:ln>
        </p:spPr>
      </p:cxnSp>
      <p:cxnSp>
        <p:nvCxnSpPr>
          <p:cNvPr id="916" name="Google Shape;916;p36"/>
          <p:cNvCxnSpPr>
            <a:cxnSpLocks/>
            <a:stCxn id="906" idx="3"/>
            <a:endCxn id="908" idx="1"/>
          </p:cNvCxnSpPr>
          <p:nvPr/>
        </p:nvCxnSpPr>
        <p:spPr>
          <a:xfrm>
            <a:off x="8045166" y="4497247"/>
            <a:ext cx="666032" cy="0"/>
          </a:xfrm>
          <a:prstGeom prst="straightConnector1">
            <a:avLst/>
          </a:prstGeom>
          <a:noFill/>
          <a:ln w="38100" cap="flat" cmpd="sng">
            <a:solidFill>
              <a:schemeClr val="tx1">
                <a:lumMod val="75000"/>
              </a:schemeClr>
            </a:solidFill>
            <a:prstDash val="solid"/>
            <a:miter lim="800000"/>
            <a:headEnd type="none" w="sm" len="sm"/>
            <a:tailEnd type="stealth" w="lg" len="lg"/>
          </a:ln>
        </p:spPr>
      </p:cxnSp>
      <p:cxnSp>
        <p:nvCxnSpPr>
          <p:cNvPr id="920" name="Google Shape;920;p36"/>
          <p:cNvCxnSpPr>
            <a:cxnSpLocks/>
            <a:stCxn id="906" idx="2"/>
            <a:endCxn id="904" idx="0"/>
          </p:cNvCxnSpPr>
          <p:nvPr/>
        </p:nvCxnSpPr>
        <p:spPr>
          <a:xfrm flipH="1">
            <a:off x="6627285" y="4843730"/>
            <a:ext cx="1" cy="730964"/>
          </a:xfrm>
          <a:prstGeom prst="straightConnector1">
            <a:avLst/>
          </a:prstGeom>
          <a:noFill/>
          <a:ln w="38100" cap="flat" cmpd="sng">
            <a:solidFill>
              <a:schemeClr val="tx1">
                <a:lumMod val="75000"/>
              </a:schemeClr>
            </a:solidFill>
            <a:prstDash val="solid"/>
            <a:miter lim="800000"/>
            <a:headEnd type="none" w="sm" len="sm"/>
            <a:tailEnd type="stealth" w="lg" len="lg"/>
          </a:ln>
        </p:spPr>
      </p:cxnSp>
      <p:sp>
        <p:nvSpPr>
          <p:cNvPr id="2" name="Date Placeholder 1">
            <a:extLst>
              <a:ext uri="{FF2B5EF4-FFF2-40B4-BE49-F238E27FC236}">
                <a16:creationId xmlns:a16="http://schemas.microsoft.com/office/drawing/2014/main" id="{D8F6B7E6-B716-4839-4AA6-09CBBD835B4F}"/>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AA8F2188-56EB-FC97-FEE1-3BE3093322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00912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animBg="1"/>
      <p:bldP spid="906" grpId="0" animBg="1"/>
      <p:bldP spid="907" grpId="0" animBg="1"/>
      <p:bldP spid="90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2078-D76E-BA4D-C563-2B2D1FF03F6A}"/>
              </a:ext>
            </a:extLst>
          </p:cNvPr>
          <p:cNvSpPr>
            <a:spLocks noGrp="1"/>
          </p:cNvSpPr>
          <p:nvPr>
            <p:ph type="title"/>
          </p:nvPr>
        </p:nvSpPr>
        <p:spPr/>
        <p:txBody>
          <a:bodyPr/>
          <a:lstStyle/>
          <a:p>
            <a:r>
              <a:rPr lang="en-US"/>
              <a:t>1.4.2 Ưu điểm của ngôn ngữ C++</a:t>
            </a:r>
          </a:p>
        </p:txBody>
      </p:sp>
      <p:sp>
        <p:nvSpPr>
          <p:cNvPr id="3" name="Text Placeholder 2">
            <a:extLst>
              <a:ext uri="{FF2B5EF4-FFF2-40B4-BE49-F238E27FC236}">
                <a16:creationId xmlns:a16="http://schemas.microsoft.com/office/drawing/2014/main" id="{92F6FD21-4FFE-50D0-4782-0009A47ACD60}"/>
              </a:ext>
            </a:extLst>
          </p:cNvPr>
          <p:cNvSpPr>
            <a:spLocks noGrp="1"/>
          </p:cNvSpPr>
          <p:nvPr>
            <p:ph type="body" idx="1"/>
          </p:nvPr>
        </p:nvSpPr>
        <p:spPr>
          <a:noFill/>
        </p:spPr>
        <p:txBody>
          <a:bodyPr>
            <a:noAutofit/>
          </a:bodyPr>
          <a:lstStyle/>
          <a:p>
            <a:pPr>
              <a:lnSpc>
                <a:spcPct val="150000"/>
              </a:lnSpc>
              <a:spcAft>
                <a:spcPts val="300"/>
              </a:spcAft>
            </a:pPr>
            <a:r>
              <a:rPr lang="vi-VN" sz="2400" b="1">
                <a:latin typeface="+mn-lt"/>
              </a:rPr>
              <a:t>Tốc độ xử lý nhanh</a:t>
            </a:r>
            <a:r>
              <a:rPr lang="en-US" sz="2400">
                <a:latin typeface="+mn-lt"/>
              </a:rPr>
              <a:t>: Mã nguồn C++ đc biên dịch và gửi thẳng xuống phần cứng tiếp với phần cứng</a:t>
            </a:r>
            <a:endParaRPr lang="vi-VN" sz="2400">
              <a:latin typeface="+mn-lt"/>
            </a:endParaRPr>
          </a:p>
          <a:p>
            <a:pPr>
              <a:lnSpc>
                <a:spcPct val="150000"/>
              </a:lnSpc>
              <a:spcAft>
                <a:spcPts val="300"/>
              </a:spcAft>
            </a:pPr>
            <a:r>
              <a:rPr lang="vi-VN" sz="2400" b="1">
                <a:latin typeface="+mn-lt"/>
              </a:rPr>
              <a:t>Hỗ trợ lập trình hướng đối tượng</a:t>
            </a:r>
            <a:r>
              <a:rPr lang="en-US" sz="2400">
                <a:latin typeface="+mn-lt"/>
              </a:rPr>
              <a:t>:</a:t>
            </a:r>
          </a:p>
          <a:p>
            <a:pPr lvl="1">
              <a:lnSpc>
                <a:spcPct val="150000"/>
              </a:lnSpc>
              <a:spcAft>
                <a:spcPts val="300"/>
              </a:spcAft>
            </a:pPr>
            <a:r>
              <a:rPr lang="vi-VN">
                <a:latin typeface="+mn-lt"/>
              </a:rPr>
              <a:t>OOP </a:t>
            </a:r>
            <a:r>
              <a:rPr lang="en-US">
                <a:latin typeface="+mn-lt"/>
              </a:rPr>
              <a:t>xem đối tượng là trọng tâm, mỗi đối tượng bao gồm thuộc tính kèm theo các thao tác liên quan trên đối tượng</a:t>
            </a:r>
            <a:r>
              <a:rPr lang="vi-VN">
                <a:latin typeface="+mn-lt"/>
              </a:rPr>
              <a:t>.</a:t>
            </a:r>
            <a:endParaRPr lang="en-US">
              <a:latin typeface="+mn-lt"/>
            </a:endParaRPr>
          </a:p>
          <a:p>
            <a:pPr lvl="1">
              <a:lnSpc>
                <a:spcPct val="150000"/>
              </a:lnSpc>
              <a:spcAft>
                <a:spcPts val="300"/>
              </a:spcAft>
            </a:pPr>
            <a:r>
              <a:rPr lang="en-US">
                <a:latin typeface="+mn-lt"/>
              </a:rPr>
              <a:t>C</a:t>
            </a:r>
            <a:r>
              <a:rPr lang="vi-VN">
                <a:latin typeface="+mn-lt"/>
              </a:rPr>
              <a:t>ode </a:t>
            </a:r>
            <a:r>
              <a:rPr lang="en-US">
                <a:latin typeface="+mn-lt"/>
              </a:rPr>
              <a:t>dễ hiểu,</a:t>
            </a:r>
            <a:r>
              <a:rPr lang="en-US">
                <a:latin typeface="+mn-lt"/>
                <a:sym typeface="Wingdings" panose="05000000000000000000" pitchFamily="2" charset="2"/>
              </a:rPr>
              <a:t> </a:t>
            </a:r>
            <a:r>
              <a:rPr lang="vi-VN">
                <a:latin typeface="+mn-lt"/>
              </a:rPr>
              <a:t>dễ phát triển và bảo trì</a:t>
            </a:r>
            <a:r>
              <a:rPr lang="en-US">
                <a:latin typeface="+mn-lt"/>
              </a:rPr>
              <a:t>.</a:t>
            </a:r>
            <a:endParaRPr lang="vi-VN">
              <a:latin typeface="+mn-lt"/>
            </a:endParaRPr>
          </a:p>
          <a:p>
            <a:pPr>
              <a:lnSpc>
                <a:spcPct val="150000"/>
              </a:lnSpc>
              <a:spcAft>
                <a:spcPts val="300"/>
              </a:spcAft>
            </a:pPr>
            <a:r>
              <a:rPr lang="vi-VN" sz="2400" b="1">
                <a:latin typeface="+mn-lt"/>
              </a:rPr>
              <a:t>Hỗ trợ tối đa thư viện</a:t>
            </a:r>
            <a:r>
              <a:rPr lang="en-US" sz="2400">
                <a:latin typeface="+mn-lt"/>
              </a:rPr>
              <a:t>: </a:t>
            </a:r>
            <a:r>
              <a:rPr lang="vi-VN" sz="2400">
                <a:latin typeface="+mn-lt"/>
              </a:rPr>
              <a:t>Thư viện template của C++ (STL)</a:t>
            </a:r>
            <a:endParaRPr lang="en-US" sz="2400">
              <a:latin typeface="+mn-lt"/>
            </a:endParaRPr>
          </a:p>
          <a:p>
            <a:pPr>
              <a:lnSpc>
                <a:spcPct val="150000"/>
              </a:lnSpc>
              <a:spcAft>
                <a:spcPts val="300"/>
              </a:spcAft>
            </a:pPr>
            <a:r>
              <a:rPr lang="vi-VN" sz="2400" b="1">
                <a:latin typeface="+mn-lt"/>
              </a:rPr>
              <a:t>Hỗ trợ con trỏ</a:t>
            </a:r>
            <a:r>
              <a:rPr lang="vi-VN" sz="2400">
                <a:latin typeface="+mn-lt"/>
              </a:rPr>
              <a:t>: có khả năng truy xuất trực tiếp tới ô nhớ trong RAM</a:t>
            </a:r>
          </a:p>
          <a:p>
            <a:pPr marL="50800" indent="0">
              <a:lnSpc>
                <a:spcPct val="150000"/>
              </a:lnSpc>
              <a:spcAft>
                <a:spcPts val="300"/>
              </a:spcAft>
              <a:buNone/>
            </a:pPr>
            <a:endParaRPr lang="vi-VN" sz="2400">
              <a:latin typeface="+mn-lt"/>
            </a:endParaRPr>
          </a:p>
        </p:txBody>
      </p:sp>
      <p:sp>
        <p:nvSpPr>
          <p:cNvPr id="4" name="Footer Placeholder 3">
            <a:extLst>
              <a:ext uri="{FF2B5EF4-FFF2-40B4-BE49-F238E27FC236}">
                <a16:creationId xmlns:a16="http://schemas.microsoft.com/office/drawing/2014/main" id="{DE5FC627-4449-83F9-4DAD-282C49B6A49F}"/>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69CA2AC1-ACB7-7BE6-B200-D6E6DCB1C4AA}"/>
              </a:ext>
            </a:extLst>
          </p:cNvPr>
          <p:cNvSpPr>
            <a:spLocks noGrp="1"/>
          </p:cNvSpPr>
          <p:nvPr>
            <p:ph type="dt" idx="10"/>
          </p:nvPr>
        </p:nvSpPr>
        <p:spPr/>
        <p:txBody>
          <a:bodyPr/>
          <a:lstStyle/>
          <a:p>
            <a:r>
              <a:rPr lang="en-US"/>
              <a:t>June 2024</a:t>
            </a:r>
          </a:p>
        </p:txBody>
      </p:sp>
      <p:sp>
        <p:nvSpPr>
          <p:cNvPr id="7" name="Slide Number Placeholder 6">
            <a:extLst>
              <a:ext uri="{FF2B5EF4-FFF2-40B4-BE49-F238E27FC236}">
                <a16:creationId xmlns:a16="http://schemas.microsoft.com/office/drawing/2014/main" id="{61FA0DD6-432E-E954-E539-D57F88FD3A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2989070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2078-D76E-BA4D-C563-2B2D1FF03F6A}"/>
              </a:ext>
            </a:extLst>
          </p:cNvPr>
          <p:cNvSpPr>
            <a:spLocks noGrp="1"/>
          </p:cNvSpPr>
          <p:nvPr>
            <p:ph type="title"/>
          </p:nvPr>
        </p:nvSpPr>
        <p:spPr/>
        <p:txBody>
          <a:bodyPr/>
          <a:lstStyle/>
          <a:p>
            <a:r>
              <a:rPr lang="en-US"/>
              <a:t>1.4.2 Ưu điểm của ngôn ngữ C++</a:t>
            </a:r>
          </a:p>
        </p:txBody>
      </p:sp>
      <p:sp>
        <p:nvSpPr>
          <p:cNvPr id="3" name="Text Placeholder 2">
            <a:extLst>
              <a:ext uri="{FF2B5EF4-FFF2-40B4-BE49-F238E27FC236}">
                <a16:creationId xmlns:a16="http://schemas.microsoft.com/office/drawing/2014/main" id="{92F6FD21-4FFE-50D0-4782-0009A47ACD60}"/>
              </a:ext>
            </a:extLst>
          </p:cNvPr>
          <p:cNvSpPr>
            <a:spLocks noGrp="1"/>
          </p:cNvSpPr>
          <p:nvPr>
            <p:ph type="body" idx="1"/>
          </p:nvPr>
        </p:nvSpPr>
        <p:spPr>
          <a:noFill/>
        </p:spPr>
        <p:txBody>
          <a:bodyPr>
            <a:noAutofit/>
          </a:bodyPr>
          <a:lstStyle/>
          <a:p>
            <a:r>
              <a:rPr lang="vi-VN" sz="2400" b="1">
                <a:latin typeface="+mn-lt"/>
              </a:rPr>
              <a:t>Sử dụng lại mã nguồn với mẫu </a:t>
            </a:r>
            <a:r>
              <a:rPr lang="vi-VN" sz="2400">
                <a:latin typeface="+mn-lt"/>
              </a:rPr>
              <a:t>(templates)</a:t>
            </a:r>
            <a:endParaRPr lang="en-US" sz="2400">
              <a:latin typeface="+mn-lt"/>
            </a:endParaRPr>
          </a:p>
          <a:p>
            <a:pPr lvl="1"/>
            <a:r>
              <a:rPr lang="vi-VN">
                <a:latin typeface="+mn-lt"/>
              </a:rPr>
              <a:t>Templates cho phép bạn viết mã tổng quát hơn, có thể tái sử dụng cho nhiều kiểu dữ liệu khác nhau mà không cần phải viết lại mã cho từng kiểu dữ liệu cụ thể. </a:t>
            </a:r>
            <a:endParaRPr lang="en-US">
              <a:latin typeface="+mn-lt"/>
            </a:endParaRPr>
          </a:p>
          <a:p>
            <a:r>
              <a:rPr lang="vi-VN" sz="2400" b="1">
                <a:latin typeface="+mn-lt"/>
              </a:rPr>
              <a:t>Xử lý lỗi</a:t>
            </a:r>
            <a:r>
              <a:rPr lang="en-US" sz="2400">
                <a:latin typeface="+mn-lt"/>
              </a:rPr>
              <a:t>: </a:t>
            </a:r>
            <a:r>
              <a:rPr lang="vi-VN" sz="2400">
                <a:latin typeface="+mn-lt"/>
              </a:rPr>
              <a:t>C++ exception handling</a:t>
            </a:r>
            <a:r>
              <a:rPr lang="en-US" sz="2400">
                <a:latin typeface="+mn-lt"/>
              </a:rPr>
              <a:t> </a:t>
            </a:r>
            <a:r>
              <a:rPr lang="vi-VN" sz="2400">
                <a:latin typeface="+mn-lt"/>
              </a:rPr>
              <a:t>giúp phát hiện và xử lý lỗi trong quá trình thực thi chương trình</a:t>
            </a:r>
            <a:endParaRPr lang="en-US" sz="2400">
              <a:latin typeface="+mn-lt"/>
            </a:endParaRPr>
          </a:p>
          <a:p>
            <a:r>
              <a:rPr lang="en-US" sz="2400" b="1">
                <a:latin typeface="+mn-lt"/>
              </a:rPr>
              <a:t>Lập trình quy mô lớn</a:t>
            </a:r>
            <a:r>
              <a:rPr lang="en-US" sz="2400">
                <a:latin typeface="+mn-lt"/>
              </a:rPr>
              <a:t>:</a:t>
            </a:r>
          </a:p>
          <a:p>
            <a:pPr lvl="1"/>
            <a:r>
              <a:rPr lang="en-US">
                <a:latin typeface="+mn-lt"/>
              </a:rPr>
              <a:t>Khả năng quản lý tài nguyên và điều khiển chi tiết quá trình thực thi giúp C++ thích hợp cho các dự án phần mềm lớn.</a:t>
            </a:r>
          </a:p>
        </p:txBody>
      </p:sp>
      <p:sp>
        <p:nvSpPr>
          <p:cNvPr id="4" name="Footer Placeholder 3">
            <a:extLst>
              <a:ext uri="{FF2B5EF4-FFF2-40B4-BE49-F238E27FC236}">
                <a16:creationId xmlns:a16="http://schemas.microsoft.com/office/drawing/2014/main" id="{DE5FC627-4449-83F9-4DAD-282C49B6A49F}"/>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69CA2AC1-ACB7-7BE6-B200-D6E6DCB1C4AA}"/>
              </a:ext>
            </a:extLst>
          </p:cNvPr>
          <p:cNvSpPr>
            <a:spLocks noGrp="1"/>
          </p:cNvSpPr>
          <p:nvPr>
            <p:ph type="dt" idx="10"/>
          </p:nvPr>
        </p:nvSpPr>
        <p:spPr/>
        <p:txBody>
          <a:bodyPr/>
          <a:lstStyle/>
          <a:p>
            <a:r>
              <a:rPr lang="en-US"/>
              <a:t>June 2024</a:t>
            </a:r>
          </a:p>
        </p:txBody>
      </p:sp>
      <p:sp>
        <p:nvSpPr>
          <p:cNvPr id="7" name="Slide Number Placeholder 6">
            <a:extLst>
              <a:ext uri="{FF2B5EF4-FFF2-40B4-BE49-F238E27FC236}">
                <a16:creationId xmlns:a16="http://schemas.microsoft.com/office/drawing/2014/main" id="{7B984CE6-838F-45BF-CF7B-951B5B0DB5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3564719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B46F-3F78-8803-E3C8-13A1A683D94C}"/>
              </a:ext>
            </a:extLst>
          </p:cNvPr>
          <p:cNvSpPr>
            <a:spLocks noGrp="1"/>
          </p:cNvSpPr>
          <p:nvPr>
            <p:ph type="title"/>
          </p:nvPr>
        </p:nvSpPr>
        <p:spPr/>
        <p:txBody>
          <a:bodyPr/>
          <a:lstStyle/>
          <a:p>
            <a:r>
              <a:rPr lang="en-US"/>
              <a:t>Ứng dụng của ngôn ngữ C++</a:t>
            </a:r>
          </a:p>
        </p:txBody>
      </p:sp>
      <p:sp>
        <p:nvSpPr>
          <p:cNvPr id="3" name="Text Placeholder 2">
            <a:extLst>
              <a:ext uri="{FF2B5EF4-FFF2-40B4-BE49-F238E27FC236}">
                <a16:creationId xmlns:a16="http://schemas.microsoft.com/office/drawing/2014/main" id="{64B9168B-C405-7095-7CE7-15B1F27824C2}"/>
              </a:ext>
            </a:extLst>
          </p:cNvPr>
          <p:cNvSpPr>
            <a:spLocks noGrp="1"/>
          </p:cNvSpPr>
          <p:nvPr>
            <p:ph type="body" idx="1"/>
          </p:nvPr>
        </p:nvSpPr>
        <p:spPr>
          <a:xfrm>
            <a:off x="774146" y="1093146"/>
            <a:ext cx="10579654" cy="4943139"/>
          </a:xfrm>
        </p:spPr>
        <p:txBody>
          <a:bodyPr>
            <a:noAutofit/>
          </a:bodyPr>
          <a:lstStyle/>
          <a:p>
            <a:pPr>
              <a:lnSpc>
                <a:spcPct val="150000"/>
              </a:lnSpc>
              <a:spcBef>
                <a:spcPts val="0"/>
              </a:spcBef>
            </a:pPr>
            <a:r>
              <a:rPr lang="en-US" sz="2400" b="1">
                <a:solidFill>
                  <a:srgbClr val="182537"/>
                </a:solidFill>
                <a:highlight>
                  <a:srgbClr val="FFFFFF"/>
                </a:highlight>
                <a:latin typeface="+mj-lt"/>
              </a:rPr>
              <a:t>Hệ điều hành</a:t>
            </a:r>
            <a:r>
              <a:rPr lang="en-US" sz="2400">
                <a:solidFill>
                  <a:srgbClr val="182537"/>
                </a:solidFill>
                <a:highlight>
                  <a:srgbClr val="FFFFFF"/>
                </a:highlight>
                <a:latin typeface="+mj-lt"/>
              </a:rPr>
              <a:t>: MS Window, IOS, Apple OSX, …</a:t>
            </a:r>
          </a:p>
          <a:p>
            <a:pPr>
              <a:lnSpc>
                <a:spcPct val="150000"/>
              </a:lnSpc>
              <a:spcBef>
                <a:spcPts val="0"/>
              </a:spcBef>
            </a:pPr>
            <a:r>
              <a:rPr lang="en-US" sz="2400" b="1">
                <a:solidFill>
                  <a:srgbClr val="182537"/>
                </a:solidFill>
                <a:highlight>
                  <a:srgbClr val="FFFFFF"/>
                </a:highlight>
                <a:latin typeface="+mj-lt"/>
              </a:rPr>
              <a:t>Trình duyệt web</a:t>
            </a:r>
            <a:r>
              <a:rPr lang="en-US" sz="2400">
                <a:solidFill>
                  <a:srgbClr val="182537"/>
                </a:solidFill>
                <a:highlight>
                  <a:srgbClr val="FFFFFF"/>
                </a:highlight>
                <a:latin typeface="+mj-lt"/>
              </a:rPr>
              <a:t>: Google chrome,  Mozilla Firefox, Internet Explorer …</a:t>
            </a:r>
          </a:p>
          <a:p>
            <a:pPr>
              <a:lnSpc>
                <a:spcPct val="150000"/>
              </a:lnSpc>
              <a:spcBef>
                <a:spcPts val="0"/>
              </a:spcBef>
            </a:pPr>
            <a:r>
              <a:rPr lang="en-US" sz="2400" b="1">
                <a:solidFill>
                  <a:srgbClr val="182537"/>
                </a:solidFill>
                <a:highlight>
                  <a:srgbClr val="FFFFFF"/>
                </a:highlight>
                <a:latin typeface="+mj-lt"/>
              </a:rPr>
              <a:t>Phát triển Game</a:t>
            </a:r>
            <a:r>
              <a:rPr lang="en-US" sz="2400">
                <a:solidFill>
                  <a:srgbClr val="182537"/>
                </a:solidFill>
                <a:highlight>
                  <a:srgbClr val="FFFFFF"/>
                </a:highlight>
                <a:latin typeface="+mj-lt"/>
              </a:rPr>
              <a:t>: Counter-Strike, World of Warcraft, …</a:t>
            </a:r>
          </a:p>
          <a:p>
            <a:pPr>
              <a:lnSpc>
                <a:spcPct val="150000"/>
              </a:lnSpc>
              <a:spcBef>
                <a:spcPts val="0"/>
              </a:spcBef>
            </a:pPr>
            <a:r>
              <a:rPr lang="vi-VN" sz="2400" b="1">
                <a:solidFill>
                  <a:srgbClr val="182537"/>
                </a:solidFill>
                <a:highlight>
                  <a:srgbClr val="FFFFFF"/>
                </a:highlight>
                <a:latin typeface="+mn-lt"/>
              </a:rPr>
              <a:t>Phần mềm quản trị cơ sở dữ liệu</a:t>
            </a:r>
            <a:r>
              <a:rPr lang="en-US" sz="2400">
                <a:solidFill>
                  <a:srgbClr val="182537"/>
                </a:solidFill>
                <a:highlight>
                  <a:srgbClr val="FFFFFF"/>
                </a:highlight>
                <a:latin typeface="+mn-lt"/>
              </a:rPr>
              <a:t>: </a:t>
            </a:r>
            <a:r>
              <a:rPr lang="en-US" sz="2400">
                <a:solidFill>
                  <a:srgbClr val="182537"/>
                </a:solidFill>
                <a:highlight>
                  <a:srgbClr val="FFFFFF"/>
                </a:highlight>
                <a:latin typeface="+mj-lt"/>
              </a:rPr>
              <a:t>MySQL, </a:t>
            </a:r>
            <a:r>
              <a:rPr lang="de-DE" sz="2400">
                <a:solidFill>
                  <a:srgbClr val="182537"/>
                </a:solidFill>
                <a:highlight>
                  <a:srgbClr val="FFFFFF"/>
                </a:highlight>
                <a:latin typeface="+mj-lt"/>
              </a:rPr>
              <a:t>Oracle</a:t>
            </a:r>
            <a:endParaRPr lang="en-US" sz="2400">
              <a:solidFill>
                <a:srgbClr val="182537"/>
              </a:solidFill>
              <a:highlight>
                <a:srgbClr val="FFFFFF"/>
              </a:highlight>
              <a:latin typeface="+mj-lt"/>
            </a:endParaRPr>
          </a:p>
          <a:p>
            <a:pPr>
              <a:lnSpc>
                <a:spcPct val="150000"/>
              </a:lnSpc>
              <a:spcBef>
                <a:spcPts val="0"/>
              </a:spcBef>
            </a:pPr>
            <a:r>
              <a:rPr lang="en-US" sz="2400" b="1">
                <a:solidFill>
                  <a:srgbClr val="182537"/>
                </a:solidFill>
                <a:highlight>
                  <a:srgbClr val="FFFFFF"/>
                </a:highlight>
                <a:latin typeface="+mj-lt"/>
              </a:rPr>
              <a:t>Trình biên dịch</a:t>
            </a:r>
            <a:r>
              <a:rPr lang="en-US" sz="2400">
                <a:solidFill>
                  <a:srgbClr val="182537"/>
                </a:solidFill>
                <a:highlight>
                  <a:srgbClr val="FFFFFF"/>
                </a:highlight>
                <a:latin typeface="+mj-lt"/>
              </a:rPr>
              <a:t>: Dev-C++, Clang C++, MINGW, …</a:t>
            </a:r>
          </a:p>
          <a:p>
            <a:pPr>
              <a:lnSpc>
                <a:spcPct val="150000"/>
              </a:lnSpc>
              <a:spcBef>
                <a:spcPts val="0"/>
              </a:spcBef>
            </a:pPr>
            <a:r>
              <a:rPr lang="en-US" sz="2400" b="1">
                <a:solidFill>
                  <a:srgbClr val="182537"/>
                </a:solidFill>
                <a:highlight>
                  <a:srgbClr val="FFFFFF"/>
                </a:highlight>
                <a:latin typeface="+mj-lt"/>
              </a:rPr>
              <a:t>Nền tảng của một số ngôn ngữ lập trình</a:t>
            </a:r>
            <a:r>
              <a:rPr lang="en-US" sz="2400">
                <a:solidFill>
                  <a:srgbClr val="182537"/>
                </a:solidFill>
                <a:highlight>
                  <a:srgbClr val="FFFFFF"/>
                </a:highlight>
                <a:latin typeface="+mj-lt"/>
              </a:rPr>
              <a:t>: </a:t>
            </a:r>
            <a:r>
              <a:rPr lang="vi-VN" sz="2400">
                <a:solidFill>
                  <a:srgbClr val="182537"/>
                </a:solidFill>
                <a:highlight>
                  <a:srgbClr val="FFFFFF"/>
                </a:highlight>
                <a:latin typeface="+mn-lt"/>
              </a:rPr>
              <a:t>C#, Java, PHP</a:t>
            </a:r>
            <a:r>
              <a:rPr lang="en-US" sz="2400">
                <a:solidFill>
                  <a:srgbClr val="182537"/>
                </a:solidFill>
                <a:highlight>
                  <a:srgbClr val="FFFFFF"/>
                </a:highlight>
                <a:latin typeface="+mn-lt"/>
              </a:rPr>
              <a:t>, Matlab</a:t>
            </a:r>
          </a:p>
          <a:p>
            <a:pPr>
              <a:lnSpc>
                <a:spcPct val="150000"/>
              </a:lnSpc>
              <a:spcBef>
                <a:spcPts val="0"/>
              </a:spcBef>
            </a:pPr>
            <a:r>
              <a:rPr lang="vi-VN" sz="2400" b="1">
                <a:solidFill>
                  <a:srgbClr val="182537"/>
                </a:solidFill>
                <a:highlight>
                  <a:srgbClr val="FFFFFF"/>
                </a:highlight>
                <a:latin typeface="+mn-lt"/>
              </a:rPr>
              <a:t>Ứng dụng có giao diện người dùng (GUI)</a:t>
            </a:r>
            <a:r>
              <a:rPr lang="en-US" sz="2400">
                <a:solidFill>
                  <a:srgbClr val="182537"/>
                </a:solidFill>
                <a:highlight>
                  <a:srgbClr val="FFFFFF"/>
                </a:highlight>
                <a:latin typeface="+mn-lt"/>
              </a:rPr>
              <a:t>: </a:t>
            </a:r>
            <a:r>
              <a:rPr lang="nn-NO" sz="2400">
                <a:solidFill>
                  <a:srgbClr val="182537"/>
                </a:solidFill>
                <a:highlight>
                  <a:srgbClr val="FFFFFF"/>
                </a:highlight>
                <a:latin typeface="+mj-lt"/>
              </a:rPr>
              <a:t>Microsoft Office, IDE Visual Studio, </a:t>
            </a:r>
            <a:r>
              <a:rPr lang="de-DE" sz="2400">
                <a:solidFill>
                  <a:srgbClr val="182537"/>
                </a:solidFill>
                <a:highlight>
                  <a:srgbClr val="FFFFFF"/>
                </a:highlight>
                <a:latin typeface="+mj-lt"/>
              </a:rPr>
              <a:t>Adobe Photoshop, ...</a:t>
            </a:r>
          </a:p>
          <a:p>
            <a:pPr>
              <a:lnSpc>
                <a:spcPct val="150000"/>
              </a:lnSpc>
              <a:spcBef>
                <a:spcPts val="0"/>
              </a:spcBef>
            </a:pPr>
            <a:r>
              <a:rPr lang="en-US" sz="2400" b="1">
                <a:solidFill>
                  <a:srgbClr val="182537"/>
                </a:solidFill>
                <a:highlight>
                  <a:srgbClr val="FFFFFF"/>
                </a:highlight>
                <a:latin typeface="+mj-lt"/>
              </a:rPr>
              <a:t>Hệ thống nhúng</a:t>
            </a:r>
          </a:p>
          <a:p>
            <a:pPr>
              <a:lnSpc>
                <a:spcPct val="150000"/>
              </a:lnSpc>
              <a:spcBef>
                <a:spcPts val="0"/>
              </a:spcBef>
            </a:pPr>
            <a:r>
              <a:rPr lang="en-US" sz="2400">
                <a:solidFill>
                  <a:srgbClr val="182537"/>
                </a:solidFill>
                <a:highlight>
                  <a:srgbClr val="FFFFFF"/>
                </a:highlight>
                <a:latin typeface="+mj-lt"/>
              </a:rPr>
              <a:t>…</a:t>
            </a:r>
            <a:endParaRPr lang="en-US" sz="2400" i="0">
              <a:solidFill>
                <a:srgbClr val="182537"/>
              </a:solidFill>
              <a:effectLst/>
              <a:highlight>
                <a:srgbClr val="FFFFFF"/>
              </a:highlight>
              <a:latin typeface="+mj-lt"/>
            </a:endParaRPr>
          </a:p>
          <a:p>
            <a:pPr>
              <a:lnSpc>
                <a:spcPct val="150000"/>
              </a:lnSpc>
              <a:spcBef>
                <a:spcPts val="0"/>
              </a:spcBef>
            </a:pPr>
            <a:endParaRPr lang="en-US" sz="2400">
              <a:latin typeface="+mj-lt"/>
            </a:endParaRPr>
          </a:p>
        </p:txBody>
      </p:sp>
      <p:sp>
        <p:nvSpPr>
          <p:cNvPr id="4" name="Footer Placeholder 3">
            <a:extLst>
              <a:ext uri="{FF2B5EF4-FFF2-40B4-BE49-F238E27FC236}">
                <a16:creationId xmlns:a16="http://schemas.microsoft.com/office/drawing/2014/main" id="{30BE07AF-5DA9-35BB-8AB3-0107965290C2}"/>
              </a:ext>
            </a:extLst>
          </p:cNvPr>
          <p:cNvSpPr>
            <a:spLocks noGrp="1"/>
          </p:cNvSpPr>
          <p:nvPr>
            <p:ph type="ftr" idx="11"/>
          </p:nvPr>
        </p:nvSpPr>
        <p:spPr/>
        <p:txBody>
          <a:bodyPr/>
          <a:lstStyle/>
          <a:p>
            <a:r>
              <a:rPr lang="vi-VN"/>
              <a:t>Thực hiện bởi Trường Đại học Công nghệ Thông tin, ĐHQG-HCM</a:t>
            </a:r>
          </a:p>
        </p:txBody>
      </p:sp>
      <p:sp>
        <p:nvSpPr>
          <p:cNvPr id="5" name="Date Placeholder 4">
            <a:extLst>
              <a:ext uri="{FF2B5EF4-FFF2-40B4-BE49-F238E27FC236}">
                <a16:creationId xmlns:a16="http://schemas.microsoft.com/office/drawing/2014/main" id="{3BF75BC6-22CE-82F8-ED72-DEEB2D3089BD}"/>
              </a:ext>
            </a:extLst>
          </p:cNvPr>
          <p:cNvSpPr>
            <a:spLocks noGrp="1"/>
          </p:cNvSpPr>
          <p:nvPr>
            <p:ph type="dt" idx="10"/>
          </p:nvPr>
        </p:nvSpPr>
        <p:spPr/>
        <p:txBody>
          <a:bodyPr/>
          <a:lstStyle/>
          <a:p>
            <a:r>
              <a:rPr lang="en-US"/>
              <a:t>June 2024</a:t>
            </a:r>
          </a:p>
        </p:txBody>
      </p:sp>
      <p:sp>
        <p:nvSpPr>
          <p:cNvPr id="8" name="Slide Number Placeholder 7">
            <a:extLst>
              <a:ext uri="{FF2B5EF4-FFF2-40B4-BE49-F238E27FC236}">
                <a16:creationId xmlns:a16="http://schemas.microsoft.com/office/drawing/2014/main" id="{EC97B056-3EAB-8E30-6768-631507707B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2341012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sz="4400"/>
              <a:t>1.4.3 Môi trường, công cụ hỗ trợ lập trình C++</a:t>
            </a:r>
            <a:endParaRPr/>
          </a:p>
        </p:txBody>
      </p:sp>
      <p:sp>
        <p:nvSpPr>
          <p:cNvPr id="1231" name="Google Shape;1231;p64"/>
          <p:cNvSpPr txBox="1">
            <a:spLocks noGrp="1"/>
          </p:cNvSpPr>
          <p:nvPr>
            <p:ph type="body" idx="1"/>
          </p:nvPr>
        </p:nvSpPr>
        <p:spPr>
          <a:xfrm>
            <a:off x="774145" y="1271169"/>
            <a:ext cx="6601246" cy="4943139"/>
          </a:xfrm>
          <a:prstGeom prst="rect">
            <a:avLst/>
          </a:prstGeom>
          <a:noFill/>
          <a:ln>
            <a:noFill/>
          </a:ln>
        </p:spPr>
        <p:txBody>
          <a:bodyPr spcFirstLastPara="1" wrap="square" lIns="91425" tIns="45700" rIns="91425" bIns="45700" anchor="t" anchorCtr="0">
            <a:noAutofit/>
          </a:bodyPr>
          <a:lstStyle/>
          <a:p>
            <a:pPr marL="228600" lvl="0" indent="-228600" algn="just" rtl="0">
              <a:lnSpc>
                <a:spcPct val="150000"/>
              </a:lnSpc>
              <a:spcBef>
                <a:spcPts val="0"/>
              </a:spcBef>
              <a:spcAft>
                <a:spcPts val="0"/>
              </a:spcAft>
              <a:buClr>
                <a:srgbClr val="141727"/>
              </a:buClr>
              <a:buSzPts val="2800"/>
              <a:buChar char="•"/>
            </a:pPr>
            <a:r>
              <a:rPr lang="en-US" sz="2400">
                <a:solidFill>
                  <a:srgbClr val="141727"/>
                </a:solidFill>
                <a:latin typeface="Times New Roman"/>
                <a:ea typeface="Times New Roman"/>
                <a:cs typeface="Times New Roman"/>
                <a:sym typeface="Times New Roman"/>
              </a:rPr>
              <a:t>Môi trường phát triển tích hợp </a:t>
            </a:r>
            <a:r>
              <a:rPr lang="en-US" sz="2400" b="1">
                <a:solidFill>
                  <a:srgbClr val="141727"/>
                </a:solidFill>
                <a:latin typeface="Times New Roman"/>
                <a:ea typeface="Times New Roman"/>
                <a:cs typeface="Times New Roman"/>
                <a:sym typeface="Times New Roman"/>
              </a:rPr>
              <a:t>IDE</a:t>
            </a:r>
            <a:r>
              <a:rPr lang="en-US" sz="2400">
                <a:solidFill>
                  <a:srgbClr val="141727"/>
                </a:solidFill>
                <a:latin typeface="Times New Roman"/>
                <a:ea typeface="Times New Roman"/>
                <a:cs typeface="Times New Roman"/>
                <a:sym typeface="Times New Roman"/>
              </a:rPr>
              <a:t> </a:t>
            </a:r>
            <a:r>
              <a:rPr lang="en-US" sz="2400" b="1">
                <a:solidFill>
                  <a:srgbClr val="141727"/>
                </a:solidFill>
                <a:latin typeface="Times New Roman"/>
                <a:ea typeface="Times New Roman"/>
                <a:cs typeface="Times New Roman"/>
                <a:sym typeface="Times New Roman"/>
              </a:rPr>
              <a:t>(Integrated Development Environment)</a:t>
            </a:r>
            <a:endParaRPr sz="2400" b="1"/>
          </a:p>
          <a:p>
            <a:pPr marL="685800" lvl="1" indent="-228600" algn="just" rtl="0">
              <a:lnSpc>
                <a:spcPct val="150000"/>
              </a:lnSpc>
              <a:spcBef>
                <a:spcPts val="480"/>
              </a:spcBef>
              <a:spcAft>
                <a:spcPts val="0"/>
              </a:spcAft>
              <a:buClr>
                <a:srgbClr val="141727"/>
              </a:buClr>
              <a:buSzPts val="2400"/>
              <a:buChar char="•"/>
            </a:pPr>
            <a:r>
              <a:rPr lang="en-US">
                <a:solidFill>
                  <a:srgbClr val="141727"/>
                </a:solidFill>
                <a:latin typeface="Times New Roman"/>
                <a:ea typeface="Times New Roman"/>
                <a:cs typeface="Times New Roman"/>
                <a:sym typeface="Times New Roman"/>
              </a:rPr>
              <a:t>Trình soạn thảo (</a:t>
            </a:r>
            <a:r>
              <a:rPr lang="en-US">
                <a:solidFill>
                  <a:srgbClr val="FF0000"/>
                </a:solidFill>
                <a:latin typeface="Times New Roman"/>
                <a:ea typeface="Times New Roman"/>
                <a:cs typeface="Times New Roman"/>
                <a:sym typeface="Times New Roman"/>
              </a:rPr>
              <a:t>SOURCE CODE EDITOR</a:t>
            </a:r>
            <a:r>
              <a:rPr lang="en-US">
                <a:solidFill>
                  <a:srgbClr val="141727"/>
                </a:solidFill>
                <a:latin typeface="Times New Roman"/>
                <a:ea typeface="Times New Roman"/>
                <a:cs typeface="Times New Roman"/>
                <a:sym typeface="Times New Roman"/>
              </a:rPr>
              <a:t>)</a:t>
            </a:r>
            <a:endParaRPr>
              <a:solidFill>
                <a:srgbClr val="141727"/>
              </a:solidFill>
              <a:latin typeface="Times New Roman"/>
              <a:ea typeface="Times New Roman"/>
              <a:cs typeface="Times New Roman"/>
              <a:sym typeface="Times New Roman"/>
            </a:endParaRPr>
          </a:p>
          <a:p>
            <a:pPr marL="685800" lvl="1" indent="-228600" algn="just" rtl="0">
              <a:lnSpc>
                <a:spcPct val="150000"/>
              </a:lnSpc>
              <a:spcBef>
                <a:spcPts val="480"/>
              </a:spcBef>
              <a:spcAft>
                <a:spcPts val="0"/>
              </a:spcAft>
              <a:buClr>
                <a:srgbClr val="141727"/>
              </a:buClr>
              <a:buSzPts val="2400"/>
              <a:buChar char="•"/>
            </a:pPr>
            <a:r>
              <a:rPr lang="en-US">
                <a:solidFill>
                  <a:srgbClr val="141727"/>
                </a:solidFill>
                <a:latin typeface="Times New Roman"/>
                <a:ea typeface="Times New Roman"/>
                <a:cs typeface="Times New Roman"/>
                <a:sym typeface="Times New Roman"/>
              </a:rPr>
              <a:t>Trình Biên dịch/ Thông dịch (</a:t>
            </a:r>
            <a:r>
              <a:rPr lang="en-US">
                <a:solidFill>
                  <a:srgbClr val="FF0000"/>
                </a:solidFill>
                <a:latin typeface="Times New Roman"/>
                <a:ea typeface="Times New Roman"/>
                <a:cs typeface="Times New Roman"/>
                <a:sym typeface="Times New Roman"/>
              </a:rPr>
              <a:t>COMPILER/ INTERPERTER</a:t>
            </a:r>
            <a:r>
              <a:rPr lang="en-US">
                <a:solidFill>
                  <a:srgbClr val="141727"/>
                </a:solidFill>
                <a:latin typeface="Times New Roman"/>
                <a:ea typeface="Times New Roman"/>
                <a:cs typeface="Times New Roman"/>
                <a:sym typeface="Times New Roman"/>
              </a:rPr>
              <a:t>)</a:t>
            </a:r>
            <a:endParaRPr>
              <a:solidFill>
                <a:srgbClr val="141727"/>
              </a:solidFill>
              <a:latin typeface="Times New Roman"/>
              <a:ea typeface="Times New Roman"/>
              <a:cs typeface="Times New Roman"/>
              <a:sym typeface="Times New Roman"/>
            </a:endParaRPr>
          </a:p>
          <a:p>
            <a:pPr marL="685800" lvl="1" indent="-228600" algn="just" rtl="0">
              <a:lnSpc>
                <a:spcPct val="150000"/>
              </a:lnSpc>
              <a:spcBef>
                <a:spcPts val="480"/>
              </a:spcBef>
              <a:spcAft>
                <a:spcPts val="0"/>
              </a:spcAft>
              <a:buClr>
                <a:srgbClr val="141727"/>
              </a:buClr>
              <a:buSzPts val="2400"/>
              <a:buChar char="•"/>
            </a:pPr>
            <a:r>
              <a:rPr lang="en-US">
                <a:solidFill>
                  <a:srgbClr val="141727"/>
                </a:solidFill>
                <a:latin typeface="Times New Roman"/>
                <a:ea typeface="Times New Roman"/>
                <a:cs typeface="Times New Roman"/>
                <a:sym typeface="Times New Roman"/>
              </a:rPr>
              <a:t>Công cụ xây dựng tự động (</a:t>
            </a:r>
            <a:r>
              <a:rPr lang="en-US">
                <a:solidFill>
                  <a:srgbClr val="FF0000"/>
                </a:solidFill>
                <a:latin typeface="Times New Roman"/>
                <a:ea typeface="Times New Roman"/>
                <a:cs typeface="Times New Roman"/>
                <a:sym typeface="Times New Roman"/>
              </a:rPr>
              <a:t>AUTO BUILD</a:t>
            </a:r>
            <a:r>
              <a:rPr lang="en-US">
                <a:solidFill>
                  <a:srgbClr val="141727"/>
                </a:solidFill>
                <a:latin typeface="Times New Roman"/>
                <a:ea typeface="Times New Roman"/>
                <a:cs typeface="Times New Roman"/>
                <a:sym typeface="Times New Roman"/>
              </a:rPr>
              <a:t>)</a:t>
            </a:r>
            <a:endParaRPr>
              <a:solidFill>
                <a:srgbClr val="141727"/>
              </a:solidFill>
              <a:latin typeface="Times New Roman"/>
              <a:ea typeface="Times New Roman"/>
              <a:cs typeface="Times New Roman"/>
              <a:sym typeface="Times New Roman"/>
            </a:endParaRPr>
          </a:p>
          <a:p>
            <a:pPr marL="685800" lvl="1" indent="-228600" algn="just" rtl="0">
              <a:lnSpc>
                <a:spcPct val="150000"/>
              </a:lnSpc>
              <a:spcBef>
                <a:spcPts val="480"/>
              </a:spcBef>
              <a:spcAft>
                <a:spcPts val="0"/>
              </a:spcAft>
              <a:buClr>
                <a:srgbClr val="141727"/>
              </a:buClr>
              <a:buSzPts val="2400"/>
              <a:buChar char="•"/>
            </a:pPr>
            <a:r>
              <a:rPr lang="en-US">
                <a:solidFill>
                  <a:srgbClr val="141727"/>
                </a:solidFill>
                <a:latin typeface="Times New Roman"/>
                <a:ea typeface="Times New Roman"/>
                <a:cs typeface="Times New Roman"/>
                <a:sym typeface="Times New Roman"/>
              </a:rPr>
              <a:t>Trình gỡ lỗi hỗ trợ dò tìm lỗi (</a:t>
            </a:r>
            <a:r>
              <a:rPr lang="en-US">
                <a:solidFill>
                  <a:srgbClr val="FF0000"/>
                </a:solidFill>
                <a:latin typeface="Times New Roman"/>
                <a:ea typeface="Times New Roman"/>
                <a:cs typeface="Times New Roman"/>
                <a:sym typeface="Times New Roman"/>
              </a:rPr>
              <a:t>Trình DEBUGER</a:t>
            </a:r>
            <a:r>
              <a:rPr lang="en-US">
                <a:solidFill>
                  <a:srgbClr val="141727"/>
                </a:solidFill>
                <a:latin typeface="Times New Roman"/>
                <a:ea typeface="Times New Roman"/>
                <a:cs typeface="Times New Roman"/>
                <a:sym typeface="Times New Roman"/>
              </a:rPr>
              <a:t>)</a:t>
            </a:r>
            <a:endParaRPr/>
          </a:p>
          <a:p>
            <a:pPr marL="685800" lvl="1" indent="-228600" algn="just" rtl="0">
              <a:lnSpc>
                <a:spcPct val="150000"/>
              </a:lnSpc>
              <a:spcBef>
                <a:spcPts val="480"/>
              </a:spcBef>
              <a:spcAft>
                <a:spcPts val="0"/>
              </a:spcAft>
              <a:buClr>
                <a:srgbClr val="141727"/>
              </a:buClr>
              <a:buSzPts val="2400"/>
              <a:buChar char="•"/>
            </a:pPr>
            <a:r>
              <a:rPr lang="en-US">
                <a:solidFill>
                  <a:srgbClr val="141727"/>
                </a:solidFill>
                <a:latin typeface="Times New Roman"/>
                <a:ea typeface="Times New Roman"/>
                <a:cs typeface="Times New Roman"/>
                <a:sym typeface="Times New Roman"/>
              </a:rPr>
              <a:t>…</a:t>
            </a:r>
            <a:endParaRPr/>
          </a:p>
        </p:txBody>
      </p:sp>
      <p:sp>
        <p:nvSpPr>
          <p:cNvPr id="1232" name="Google Shape;1232;p6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434D43FD-93D3-06E7-ABEE-A805919E4707}"/>
              </a:ext>
            </a:extLst>
          </p:cNvPr>
          <p:cNvSpPr>
            <a:spLocks noGrp="1"/>
          </p:cNvSpPr>
          <p:nvPr>
            <p:ph type="dt" idx="10"/>
          </p:nvPr>
        </p:nvSpPr>
        <p:spPr/>
        <p:txBody>
          <a:bodyPr/>
          <a:lstStyle/>
          <a:p>
            <a:r>
              <a:rPr lang="en-US"/>
              <a:t>June 2024</a:t>
            </a:r>
          </a:p>
        </p:txBody>
      </p:sp>
      <p:graphicFrame>
        <p:nvGraphicFramePr>
          <p:cNvPr id="4" name="Diagram 3">
            <a:extLst>
              <a:ext uri="{FF2B5EF4-FFF2-40B4-BE49-F238E27FC236}">
                <a16:creationId xmlns:a16="http://schemas.microsoft.com/office/drawing/2014/main" id="{8F3F8DE6-0EFA-1AF8-4C77-5B4E1D43C53F}"/>
              </a:ext>
            </a:extLst>
          </p:cNvPr>
          <p:cNvGraphicFramePr/>
          <p:nvPr>
            <p:extLst>
              <p:ext uri="{D42A27DB-BD31-4B8C-83A1-F6EECF244321}">
                <p14:modId xmlns:p14="http://schemas.microsoft.com/office/powerpoint/2010/main" val="3929036948"/>
              </p:ext>
            </p:extLst>
          </p:nvPr>
        </p:nvGraphicFramePr>
        <p:xfrm>
          <a:off x="5825013" y="1271169"/>
          <a:ext cx="7899905" cy="5302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D85B78D-C188-22D6-DCA9-6D3A3C116B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65"/>
          <p:cNvSpPr txBox="1">
            <a:spLocks noGrp="1"/>
          </p:cNvSpPr>
          <p:nvPr>
            <p:ph type="title"/>
          </p:nvPr>
        </p:nvSpPr>
        <p:spPr>
          <a:xfrm>
            <a:off x="774145" y="223964"/>
            <a:ext cx="11063179" cy="785896"/>
          </a:xfrm>
          <a:prstGeom prst="rect">
            <a:avLst/>
          </a:prstGeom>
          <a:noFill/>
          <a:ln>
            <a:noFill/>
          </a:ln>
        </p:spPr>
        <p:txBody>
          <a:bodyPr spcFirstLastPara="1" wrap="square" lIns="91425" tIns="45700" rIns="91425" bIns="45700" anchor="ctr" anchorCtr="0">
            <a:noAutofit/>
          </a:bodyPr>
          <a:lstStyle/>
          <a:p>
            <a:pPr marL="34290" lvl="0" indent="0" algn="l" rtl="0">
              <a:lnSpc>
                <a:spcPct val="120000"/>
              </a:lnSpc>
              <a:spcBef>
                <a:spcPts val="0"/>
              </a:spcBef>
              <a:spcAft>
                <a:spcPts val="0"/>
              </a:spcAft>
              <a:buClr>
                <a:srgbClr val="0072FF"/>
              </a:buClr>
              <a:buSzPts val="4000"/>
              <a:buFont typeface="Times New Roman"/>
              <a:buNone/>
            </a:pPr>
            <a:r>
              <a:rPr lang="en-US" sz="4000"/>
              <a:t>1.4.3 Môi trường, công cụ hỗ trợ lập trình C++</a:t>
            </a:r>
            <a:endParaRPr sz="4000"/>
          </a:p>
        </p:txBody>
      </p:sp>
      <p:sp>
        <p:nvSpPr>
          <p:cNvPr id="1239" name="Google Shape;1239;p65"/>
          <p:cNvSpPr txBox="1">
            <a:spLocks noGrp="1"/>
          </p:cNvSpPr>
          <p:nvPr>
            <p:ph type="body" idx="1"/>
          </p:nvPr>
        </p:nvSpPr>
        <p:spPr>
          <a:xfrm>
            <a:off x="774145" y="902428"/>
            <a:ext cx="10579654" cy="4943139"/>
          </a:xfrm>
          <a:prstGeom prst="rect">
            <a:avLst/>
          </a:prstGeom>
          <a:noFill/>
          <a:ln>
            <a:noFill/>
          </a:ln>
        </p:spPr>
        <p:txBody>
          <a:bodyPr spcFirstLastPara="1" wrap="square" lIns="91425" tIns="45700" rIns="91425" bIns="45700" anchor="t" anchorCtr="0">
            <a:normAutofit/>
          </a:bodyPr>
          <a:lstStyle/>
          <a:p>
            <a:pPr marL="800100" lvl="1" indent="-190500" algn="just" rtl="0">
              <a:lnSpc>
                <a:spcPct val="100000"/>
              </a:lnSpc>
              <a:spcBef>
                <a:spcPts val="0"/>
              </a:spcBef>
              <a:spcAft>
                <a:spcPts val="0"/>
              </a:spcAft>
              <a:buClr>
                <a:srgbClr val="DE8848"/>
              </a:buClr>
              <a:buSzPts val="2400"/>
              <a:buNone/>
            </a:pPr>
            <a:endParaRPr lang="en-US" sz="2400">
              <a:solidFill>
                <a:srgbClr val="141727"/>
              </a:solidFill>
              <a:latin typeface="Times New Roman"/>
              <a:ea typeface="Times New Roman"/>
              <a:cs typeface="Times New Roman"/>
              <a:sym typeface="Times New Roman"/>
            </a:endParaRPr>
          </a:p>
          <a:p>
            <a:pPr marL="228600" lvl="0" indent="-228600" algn="just" rtl="0">
              <a:lnSpc>
                <a:spcPct val="100000"/>
              </a:lnSpc>
              <a:spcBef>
                <a:spcPts val="560"/>
              </a:spcBef>
              <a:spcAft>
                <a:spcPts val="0"/>
              </a:spcAft>
              <a:buClr>
                <a:srgbClr val="141727"/>
              </a:buClr>
              <a:buSzPts val="2800"/>
              <a:buChar char="•"/>
            </a:pPr>
            <a:r>
              <a:rPr lang="en-US">
                <a:solidFill>
                  <a:srgbClr val="141727"/>
                </a:solidFill>
                <a:latin typeface="Times New Roman"/>
                <a:ea typeface="Times New Roman"/>
                <a:cs typeface="Times New Roman"/>
                <a:sym typeface="Times New Roman"/>
              </a:rPr>
              <a:t>Một số IDE hỗ trợ lập trình C++: </a:t>
            </a:r>
            <a:endParaRPr/>
          </a:p>
        </p:txBody>
      </p:sp>
      <p:sp>
        <p:nvSpPr>
          <p:cNvPr id="1240" name="Google Shape;1240;p6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E8F8F"/>
                </a:solidFill>
                <a:latin typeface="Arial"/>
                <a:ea typeface="Arial"/>
                <a:cs typeface="Arial"/>
                <a:sym typeface="Arial"/>
              </a:rPr>
              <a:t>Thực hiện bởi Trường Đại học Công nghệ Thông tin, ĐHQG-HCM</a:t>
            </a:r>
            <a:endParaRPr>
              <a:solidFill>
                <a:srgbClr val="8E8F8F"/>
              </a:solidFill>
              <a:latin typeface="Arial"/>
              <a:ea typeface="Arial"/>
              <a:cs typeface="Arial"/>
              <a:sym typeface="Arial"/>
            </a:endParaRPr>
          </a:p>
        </p:txBody>
      </p:sp>
      <p:sp>
        <p:nvSpPr>
          <p:cNvPr id="1242" name="Google Shape;1242;p65" descr="Using Code::Blocks on Jetson - JetsonHack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3" name="Google Shape;1243;p65"/>
          <p:cNvGrpSpPr/>
          <p:nvPr/>
        </p:nvGrpSpPr>
        <p:grpSpPr>
          <a:xfrm>
            <a:off x="1531791" y="2196935"/>
            <a:ext cx="9822008" cy="4083732"/>
            <a:chOff x="610154" y="1457094"/>
            <a:chExt cx="11139226" cy="5343048"/>
          </a:xfrm>
        </p:grpSpPr>
        <p:pic>
          <p:nvPicPr>
            <p:cNvPr id="1244" name="Google Shape;1244;p65" descr="Sử dụng Visual Studio Code – Miễn phí – Learn CodeGym"/>
            <p:cNvPicPr preferRelativeResize="0"/>
            <p:nvPr/>
          </p:nvPicPr>
          <p:blipFill rotWithShape="1">
            <a:blip r:embed="rId3">
              <a:alphaModFix/>
            </a:blip>
            <a:srcRect/>
            <a:stretch/>
          </p:blipFill>
          <p:spPr>
            <a:xfrm>
              <a:off x="8003322" y="2301411"/>
              <a:ext cx="3746058" cy="1873029"/>
            </a:xfrm>
            <a:prstGeom prst="rect">
              <a:avLst/>
            </a:prstGeom>
            <a:noFill/>
            <a:ln>
              <a:noFill/>
            </a:ln>
          </p:spPr>
        </p:pic>
        <p:pic>
          <p:nvPicPr>
            <p:cNvPr id="1245" name="Google Shape;1245;p65" descr="Dev-C++ - Tải về"/>
            <p:cNvPicPr preferRelativeResize="0"/>
            <p:nvPr/>
          </p:nvPicPr>
          <p:blipFill rotWithShape="1">
            <a:blip r:embed="rId4">
              <a:alphaModFix/>
            </a:blip>
            <a:srcRect/>
            <a:stretch/>
          </p:blipFill>
          <p:spPr>
            <a:xfrm>
              <a:off x="2815781" y="2025697"/>
              <a:ext cx="1401890" cy="1401890"/>
            </a:xfrm>
            <a:prstGeom prst="rect">
              <a:avLst/>
            </a:prstGeom>
            <a:noFill/>
            <a:ln>
              <a:noFill/>
            </a:ln>
          </p:spPr>
        </p:pic>
        <p:pic>
          <p:nvPicPr>
            <p:cNvPr id="1246" name="Google Shape;1246;p65" descr="Eclipse IDE 2021-09 Supports Java 17 - InfoQ"/>
            <p:cNvPicPr preferRelativeResize="0"/>
            <p:nvPr/>
          </p:nvPicPr>
          <p:blipFill rotWithShape="1">
            <a:blip r:embed="rId5">
              <a:alphaModFix/>
            </a:blip>
            <a:srcRect/>
            <a:stretch/>
          </p:blipFill>
          <p:spPr>
            <a:xfrm>
              <a:off x="610154" y="4577407"/>
              <a:ext cx="2691919" cy="1413257"/>
            </a:xfrm>
            <a:prstGeom prst="rect">
              <a:avLst/>
            </a:prstGeom>
            <a:noFill/>
            <a:ln>
              <a:noFill/>
            </a:ln>
          </p:spPr>
        </p:pic>
        <p:pic>
          <p:nvPicPr>
            <p:cNvPr id="1247" name="Google Shape;1247;p65" descr="Tổng quan visual studio 2019 là gì những tính năng mới nổi bật"/>
            <p:cNvPicPr preferRelativeResize="0"/>
            <p:nvPr/>
          </p:nvPicPr>
          <p:blipFill rotWithShape="1">
            <a:blip r:embed="rId6">
              <a:alphaModFix/>
            </a:blip>
            <a:srcRect/>
            <a:stretch/>
          </p:blipFill>
          <p:spPr>
            <a:xfrm>
              <a:off x="4611262" y="2451426"/>
              <a:ext cx="2810858" cy="1475700"/>
            </a:xfrm>
            <a:prstGeom prst="rect">
              <a:avLst/>
            </a:prstGeom>
            <a:noFill/>
            <a:ln>
              <a:noFill/>
            </a:ln>
          </p:spPr>
        </p:pic>
        <p:pic>
          <p:nvPicPr>
            <p:cNvPr id="1248" name="Google Shape;1248;p65" descr="𝐀𝐩𝐚𝐜𝐡𝐞 𝐍𝐞𝐭𝐛𝐞𝐚𝐧𝐬 𝟏𝟓 𝐢𝐬 𝐧𝐨𝐰... - The Apache Software  Foundation | Facebook"/>
            <p:cNvPicPr preferRelativeResize="0"/>
            <p:nvPr/>
          </p:nvPicPr>
          <p:blipFill rotWithShape="1">
            <a:blip r:embed="rId7">
              <a:alphaModFix/>
            </a:blip>
            <a:srcRect/>
            <a:stretch/>
          </p:blipFill>
          <p:spPr>
            <a:xfrm>
              <a:off x="2379617" y="3861145"/>
              <a:ext cx="3509637" cy="1020832"/>
            </a:xfrm>
            <a:prstGeom prst="rect">
              <a:avLst/>
            </a:prstGeom>
            <a:noFill/>
            <a:ln>
              <a:noFill/>
            </a:ln>
          </p:spPr>
        </p:pic>
        <p:pic>
          <p:nvPicPr>
            <p:cNvPr id="1249" name="Google Shape;1249;p65"/>
            <p:cNvPicPr preferRelativeResize="0"/>
            <p:nvPr/>
          </p:nvPicPr>
          <p:blipFill rotWithShape="1">
            <a:blip r:embed="rId8">
              <a:alphaModFix/>
            </a:blip>
            <a:srcRect/>
            <a:stretch/>
          </p:blipFill>
          <p:spPr>
            <a:xfrm>
              <a:off x="6000266" y="1457094"/>
              <a:ext cx="3247548" cy="995216"/>
            </a:xfrm>
            <a:prstGeom prst="rect">
              <a:avLst/>
            </a:prstGeom>
            <a:noFill/>
            <a:ln>
              <a:noFill/>
            </a:ln>
          </p:spPr>
        </p:pic>
        <p:pic>
          <p:nvPicPr>
            <p:cNvPr id="1250" name="Google Shape;1250;p65" descr="C++Builder (id 53023163), купить в Казахстане, цена на Satu.kz"/>
            <p:cNvPicPr preferRelativeResize="0"/>
            <p:nvPr/>
          </p:nvPicPr>
          <p:blipFill rotWithShape="1">
            <a:blip r:embed="rId9">
              <a:alphaModFix/>
            </a:blip>
            <a:srcRect/>
            <a:stretch/>
          </p:blipFill>
          <p:spPr>
            <a:xfrm>
              <a:off x="9011627" y="4863144"/>
              <a:ext cx="2227632" cy="1873029"/>
            </a:xfrm>
            <a:prstGeom prst="rect">
              <a:avLst/>
            </a:prstGeom>
            <a:noFill/>
            <a:ln>
              <a:noFill/>
            </a:ln>
          </p:spPr>
        </p:pic>
        <p:pic>
          <p:nvPicPr>
            <p:cNvPr id="1251" name="Google Shape;1251;p65" descr="Codelite: Un IDE multiplataforma para C/C++"/>
            <p:cNvPicPr preferRelativeResize="0"/>
            <p:nvPr/>
          </p:nvPicPr>
          <p:blipFill rotWithShape="1">
            <a:blip r:embed="rId10">
              <a:alphaModFix/>
            </a:blip>
            <a:srcRect/>
            <a:stretch/>
          </p:blipFill>
          <p:spPr>
            <a:xfrm>
              <a:off x="5288392" y="5400906"/>
              <a:ext cx="3566680" cy="1399236"/>
            </a:xfrm>
            <a:prstGeom prst="rect">
              <a:avLst/>
            </a:prstGeom>
            <a:noFill/>
            <a:ln>
              <a:noFill/>
            </a:ln>
          </p:spPr>
        </p:pic>
        <p:pic>
          <p:nvPicPr>
            <p:cNvPr id="1252" name="Google Shape;1252;p65"/>
            <p:cNvPicPr preferRelativeResize="0"/>
            <p:nvPr/>
          </p:nvPicPr>
          <p:blipFill rotWithShape="1">
            <a:blip r:embed="rId11">
              <a:alphaModFix/>
            </a:blip>
            <a:srcRect/>
            <a:stretch/>
          </p:blipFill>
          <p:spPr>
            <a:xfrm>
              <a:off x="3720948" y="4869153"/>
              <a:ext cx="1331615" cy="1562340"/>
            </a:xfrm>
            <a:prstGeom prst="rect">
              <a:avLst/>
            </a:prstGeom>
            <a:noFill/>
            <a:ln>
              <a:noFill/>
            </a:ln>
          </p:spPr>
        </p:pic>
        <p:pic>
          <p:nvPicPr>
            <p:cNvPr id="1253" name="Google Shape;1253;p65" descr="CLion Reviews: Pricing &amp; Software Features 2024 - Financesonline.com"/>
            <p:cNvPicPr preferRelativeResize="0"/>
            <p:nvPr/>
          </p:nvPicPr>
          <p:blipFill rotWithShape="1">
            <a:blip r:embed="rId12">
              <a:alphaModFix/>
            </a:blip>
            <a:srcRect/>
            <a:stretch/>
          </p:blipFill>
          <p:spPr>
            <a:xfrm>
              <a:off x="6086050" y="3957342"/>
              <a:ext cx="3607264" cy="1475699"/>
            </a:xfrm>
            <a:prstGeom prst="rect">
              <a:avLst/>
            </a:prstGeom>
            <a:noFill/>
            <a:ln>
              <a:noFill/>
            </a:ln>
          </p:spPr>
        </p:pic>
        <p:pic>
          <p:nvPicPr>
            <p:cNvPr id="1254" name="Google Shape;1254;p65"/>
            <p:cNvPicPr preferRelativeResize="0"/>
            <p:nvPr/>
          </p:nvPicPr>
          <p:blipFill rotWithShape="1">
            <a:blip r:embed="rId13">
              <a:alphaModFix/>
            </a:blip>
            <a:srcRect/>
            <a:stretch/>
          </p:blipFill>
          <p:spPr>
            <a:xfrm>
              <a:off x="693842" y="1979771"/>
              <a:ext cx="1867732" cy="1927403"/>
            </a:xfrm>
            <a:prstGeom prst="rect">
              <a:avLst/>
            </a:prstGeom>
            <a:noFill/>
            <a:ln>
              <a:noFill/>
            </a:ln>
          </p:spPr>
        </p:pic>
      </p:grpSp>
      <p:sp>
        <p:nvSpPr>
          <p:cNvPr id="2" name="Date Placeholder 1">
            <a:extLst>
              <a:ext uri="{FF2B5EF4-FFF2-40B4-BE49-F238E27FC236}">
                <a16:creationId xmlns:a16="http://schemas.microsoft.com/office/drawing/2014/main" id="{75288719-3D8E-E04D-3CDA-6545CB27321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DF86ED87-6574-F9DB-914B-EB8644D339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t>1.4.3 Môi trường, công cụ hỗ trợ lập trình C++</a:t>
            </a:r>
            <a:endParaRPr sz="4000"/>
          </a:p>
        </p:txBody>
      </p:sp>
      <p:sp>
        <p:nvSpPr>
          <p:cNvPr id="1260" name="Google Shape;1260;p6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205740" lvl="0" indent="-171450" algn="l" rtl="0">
              <a:lnSpc>
                <a:spcPct val="90000"/>
              </a:lnSpc>
              <a:spcBef>
                <a:spcPts val="0"/>
              </a:spcBef>
              <a:spcAft>
                <a:spcPts val="0"/>
              </a:spcAft>
              <a:buClr>
                <a:srgbClr val="3B5585"/>
              </a:buClr>
              <a:buSzPts val="2400"/>
              <a:buChar char="•"/>
            </a:pPr>
            <a:r>
              <a:rPr lang="en-US" sz="3000" b="1">
                <a:solidFill>
                  <a:srgbClr val="141727"/>
                </a:solidFill>
                <a:latin typeface="Times New Roman"/>
                <a:ea typeface="Times New Roman"/>
                <a:cs typeface="Times New Roman"/>
                <a:sym typeface="Times New Roman"/>
              </a:rPr>
              <a:t>IDE CodeBlocks:</a:t>
            </a:r>
            <a:endParaRPr b="1">
              <a:solidFill>
                <a:srgbClr val="141727"/>
              </a:solidFill>
            </a:endParaRPr>
          </a:p>
        </p:txBody>
      </p:sp>
      <p:pic>
        <p:nvPicPr>
          <p:cNvPr id="1262" name="Google Shape;1262;p66"/>
          <p:cNvPicPr preferRelativeResize="0"/>
          <p:nvPr/>
        </p:nvPicPr>
        <p:blipFill rotWithShape="1">
          <a:blip r:embed="rId3">
            <a:alphaModFix/>
          </a:blip>
          <a:srcRect/>
          <a:stretch/>
        </p:blipFill>
        <p:spPr>
          <a:xfrm>
            <a:off x="2488737" y="2024638"/>
            <a:ext cx="7917417" cy="4152325"/>
          </a:xfrm>
          <a:prstGeom prst="rect">
            <a:avLst/>
          </a:prstGeom>
          <a:noFill/>
          <a:ln>
            <a:noFill/>
          </a:ln>
        </p:spPr>
      </p:pic>
      <p:sp>
        <p:nvSpPr>
          <p:cNvPr id="1263" name="Google Shape;1263;p6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4C8FC2F5-58BD-5C15-0F0A-D26B22A2F539}"/>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AF6CA3A6-08C4-DB18-ED00-C1BFC18898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pic>
        <p:nvPicPr>
          <p:cNvPr id="1271" name="Google Shape;1271;p67"/>
          <p:cNvPicPr preferRelativeResize="0"/>
          <p:nvPr/>
        </p:nvPicPr>
        <p:blipFill rotWithShape="1">
          <a:blip r:embed="rId3">
            <a:alphaModFix/>
          </a:blip>
          <a:srcRect/>
          <a:stretch/>
        </p:blipFill>
        <p:spPr>
          <a:xfrm>
            <a:off x="7717135" y="412724"/>
            <a:ext cx="4311788" cy="5684977"/>
          </a:xfrm>
          <a:prstGeom prst="rect">
            <a:avLst/>
          </a:prstGeom>
          <a:noFill/>
          <a:ln>
            <a:noFill/>
          </a:ln>
        </p:spPr>
      </p:pic>
      <p:sp>
        <p:nvSpPr>
          <p:cNvPr id="1268" name="Google Shape;1268;p67"/>
          <p:cNvSpPr txBox="1">
            <a:spLocks noGrp="1"/>
          </p:cNvSpPr>
          <p:nvPr>
            <p:ph type="title"/>
          </p:nvPr>
        </p:nvSpPr>
        <p:spPr>
          <a:xfrm>
            <a:off x="408022" y="113066"/>
            <a:ext cx="11604567" cy="7858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2500"/>
              <a:buFont typeface="Times New Roman"/>
              <a:buNone/>
            </a:pPr>
            <a:r>
              <a:rPr lang="en-US" sz="3600">
                <a:latin typeface="Times New Roman"/>
                <a:ea typeface="Times New Roman"/>
                <a:cs typeface="Times New Roman"/>
                <a:sym typeface="Times New Roman"/>
              </a:rPr>
              <a:t>1.4.4 Biên dịch chương trình C++</a:t>
            </a:r>
            <a:endParaRPr sz="3600">
              <a:latin typeface="Times New Roman"/>
              <a:ea typeface="Times New Roman"/>
              <a:cs typeface="Times New Roman"/>
              <a:sym typeface="Times New Roman"/>
            </a:endParaRPr>
          </a:p>
        </p:txBody>
      </p:sp>
      <p:sp>
        <p:nvSpPr>
          <p:cNvPr id="1270" name="Google Shape;1270;p67"/>
          <p:cNvSpPr txBox="1"/>
          <p:nvPr/>
        </p:nvSpPr>
        <p:spPr>
          <a:xfrm>
            <a:off x="577013" y="978526"/>
            <a:ext cx="7863602" cy="5417529"/>
          </a:xfrm>
          <a:prstGeom prst="rect">
            <a:avLst/>
          </a:prstGeom>
          <a:noFill/>
          <a:ln>
            <a:noFill/>
          </a:ln>
        </p:spPr>
        <p:txBody>
          <a:bodyPr spcFirstLastPara="1" wrap="square" lIns="91425" tIns="45700" rIns="91425" bIns="45700" anchor="t" anchorCtr="0">
            <a:noAutofit/>
          </a:bodyPr>
          <a:lstStyle/>
          <a:p>
            <a:pPr marL="205740" marR="0" lvl="0" indent="-171450" algn="l" rtl="0">
              <a:spcBef>
                <a:spcPts val="600"/>
              </a:spcBef>
              <a:spcAft>
                <a:spcPts val="300"/>
              </a:spcAft>
              <a:buClr>
                <a:srgbClr val="3B5585"/>
              </a:buClr>
              <a:buSzPts val="1600"/>
              <a:buFont typeface="Arial"/>
              <a:buChar char="•"/>
            </a:pPr>
            <a:r>
              <a:rPr lang="en-US" sz="2200">
                <a:solidFill>
                  <a:srgbClr val="141727"/>
                </a:solidFill>
                <a:latin typeface="+mj-lt"/>
                <a:ea typeface="Times New Roman"/>
                <a:cs typeface="Times New Roman"/>
                <a:sym typeface="Times New Roman"/>
              </a:rPr>
              <a:t>Source code (mã chương trình): file chứa mã chương trình C++ =&gt; đầu ra </a:t>
            </a:r>
            <a:r>
              <a:rPr lang="en-US" sz="2200">
                <a:solidFill>
                  <a:srgbClr val="141727"/>
                </a:solidFill>
                <a:latin typeface="+mn-lt"/>
                <a:ea typeface="Times New Roman"/>
                <a:cs typeface="Times New Roman"/>
                <a:sym typeface="Times New Roman"/>
              </a:rPr>
              <a:t>file “</a:t>
            </a:r>
            <a:r>
              <a:rPr lang="en-US" sz="2200" b="1" i="1" u="none" strike="noStrike" cap="none">
                <a:solidFill>
                  <a:srgbClr val="141727"/>
                </a:solidFill>
                <a:latin typeface="+mj-lt"/>
                <a:ea typeface="Times New Roman"/>
                <a:cs typeface="Times New Roman"/>
                <a:sym typeface="Times New Roman"/>
              </a:rPr>
              <a:t>.cpp</a:t>
            </a:r>
            <a:r>
              <a:rPr lang="en-US" sz="2200" b="0" i="0" u="none" strike="noStrike" cap="none">
                <a:solidFill>
                  <a:srgbClr val="141727"/>
                </a:solidFill>
                <a:latin typeface="+mj-lt"/>
                <a:ea typeface="Times New Roman"/>
                <a:cs typeface="Times New Roman"/>
                <a:sym typeface="Times New Roman"/>
              </a:rPr>
              <a:t>”.</a:t>
            </a:r>
          </a:p>
          <a:p>
            <a:pPr marL="34290" marR="0" lvl="0" algn="l" rtl="0">
              <a:spcBef>
                <a:spcPts val="600"/>
              </a:spcBef>
              <a:spcAft>
                <a:spcPts val="300"/>
              </a:spcAft>
              <a:buClr>
                <a:srgbClr val="3B5585"/>
              </a:buClr>
              <a:buSzPts val="1600"/>
            </a:pPr>
            <a:r>
              <a:rPr lang="en-US" sz="2200">
                <a:solidFill>
                  <a:srgbClr val="141727"/>
                </a:solidFill>
                <a:latin typeface="+mj-lt"/>
                <a:ea typeface="Times New Roman"/>
                <a:cs typeface="Times New Roman"/>
                <a:sym typeface="Times New Roman"/>
              </a:rPr>
              <a:t>Các bước biên dịch chương trình C++:</a:t>
            </a:r>
            <a:endParaRPr lang="en-US" sz="2200" b="0" i="0" u="none" strike="noStrike" cap="none">
              <a:solidFill>
                <a:srgbClr val="141727"/>
              </a:solidFill>
              <a:latin typeface="+mj-lt"/>
              <a:ea typeface="Times New Roman"/>
              <a:cs typeface="Times New Roman"/>
              <a:sym typeface="Times New Roman"/>
            </a:endParaRPr>
          </a:p>
          <a:p>
            <a:pPr marL="205740" marR="0" lvl="0" indent="-171450" algn="l" rtl="0">
              <a:spcBef>
                <a:spcPts val="600"/>
              </a:spcBef>
              <a:spcAft>
                <a:spcPts val="300"/>
              </a:spcAft>
              <a:buClr>
                <a:srgbClr val="3B5585"/>
              </a:buClr>
              <a:buSzPts val="1600"/>
              <a:buFont typeface="Arial"/>
              <a:buChar char="•"/>
            </a:pPr>
            <a:r>
              <a:rPr lang="en-US" sz="2200" b="1">
                <a:solidFill>
                  <a:srgbClr val="141727"/>
                </a:solidFill>
                <a:latin typeface="+mj-lt"/>
                <a:ea typeface="Times New Roman"/>
                <a:cs typeface="Times New Roman"/>
                <a:sym typeface="Times New Roman"/>
              </a:rPr>
              <a:t>Preprocessing (Tiền xử lý) </a:t>
            </a:r>
            <a:r>
              <a:rPr lang="en-US" sz="2200">
                <a:solidFill>
                  <a:srgbClr val="141727"/>
                </a:solidFill>
                <a:latin typeface="+mj-lt"/>
                <a:ea typeface="Times New Roman"/>
                <a:cs typeface="Times New Roman"/>
                <a:sym typeface="Times New Roman"/>
              </a:rPr>
              <a:t>=&gt; đầu ra file</a:t>
            </a:r>
            <a:r>
              <a:rPr lang="en-US" sz="2200" i="1">
                <a:solidFill>
                  <a:srgbClr val="141727"/>
                </a:solidFill>
                <a:latin typeface="+mj-lt"/>
                <a:ea typeface="Times New Roman"/>
                <a:cs typeface="Times New Roman"/>
                <a:sym typeface="Times New Roman"/>
              </a:rPr>
              <a:t> “.i”</a:t>
            </a:r>
            <a:endParaRPr sz="2200" i="1">
              <a:solidFill>
                <a:srgbClr val="141727"/>
              </a:solidFill>
              <a:latin typeface="+mj-lt"/>
              <a:ea typeface="Calibri"/>
              <a:cs typeface="Calibri"/>
              <a:sym typeface="Calibri"/>
            </a:endParaRPr>
          </a:p>
          <a:p>
            <a:pPr marL="445769" lvl="1" indent="-171449">
              <a:spcBef>
                <a:spcPts val="600"/>
              </a:spcBef>
              <a:spcAft>
                <a:spcPts val="300"/>
              </a:spcAft>
              <a:buClr>
                <a:srgbClr val="3B5585"/>
              </a:buClr>
              <a:buSzPts val="1600"/>
              <a:buFont typeface="Arial"/>
              <a:buChar char="•"/>
            </a:pPr>
            <a:r>
              <a:rPr lang="vi-VN" sz="2200">
                <a:solidFill>
                  <a:srgbClr val="141727"/>
                </a:solidFill>
                <a:latin typeface="+mn-lt"/>
                <a:ea typeface="Times New Roman"/>
                <a:cs typeface="Times New Roman"/>
                <a:sym typeface="Times New Roman"/>
              </a:rPr>
              <a:t>Nhận mã nguồn</a:t>
            </a:r>
            <a:r>
              <a:rPr lang="en-US" sz="2200">
                <a:solidFill>
                  <a:srgbClr val="141727"/>
                </a:solidFill>
                <a:latin typeface="+mn-lt"/>
                <a:ea typeface="Times New Roman"/>
                <a:cs typeface="Times New Roman"/>
                <a:sym typeface="Times New Roman"/>
              </a:rPr>
              <a:t>, x</a:t>
            </a:r>
            <a:r>
              <a:rPr lang="vi-VN" sz="2200">
                <a:solidFill>
                  <a:srgbClr val="141727"/>
                </a:solidFill>
                <a:latin typeface="+mn-lt"/>
                <a:ea typeface="Times New Roman"/>
                <a:cs typeface="Times New Roman"/>
                <a:sym typeface="Times New Roman"/>
              </a:rPr>
              <a:t>óa bỏ tất cả chú thích của chương trình</a:t>
            </a:r>
          </a:p>
          <a:p>
            <a:pPr marL="445769" lvl="1" indent="-171449">
              <a:spcBef>
                <a:spcPts val="600"/>
              </a:spcBef>
              <a:spcAft>
                <a:spcPts val="300"/>
              </a:spcAft>
              <a:buClr>
                <a:srgbClr val="3B5585"/>
              </a:buClr>
              <a:buSzPts val="1600"/>
              <a:buFont typeface="Arial"/>
              <a:buChar char="•"/>
            </a:pPr>
            <a:r>
              <a:rPr lang="vi-VN" sz="2200">
                <a:solidFill>
                  <a:srgbClr val="141727"/>
                </a:solidFill>
                <a:latin typeface="+mn-lt"/>
                <a:ea typeface="Times New Roman"/>
                <a:cs typeface="Times New Roman"/>
                <a:sym typeface="Times New Roman"/>
              </a:rPr>
              <a:t>Chỉ thị tiền xử lý</a:t>
            </a:r>
            <a:r>
              <a:rPr lang="en-US" sz="2200">
                <a:solidFill>
                  <a:srgbClr val="141727"/>
                </a:solidFill>
                <a:latin typeface="+mn-lt"/>
                <a:ea typeface="Times New Roman"/>
                <a:cs typeface="Times New Roman"/>
                <a:sym typeface="Times New Roman"/>
              </a:rPr>
              <a:t> </a:t>
            </a:r>
            <a:r>
              <a:rPr lang="vi-VN" sz="2200">
                <a:solidFill>
                  <a:srgbClr val="141727"/>
                </a:solidFill>
                <a:latin typeface="+mn-lt"/>
                <a:ea typeface="Times New Roman"/>
                <a:cs typeface="Times New Roman"/>
                <a:sym typeface="Times New Roman"/>
              </a:rPr>
              <a:t>được xử lý</a:t>
            </a:r>
            <a:endParaRPr lang="en-US" sz="2200">
              <a:solidFill>
                <a:srgbClr val="141727"/>
              </a:solidFill>
              <a:latin typeface="+mn-lt"/>
              <a:ea typeface="Times New Roman"/>
              <a:cs typeface="Times New Roman"/>
              <a:sym typeface="Times New Roman"/>
            </a:endParaRPr>
          </a:p>
          <a:p>
            <a:pPr marL="205740" lvl="0" indent="-171450">
              <a:spcBef>
                <a:spcPts val="600"/>
              </a:spcBef>
              <a:spcAft>
                <a:spcPts val="300"/>
              </a:spcAft>
              <a:buClr>
                <a:srgbClr val="3B5585"/>
              </a:buClr>
              <a:buSzPts val="1600"/>
              <a:buFont typeface="Arial"/>
              <a:buChar char="•"/>
            </a:pPr>
            <a:r>
              <a:rPr lang="en-US" sz="2200" b="1">
                <a:solidFill>
                  <a:srgbClr val="141727"/>
                </a:solidFill>
                <a:latin typeface="+mj-lt"/>
                <a:ea typeface="Times New Roman"/>
                <a:cs typeface="Times New Roman"/>
                <a:sym typeface="Times New Roman"/>
              </a:rPr>
              <a:t>Compilation (Biên dịch) </a:t>
            </a:r>
            <a:r>
              <a:rPr lang="en-US" sz="2200">
                <a:solidFill>
                  <a:srgbClr val="141727"/>
                </a:solidFill>
                <a:ea typeface="Times New Roman"/>
                <a:cs typeface="Times New Roman"/>
                <a:sym typeface="Times New Roman"/>
              </a:rPr>
              <a:t>=&gt; đầu ra file “.o”, “.obj”</a:t>
            </a:r>
            <a:endParaRPr sz="2200">
              <a:solidFill>
                <a:srgbClr val="141727"/>
              </a:solidFill>
              <a:latin typeface="+mj-lt"/>
              <a:ea typeface="Calibri"/>
              <a:cs typeface="Calibri"/>
              <a:sym typeface="Calibri"/>
            </a:endParaRPr>
          </a:p>
          <a:p>
            <a:pPr marL="445769" marR="0" lvl="1" indent="-171449" algn="l" rtl="0">
              <a:spcBef>
                <a:spcPts val="600"/>
              </a:spcBef>
              <a:spcAft>
                <a:spcPts val="300"/>
              </a:spcAft>
              <a:buClr>
                <a:srgbClr val="3B5585"/>
              </a:buClr>
              <a:buSzPts val="1600"/>
              <a:buFont typeface="Arial"/>
              <a:buChar char="•"/>
            </a:pPr>
            <a:r>
              <a:rPr lang="en-US" sz="2200" b="0" i="0" u="none" strike="noStrike" cap="none">
                <a:solidFill>
                  <a:srgbClr val="141727"/>
                </a:solidFill>
                <a:latin typeface="+mj-lt"/>
                <a:ea typeface="Times New Roman"/>
                <a:cs typeface="Times New Roman"/>
                <a:sym typeface="Times New Roman"/>
              </a:rPr>
              <a:t>Kiểm tra lỗi cú pháp</a:t>
            </a:r>
            <a:endParaRPr sz="2200" b="0" i="0" u="none" strike="noStrike" cap="none">
              <a:solidFill>
                <a:srgbClr val="141727"/>
              </a:solidFill>
              <a:latin typeface="+mj-lt"/>
              <a:ea typeface="Calibri"/>
              <a:cs typeface="Calibri"/>
              <a:sym typeface="Calibri"/>
            </a:endParaRPr>
          </a:p>
          <a:p>
            <a:pPr marL="445769" lvl="1" indent="-171449">
              <a:spcBef>
                <a:spcPts val="600"/>
              </a:spcBef>
              <a:spcAft>
                <a:spcPts val="300"/>
              </a:spcAft>
              <a:buClr>
                <a:srgbClr val="3B5585"/>
              </a:buClr>
              <a:buSzPts val="1600"/>
              <a:buFont typeface="Arial"/>
              <a:buChar char="•"/>
            </a:pPr>
            <a:r>
              <a:rPr lang="en-US" sz="2200" b="0" i="0" u="none" strike="noStrike" cap="none">
                <a:solidFill>
                  <a:srgbClr val="141727"/>
                </a:solidFill>
                <a:latin typeface="+mj-lt"/>
                <a:ea typeface="Times New Roman"/>
                <a:cs typeface="Times New Roman"/>
                <a:sym typeface="Times New Roman"/>
              </a:rPr>
              <a:t>Chuyển source code thành các file  object code chứa mã máy</a:t>
            </a:r>
            <a:endParaRPr sz="2200" b="0" i="0" u="none" strike="noStrike" cap="none">
              <a:solidFill>
                <a:srgbClr val="141727"/>
              </a:solidFill>
              <a:latin typeface="+mj-lt"/>
              <a:ea typeface="Calibri"/>
              <a:cs typeface="Calibri"/>
              <a:sym typeface="Calibri"/>
            </a:endParaRPr>
          </a:p>
          <a:p>
            <a:pPr marL="205740" lvl="0" indent="-171450">
              <a:spcBef>
                <a:spcPts val="600"/>
              </a:spcBef>
              <a:spcAft>
                <a:spcPts val="300"/>
              </a:spcAft>
              <a:buClr>
                <a:srgbClr val="3B5585"/>
              </a:buClr>
              <a:buSzPts val="1600"/>
              <a:buFont typeface="Arial"/>
              <a:buChar char="•"/>
            </a:pPr>
            <a:r>
              <a:rPr lang="en-US" sz="2200" b="1">
                <a:solidFill>
                  <a:srgbClr val="141727"/>
                </a:solidFill>
                <a:latin typeface="+mj-lt"/>
                <a:ea typeface="Times New Roman"/>
                <a:cs typeface="Times New Roman"/>
                <a:sym typeface="Times New Roman"/>
              </a:rPr>
              <a:t>Linking (Trình liên kết) </a:t>
            </a:r>
            <a:r>
              <a:rPr lang="en-US" sz="2200">
                <a:solidFill>
                  <a:srgbClr val="141727"/>
                </a:solidFill>
                <a:ea typeface="Times New Roman"/>
                <a:cs typeface="Times New Roman"/>
                <a:sym typeface="Times New Roman"/>
              </a:rPr>
              <a:t>=&gt; đầu ra file .exe, .dll</a:t>
            </a:r>
            <a:endParaRPr sz="2200">
              <a:solidFill>
                <a:srgbClr val="141727"/>
              </a:solidFill>
              <a:latin typeface="+mj-lt"/>
              <a:ea typeface="Calibri"/>
              <a:cs typeface="Calibri"/>
              <a:sym typeface="Calibri"/>
            </a:endParaRPr>
          </a:p>
          <a:p>
            <a:pPr marL="445769" marR="0" lvl="1" indent="-171449" algn="l" rtl="0">
              <a:spcBef>
                <a:spcPts val="600"/>
              </a:spcBef>
              <a:spcAft>
                <a:spcPts val="300"/>
              </a:spcAft>
              <a:buClr>
                <a:srgbClr val="3B5585"/>
              </a:buClr>
              <a:buSzPts val="1600"/>
              <a:buFont typeface="Arial"/>
              <a:buChar char="•"/>
            </a:pPr>
            <a:r>
              <a:rPr lang="en-US" sz="2200" b="0" i="0" u="none" strike="noStrike" cap="none">
                <a:solidFill>
                  <a:srgbClr val="141727"/>
                </a:solidFill>
                <a:latin typeface="+mj-lt"/>
                <a:ea typeface="Times New Roman"/>
                <a:cs typeface="Times New Roman"/>
                <a:sym typeface="Times New Roman"/>
              </a:rPr>
              <a:t>Kết hợp các object code và các thư viện để tạo thành file thực thi hoặc file </a:t>
            </a:r>
            <a:r>
              <a:rPr lang="en-US" sz="2200" b="0" i="0" strike="noStrike" cap="none">
                <a:solidFill>
                  <a:srgbClr val="141727"/>
                </a:solidFill>
                <a:latin typeface="+mj-lt"/>
                <a:ea typeface="Times New Roman"/>
                <a:cs typeface="Times New Roman"/>
                <a:sym typeface="Times New Roman"/>
              </a:rPr>
              <a:t>thư viện.</a:t>
            </a:r>
            <a:endParaRPr sz="2200" b="0" i="0" strike="noStrike" cap="none">
              <a:solidFill>
                <a:srgbClr val="141727"/>
              </a:solidFill>
              <a:latin typeface="+mj-lt"/>
              <a:ea typeface="Calibri"/>
              <a:cs typeface="Calibri"/>
              <a:sym typeface="Calibri"/>
            </a:endParaRPr>
          </a:p>
        </p:txBody>
      </p:sp>
      <p:sp>
        <p:nvSpPr>
          <p:cNvPr id="1272" name="Google Shape;1272;p6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249643A7-BAC0-E8E5-3F30-59C508FA80E2}"/>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C800F308-48EC-75C0-1B36-67761D589B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7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1.4.</a:t>
            </a:r>
            <a:r>
              <a:rPr lang="en-US" sz="4000">
                <a:latin typeface="Times New Roman"/>
                <a:ea typeface="Times New Roman"/>
                <a:cs typeface="Times New Roman"/>
              </a:rPr>
              <a:t>5</a:t>
            </a:r>
            <a:r>
              <a:rPr lang="en-US" sz="4000">
                <a:latin typeface="Times New Roman"/>
                <a:ea typeface="Times New Roman"/>
                <a:cs typeface="Times New Roman"/>
                <a:sym typeface="Times New Roman"/>
              </a:rPr>
              <a:t> Ví dụ minh họa chương trình C++</a:t>
            </a:r>
            <a:endParaRPr sz="4000">
              <a:latin typeface="Times New Roman"/>
              <a:ea typeface="Times New Roman"/>
              <a:cs typeface="Times New Roman"/>
              <a:sym typeface="Times New Roman"/>
            </a:endParaRPr>
          </a:p>
        </p:txBody>
      </p:sp>
      <p:sp>
        <p:nvSpPr>
          <p:cNvPr id="1338" name="Google Shape;1338;p7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91490" indent="-457200">
              <a:lnSpc>
                <a:spcPct val="100000"/>
              </a:lnSpc>
              <a:spcBef>
                <a:spcPts val="0"/>
              </a:spcBef>
              <a:buClr>
                <a:srgbClr val="3B5585"/>
              </a:buClr>
              <a:buSzPts val="2400"/>
            </a:pPr>
            <a:r>
              <a:rPr lang="en-US" sz="3000" b="1">
                <a:solidFill>
                  <a:srgbClr val="141727"/>
                </a:solidFill>
                <a:latin typeface="Times New Roman"/>
                <a:ea typeface="Times New Roman"/>
                <a:cs typeface="Times New Roman"/>
                <a:sym typeface="Times New Roman"/>
              </a:rPr>
              <a:t>Ví dụ 1</a:t>
            </a:r>
            <a:r>
              <a:rPr lang="en-US" sz="3000">
                <a:solidFill>
                  <a:srgbClr val="141727"/>
                </a:solidFill>
                <a:latin typeface="Times New Roman"/>
                <a:ea typeface="Times New Roman"/>
                <a:cs typeface="Times New Roman"/>
                <a:sym typeface="Times New Roman"/>
              </a:rPr>
              <a:t>: Nhập xuất đơn giản như “Hello World”.</a:t>
            </a:r>
            <a:endParaRPr>
              <a:solidFill>
                <a:srgbClr val="141727"/>
              </a:solidFill>
            </a:endParaRPr>
          </a:p>
          <a:p>
            <a:pPr marL="491490" indent="-457200">
              <a:lnSpc>
                <a:spcPct val="100000"/>
              </a:lnSpc>
              <a:spcBef>
                <a:spcPts val="0"/>
              </a:spcBef>
              <a:buClr>
                <a:srgbClr val="3B5585"/>
              </a:buClr>
              <a:buSzPts val="2400"/>
            </a:pPr>
            <a:endParaRPr sz="3000">
              <a:solidFill>
                <a:srgbClr val="141727"/>
              </a:solidFill>
              <a:latin typeface="Times New Roman"/>
              <a:ea typeface="Times New Roman"/>
              <a:cs typeface="Times New Roman"/>
              <a:sym typeface="Times New Roman"/>
            </a:endParaRPr>
          </a:p>
          <a:p>
            <a:pPr marL="491490" indent="-457200">
              <a:lnSpc>
                <a:spcPct val="100000"/>
              </a:lnSpc>
              <a:spcBef>
                <a:spcPts val="0"/>
              </a:spcBef>
              <a:buClr>
                <a:srgbClr val="3B5585"/>
              </a:buClr>
              <a:buSzPts val="2400"/>
            </a:pPr>
            <a:r>
              <a:rPr lang="en-US" sz="3000" b="1">
                <a:solidFill>
                  <a:srgbClr val="141727"/>
                </a:solidFill>
                <a:latin typeface="Times New Roman"/>
                <a:ea typeface="Times New Roman"/>
                <a:cs typeface="Times New Roman"/>
                <a:sym typeface="Times New Roman"/>
              </a:rPr>
              <a:t>Ví dụ 2</a:t>
            </a:r>
            <a:r>
              <a:rPr lang="en-US" sz="3000">
                <a:solidFill>
                  <a:srgbClr val="141727"/>
                </a:solidFill>
                <a:latin typeface="Times New Roman"/>
                <a:ea typeface="Times New Roman"/>
                <a:cs typeface="Times New Roman"/>
                <a:sym typeface="Times New Roman"/>
              </a:rPr>
              <a:t>: Chương trình có nhập xuất dữ liệu và tính toán xử lý đơn giản như “Nhập độ dài 2 cạnh của hình chữ nhật, xuất diện tích của hình”.</a:t>
            </a:r>
            <a:endParaRPr>
              <a:solidFill>
                <a:srgbClr val="141727"/>
              </a:solidFill>
            </a:endParaRPr>
          </a:p>
          <a:p>
            <a:pPr marL="491490" indent="-457200">
              <a:lnSpc>
                <a:spcPct val="100000"/>
              </a:lnSpc>
              <a:spcBef>
                <a:spcPts val="0"/>
              </a:spcBef>
              <a:buClr>
                <a:srgbClr val="3B5585"/>
              </a:buClr>
              <a:buSzPts val="2400"/>
            </a:pPr>
            <a:endParaRPr sz="3000">
              <a:solidFill>
                <a:srgbClr val="141727"/>
              </a:solidFill>
              <a:latin typeface="Times New Roman"/>
              <a:ea typeface="Times New Roman"/>
              <a:cs typeface="Times New Roman"/>
              <a:sym typeface="Times New Roman"/>
            </a:endParaRPr>
          </a:p>
          <a:p>
            <a:pPr marL="491490" indent="-457200">
              <a:lnSpc>
                <a:spcPct val="100000"/>
              </a:lnSpc>
              <a:spcBef>
                <a:spcPts val="0"/>
              </a:spcBef>
              <a:buClr>
                <a:srgbClr val="3B5585"/>
              </a:buClr>
              <a:buSzPts val="2400"/>
            </a:pPr>
            <a:r>
              <a:rPr lang="en-US" sz="3000" b="1">
                <a:solidFill>
                  <a:srgbClr val="141727"/>
                </a:solidFill>
                <a:latin typeface="Times New Roman"/>
                <a:ea typeface="Times New Roman"/>
                <a:cs typeface="Times New Roman"/>
                <a:sym typeface="Times New Roman"/>
              </a:rPr>
              <a:t>Ví dụ 3</a:t>
            </a:r>
            <a:r>
              <a:rPr lang="en-US" sz="3000">
                <a:solidFill>
                  <a:srgbClr val="141727"/>
                </a:solidFill>
                <a:latin typeface="Times New Roman"/>
                <a:ea typeface="Times New Roman"/>
                <a:cs typeface="Times New Roman"/>
                <a:sym typeface="Times New Roman"/>
              </a:rPr>
              <a:t>: Chương trình phức tạp hơn, có sử dụng vòng lặp: kiểm tra một số nguyên n có phải là số nguyên tố không.</a:t>
            </a:r>
            <a:endParaRPr>
              <a:solidFill>
                <a:srgbClr val="141727"/>
              </a:solidFill>
            </a:endParaRPr>
          </a:p>
          <a:p>
            <a:pPr marL="205740" lvl="0" indent="-49530" algn="l" rtl="0">
              <a:lnSpc>
                <a:spcPct val="90000"/>
              </a:lnSpc>
              <a:spcBef>
                <a:spcPts val="1350"/>
              </a:spcBef>
              <a:spcAft>
                <a:spcPts val="0"/>
              </a:spcAft>
              <a:buClr>
                <a:schemeClr val="dk1"/>
              </a:buClr>
              <a:buSzPts val="1920"/>
              <a:buNone/>
            </a:pPr>
            <a:endParaRPr>
              <a:solidFill>
                <a:srgbClr val="141727"/>
              </a:solidFill>
            </a:endParaRPr>
          </a:p>
        </p:txBody>
      </p:sp>
      <p:sp>
        <p:nvSpPr>
          <p:cNvPr id="1340" name="Google Shape;1340;p73"/>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37B174C2-3E97-2F38-3B3B-557ED038B8AB}"/>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0E38C6B-3099-C682-4C4D-4CF999F4C1D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67</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74"/>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500"/>
              <a:buFont typeface="Times New Roman"/>
              <a:buNone/>
            </a:pPr>
            <a:r>
              <a:rPr lang="en-US" sz="4000"/>
              <a:t>Ví dụ 1</a:t>
            </a:r>
            <a:endParaRPr sz="4000"/>
          </a:p>
        </p:txBody>
      </p:sp>
      <p:sp>
        <p:nvSpPr>
          <p:cNvPr id="1346" name="Google Shape;1346;p74"/>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491490" indent="-457200" algn="l">
              <a:lnSpc>
                <a:spcPct val="90000"/>
              </a:lnSpc>
              <a:spcBef>
                <a:spcPts val="0"/>
              </a:spcBef>
              <a:buSzPts val="2400"/>
            </a:pPr>
            <a:r>
              <a:rPr lang="en-US" sz="3000">
                <a:latin typeface="Times New Roman"/>
                <a:ea typeface="Times New Roman"/>
                <a:cs typeface="Times New Roman"/>
                <a:sym typeface="Times New Roman"/>
              </a:rPr>
              <a:t>Xuất đơn giản như “Hello World”: </a:t>
            </a:r>
            <a:endParaRPr/>
          </a:p>
        </p:txBody>
      </p:sp>
      <p:sp>
        <p:nvSpPr>
          <p:cNvPr id="1348" name="Google Shape;1348;p74"/>
          <p:cNvSpPr/>
          <p:nvPr/>
        </p:nvSpPr>
        <p:spPr>
          <a:xfrm>
            <a:off x="1719943" y="2274252"/>
            <a:ext cx="8752113" cy="3785611"/>
          </a:xfrm>
          <a:prstGeom prst="rect">
            <a:avLst/>
          </a:prstGeom>
          <a:noFill/>
          <a:ln w="9525" cap="flat" cmpd="sng">
            <a:solidFill>
              <a:schemeClr val="tx1">
                <a:lumMod val="50000"/>
              </a:schemeClr>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onsolas"/>
                <a:ea typeface="Consolas"/>
                <a:cs typeface="Consolas"/>
                <a:sym typeface="Consolas"/>
              </a:rPr>
              <a:t>/* The traditional first program in honor of</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8000"/>
                </a:solidFill>
                <a:latin typeface="Consolas"/>
                <a:ea typeface="Consolas"/>
                <a:cs typeface="Consolas"/>
                <a:sym typeface="Consolas"/>
              </a:rPr>
              <a:t>   Dennis Ritchie who invented C at Bell Labs</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8000"/>
                </a:solidFill>
                <a:latin typeface="Consolas"/>
                <a:ea typeface="Consolas"/>
                <a:cs typeface="Consolas"/>
                <a:sym typeface="Consolas"/>
              </a:rPr>
              <a:t>   in 1972 */</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#include</a:t>
            </a:r>
            <a:r>
              <a:rPr lang="en-US" sz="2400">
                <a:solidFill>
                  <a:srgbClr val="000000"/>
                </a:solidFill>
                <a:latin typeface="Consolas"/>
                <a:ea typeface="Consolas"/>
                <a:cs typeface="Consolas"/>
                <a:sym typeface="Consolas"/>
              </a:rPr>
              <a:t> </a:t>
            </a:r>
            <a:r>
              <a:rPr lang="en-US" sz="2400">
                <a:solidFill>
                  <a:srgbClr val="A31515"/>
                </a:solidFill>
                <a:latin typeface="Consolas"/>
                <a:ea typeface="Consolas"/>
                <a:cs typeface="Consolas"/>
                <a:sym typeface="Consolas"/>
              </a:rPr>
              <a:t>&lt;iostream&gt;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using</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namespace</a:t>
            </a:r>
            <a:r>
              <a:rPr lang="en-US" sz="2400">
                <a:solidFill>
                  <a:srgbClr val="000000"/>
                </a:solidFill>
                <a:latin typeface="Consolas"/>
                <a:ea typeface="Consolas"/>
                <a:cs typeface="Consolas"/>
                <a:sym typeface="Consolas"/>
              </a:rPr>
              <a:t> std;</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int</a:t>
            </a:r>
            <a:r>
              <a:rPr lang="en-US" sz="2400">
                <a:solidFill>
                  <a:srgbClr val="000000"/>
                </a:solidFill>
                <a:latin typeface="Consolas"/>
                <a:ea typeface="Consolas"/>
                <a:cs typeface="Consolas"/>
                <a:sym typeface="Consolas"/>
              </a:rPr>
              <a:t> main()</a:t>
            </a:r>
            <a:r>
              <a:rPr lang="en-US" sz="2400">
                <a:solidFill>
                  <a:schemeClr val="dk1"/>
                </a:solidFill>
                <a:latin typeface="Calibri"/>
                <a:ea typeface="Calibri"/>
                <a:cs typeface="Calibri"/>
                <a:sym typeface="Calibri"/>
              </a:rPr>
              <a:t> </a:t>
            </a:r>
            <a:r>
              <a:rPr lang="en-US" sz="2400">
                <a:solidFill>
                  <a:srgbClr val="00000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cout &lt;&lt; </a:t>
            </a:r>
            <a:r>
              <a:rPr lang="en-US" sz="2400">
                <a:solidFill>
                  <a:srgbClr val="A31515"/>
                </a:solidFill>
                <a:latin typeface="Consolas"/>
                <a:ea typeface="Consolas"/>
                <a:cs typeface="Consolas"/>
                <a:sym typeface="Consolas"/>
              </a:rPr>
              <a:t>"Hello, world!\n"</a:t>
            </a:r>
            <a:r>
              <a:rPr lang="en-US" sz="2400">
                <a:solidFill>
                  <a:srgbClr val="000000"/>
                </a:solidFill>
                <a:latin typeface="Consolas"/>
                <a:ea typeface="Consolas"/>
                <a:cs typeface="Consolas"/>
                <a:sym typeface="Consolas"/>
              </a:rPr>
              <a:t>;</a:t>
            </a:r>
            <a:endParaRPr sz="2400"/>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return 0;</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
        <p:nvSpPr>
          <p:cNvPr id="1349" name="Google Shape;1349;p74"/>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0DB71476-E762-D7EB-B824-A9485D199EA9}"/>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781C5989-F5B9-1559-B568-405BBC5EEBC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75"/>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500"/>
              <a:buFont typeface="Times New Roman"/>
              <a:buNone/>
            </a:pPr>
            <a:r>
              <a:rPr lang="en-US" sz="4000"/>
              <a:t>Ví dụ 2</a:t>
            </a:r>
            <a:endParaRPr sz="4000"/>
          </a:p>
        </p:txBody>
      </p:sp>
      <p:sp>
        <p:nvSpPr>
          <p:cNvPr id="1355" name="Google Shape;1355;p75"/>
          <p:cNvSpPr txBox="1">
            <a:spLocks noGrp="1"/>
          </p:cNvSpPr>
          <p:nvPr>
            <p:ph type="body" idx="1"/>
          </p:nvPr>
        </p:nvSpPr>
        <p:spPr>
          <a:xfrm>
            <a:off x="729939" y="1125493"/>
            <a:ext cx="10579654" cy="4943139"/>
          </a:xfrm>
          <a:prstGeom prst="rect">
            <a:avLst/>
          </a:prstGeom>
          <a:noFill/>
          <a:ln>
            <a:noFill/>
          </a:ln>
        </p:spPr>
        <p:txBody>
          <a:bodyPr spcFirstLastPara="1" wrap="square" lIns="91425" tIns="45700" rIns="91425" bIns="45700" anchor="t" anchorCtr="0">
            <a:normAutofit/>
          </a:bodyPr>
          <a:lstStyle/>
          <a:p>
            <a:pPr marL="377190" indent="-342900" algn="l">
              <a:lnSpc>
                <a:spcPct val="150000"/>
              </a:lnSpc>
              <a:spcBef>
                <a:spcPts val="0"/>
              </a:spcBef>
              <a:buSzPts val="1920"/>
            </a:pPr>
            <a:r>
              <a:rPr lang="en-US" sz="2400"/>
              <a:t>Chương trình có nhập xuất dữ liệu và tính toán xử lý đơn giản như “Nhập độ dài 2 cạnh của hình chữ nhật, xuất diện tích của hình”</a:t>
            </a:r>
            <a:endParaRPr sz="2400"/>
          </a:p>
        </p:txBody>
      </p:sp>
      <p:sp>
        <p:nvSpPr>
          <p:cNvPr id="1357" name="Google Shape;1357;p75"/>
          <p:cNvSpPr/>
          <p:nvPr/>
        </p:nvSpPr>
        <p:spPr>
          <a:xfrm>
            <a:off x="2895599" y="2297377"/>
            <a:ext cx="6650182" cy="4062610"/>
          </a:xfrm>
          <a:prstGeom prst="rect">
            <a:avLst/>
          </a:prstGeom>
          <a:noFill/>
          <a:ln w="9525" cap="flat" cmpd="sng">
            <a:solidFill>
              <a:schemeClr val="tx1">
                <a:lumMod val="50000"/>
              </a:schemeClr>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8000"/>
                </a:solidFill>
                <a:latin typeface="Consolas"/>
                <a:ea typeface="Consolas"/>
                <a:cs typeface="Consolas"/>
                <a:sym typeface="Consolas"/>
              </a:rPr>
              <a:t>/* Minh hoa chuong trinh tinh dien tich hinh chu nhat */</a:t>
            </a: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600">
                <a:solidFill>
                  <a:srgbClr val="0000FF"/>
                </a:solidFill>
                <a:latin typeface="Consolas"/>
                <a:ea typeface="Consolas"/>
                <a:cs typeface="Consolas"/>
                <a:sym typeface="Consolas"/>
              </a:rPr>
              <a:t>#include</a:t>
            </a:r>
            <a:r>
              <a:rPr lang="en-US" sz="1600">
                <a:solidFill>
                  <a:srgbClr val="000000"/>
                </a:solidFill>
                <a:latin typeface="Consolas"/>
                <a:ea typeface="Consolas"/>
                <a:cs typeface="Consolas"/>
                <a:sym typeface="Consolas"/>
              </a:rPr>
              <a:t> </a:t>
            </a:r>
            <a:r>
              <a:rPr lang="en-US" sz="1600">
                <a:solidFill>
                  <a:srgbClr val="A31515"/>
                </a:solidFill>
                <a:latin typeface="Consolas"/>
                <a:ea typeface="Consolas"/>
                <a:cs typeface="Consolas"/>
                <a:sym typeface="Consolas"/>
              </a:rPr>
              <a:t>&lt;iostream&gt;</a:t>
            </a:r>
            <a:endParaRPr sz="16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600">
                <a:solidFill>
                  <a:srgbClr val="0000FF"/>
                </a:solidFill>
                <a:latin typeface="Consolas"/>
                <a:ea typeface="Consolas"/>
                <a:cs typeface="Consolas"/>
                <a:sym typeface="Consolas"/>
              </a:rPr>
              <a:t>using</a:t>
            </a:r>
            <a:r>
              <a:rPr lang="en-US" sz="1600">
                <a:solidFill>
                  <a:srgbClr val="000000"/>
                </a:solidFill>
                <a:latin typeface="Consolas"/>
                <a:ea typeface="Consolas"/>
                <a:cs typeface="Consolas"/>
                <a:sym typeface="Consolas"/>
              </a:rPr>
              <a:t> </a:t>
            </a:r>
            <a:r>
              <a:rPr lang="en-US" sz="1600">
                <a:solidFill>
                  <a:srgbClr val="0000FF"/>
                </a:solidFill>
                <a:latin typeface="Consolas"/>
                <a:ea typeface="Consolas"/>
                <a:cs typeface="Consolas"/>
                <a:sym typeface="Consolas"/>
              </a:rPr>
              <a:t>namespace</a:t>
            </a:r>
            <a:r>
              <a:rPr lang="en-US" sz="1600">
                <a:solidFill>
                  <a:srgbClr val="000000"/>
                </a:solidFill>
                <a:latin typeface="Consolas"/>
                <a:ea typeface="Consolas"/>
                <a:cs typeface="Consolas"/>
                <a:sym typeface="Consolas"/>
              </a:rPr>
              <a:t> std;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rgbClr val="0000FF"/>
                </a:solidFill>
                <a:latin typeface="Consolas"/>
                <a:ea typeface="Consolas"/>
                <a:cs typeface="Consolas"/>
                <a:sym typeface="Consolas"/>
              </a:rPr>
              <a:t>void</a:t>
            </a:r>
            <a:r>
              <a:rPr lang="en-US" sz="1600">
                <a:solidFill>
                  <a:srgbClr val="000000"/>
                </a:solidFill>
                <a:latin typeface="Consolas"/>
                <a:ea typeface="Consolas"/>
                <a:cs typeface="Consolas"/>
                <a:sym typeface="Consolas"/>
              </a:rPr>
              <a:t> main(){</a:t>
            </a:r>
            <a:endParaRPr sz="180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00FF"/>
                </a:solidFill>
                <a:latin typeface="Consolas"/>
                <a:ea typeface="Consolas"/>
                <a:cs typeface="Consolas"/>
                <a:sym typeface="Consolas"/>
              </a:rPr>
              <a:t>int</a:t>
            </a:r>
            <a:r>
              <a:rPr lang="en-US" sz="1600" b="0" i="0" u="none" strike="noStrike" cap="none">
                <a:solidFill>
                  <a:srgbClr val="000000"/>
                </a:solidFill>
                <a:latin typeface="Consolas"/>
                <a:ea typeface="Consolas"/>
                <a:cs typeface="Consolas"/>
                <a:sym typeface="Consolas"/>
              </a:rPr>
              <a:t> chieu_dai,chieu_rong;</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cout&lt;&lt; </a:t>
            </a:r>
            <a:r>
              <a:rPr lang="en-US" sz="1600" b="0" i="0" u="none" strike="noStrike" cap="none">
                <a:solidFill>
                  <a:srgbClr val="A31515"/>
                </a:solidFill>
                <a:latin typeface="Consolas"/>
                <a:ea typeface="Consolas"/>
                <a:cs typeface="Consolas"/>
                <a:sym typeface="Consolas"/>
              </a:rPr>
              <a:t>"Nhap chieu dai = "</a:t>
            </a:r>
            <a:r>
              <a:rPr lang="en-US" sz="1600" b="0" i="0" u="none" strike="noStrike" cap="none">
                <a:solidFill>
                  <a:srgbClr val="000000"/>
                </a:solidFill>
                <a:latin typeface="Consolas"/>
                <a:ea typeface="Consolas"/>
                <a:cs typeface="Consolas"/>
                <a:sym typeface="Consolas"/>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cin&gt;&gt;chieu_dai;</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cout&lt;&lt; </a:t>
            </a:r>
            <a:r>
              <a:rPr lang="en-US" sz="1600" b="0" i="0" u="none" strike="noStrike" cap="none">
                <a:solidFill>
                  <a:srgbClr val="A31515"/>
                </a:solidFill>
                <a:latin typeface="Consolas"/>
                <a:ea typeface="Consolas"/>
                <a:cs typeface="Consolas"/>
                <a:sym typeface="Consolas"/>
              </a:rPr>
              <a:t>"Nhap chieu rong = "</a:t>
            </a:r>
            <a:r>
              <a:rPr lang="en-US" sz="1600" b="0" i="0" u="none" strike="noStrike" cap="none">
                <a:solidFill>
                  <a:srgbClr val="000000"/>
                </a:solidFill>
                <a:latin typeface="Consolas"/>
                <a:ea typeface="Consolas"/>
                <a:cs typeface="Consolas"/>
                <a:sym typeface="Consolas"/>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cin&gt;&gt;chieu_rong;</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8000"/>
                </a:solidFill>
                <a:latin typeface="Consolas"/>
                <a:ea typeface="Consolas"/>
                <a:cs typeface="Consolas"/>
                <a:sym typeface="Consolas"/>
              </a:rPr>
              <a:t>// Tinh dien tich hinh chu nhat</a:t>
            </a:r>
            <a:endParaRPr sz="1600" b="0" i="0" u="none" strike="noStrike" cap="none">
              <a:solidFill>
                <a:srgbClr val="000000"/>
              </a:solidFill>
              <a:latin typeface="Consolas"/>
              <a:ea typeface="Consolas"/>
              <a:cs typeface="Consolas"/>
              <a:sym typeface="Consolas"/>
            </a:endParaRPr>
          </a:p>
          <a:p>
            <a:pPr marL="457200" marR="0" lvl="1" indent="0" algn="l" rtl="0">
              <a:spcBef>
                <a:spcPts val="0"/>
              </a:spcBef>
              <a:spcAft>
                <a:spcPts val="0"/>
              </a:spcAft>
              <a:buNone/>
            </a:pPr>
            <a:r>
              <a:rPr lang="en-US" sz="1600" b="0" i="0" u="none" strike="noStrike" cap="none">
                <a:solidFill>
                  <a:srgbClr val="0000FF"/>
                </a:solidFill>
                <a:latin typeface="Consolas"/>
                <a:ea typeface="Consolas"/>
                <a:cs typeface="Consolas"/>
                <a:sym typeface="Consolas"/>
              </a:rPr>
              <a:t>int</a:t>
            </a:r>
            <a:r>
              <a:rPr lang="en-US" sz="1600" b="0" i="0" u="none" strike="noStrike" cap="none">
                <a:solidFill>
                  <a:srgbClr val="000000"/>
                </a:solidFill>
                <a:latin typeface="Consolas"/>
                <a:ea typeface="Consolas"/>
                <a:cs typeface="Consolas"/>
                <a:sym typeface="Consolas"/>
              </a:rPr>
              <a:t> dien_tich = chieu_dai*chieu_rong;</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600" b="0" i="0" u="none" strike="noStrike" cap="none">
                <a:solidFill>
                  <a:srgbClr val="008000"/>
                </a:solidFill>
                <a:latin typeface="Consolas"/>
                <a:ea typeface="Consolas"/>
                <a:cs typeface="Consolas"/>
                <a:sym typeface="Consolas"/>
              </a:rPr>
              <a:t>// In ket qua ra man hinh</a:t>
            </a:r>
            <a:endParaRPr sz="1600" b="0" i="0" u="none" strike="noStrike" cap="none">
              <a:solidFill>
                <a:srgbClr val="000000"/>
              </a:solidFill>
              <a:latin typeface="Consolas"/>
              <a:ea typeface="Consolas"/>
              <a:cs typeface="Consolas"/>
              <a:sym typeface="Consolas"/>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cout &lt;&lt; </a:t>
            </a:r>
            <a:r>
              <a:rPr lang="en-US" sz="1600" b="0" i="0" u="none" strike="noStrike" cap="none">
                <a:solidFill>
                  <a:srgbClr val="A31515"/>
                </a:solidFill>
                <a:latin typeface="Consolas"/>
                <a:ea typeface="Consolas"/>
                <a:cs typeface="Consolas"/>
                <a:sym typeface="Consolas"/>
              </a:rPr>
              <a:t>"Dien tich HCN  = "</a:t>
            </a:r>
            <a:r>
              <a:rPr lang="en-US" sz="1600" b="0" i="0" u="none" strike="noStrike" cap="none">
                <a:solidFill>
                  <a:srgbClr val="000000"/>
                </a:solidFill>
                <a:latin typeface="Consolas"/>
                <a:ea typeface="Consolas"/>
                <a:cs typeface="Consolas"/>
                <a:sym typeface="Consolas"/>
              </a:rPr>
              <a:t>&lt;&lt;dien_tich;</a:t>
            </a:r>
            <a:endParaRPr/>
          </a:p>
          <a:p>
            <a:pPr marL="457200" marR="0" lvl="1" indent="0" algn="l" rtl="0">
              <a:spcBef>
                <a:spcPts val="0"/>
              </a:spcBef>
              <a:spcAft>
                <a:spcPts val="0"/>
              </a:spcAft>
              <a:buNone/>
            </a:pPr>
            <a:r>
              <a:rPr lang="en-US" sz="1600" b="0" i="0" u="none" strike="noStrike" cap="none">
                <a:solidFill>
                  <a:srgbClr val="000000"/>
                </a:solidFill>
                <a:latin typeface="Consolas"/>
                <a:ea typeface="Consolas"/>
                <a:cs typeface="Consolas"/>
                <a:sym typeface="Consolas"/>
              </a:rPr>
              <a:t>return 0;</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1358" name="Google Shape;1358;p75"/>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5C1488FA-D7FD-CA27-7594-99C0954CEEDB}"/>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74ECA23-23E8-25D4-7FB9-CF2E38DDE2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sz="4400">
                <a:latin typeface="Times New Roman"/>
                <a:ea typeface="Times New Roman"/>
                <a:cs typeface="Times New Roman"/>
                <a:sym typeface="Times New Roman"/>
              </a:rPr>
              <a:t>1.</a:t>
            </a:r>
            <a:r>
              <a:rPr lang="en-US">
                <a:latin typeface="Times New Roman"/>
                <a:ea typeface="Times New Roman"/>
                <a:cs typeface="Times New Roman"/>
              </a:rPr>
              <a:t>1.</a:t>
            </a:r>
            <a:r>
              <a:rPr lang="en-US" sz="4400">
                <a:latin typeface="Times New Roman"/>
                <a:ea typeface="Times New Roman"/>
                <a:cs typeface="Times New Roman"/>
                <a:sym typeface="Times New Roman"/>
              </a:rPr>
              <a:t>3 Phần cứng máy tính </a:t>
            </a:r>
            <a:endParaRPr/>
          </a:p>
        </p:txBody>
      </p:sp>
      <p:sp>
        <p:nvSpPr>
          <p:cNvPr id="430" name="Google Shape;430;p8"/>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30000"/>
              </a:lnSpc>
              <a:spcBef>
                <a:spcPts val="0"/>
              </a:spcBef>
              <a:spcAft>
                <a:spcPts val="0"/>
              </a:spcAft>
              <a:buClr>
                <a:schemeClr val="dk1"/>
              </a:buClr>
              <a:buSzPts val="2800"/>
              <a:buChar char="•"/>
            </a:pPr>
            <a:r>
              <a:rPr lang="en-US"/>
              <a:t>Ví dụ một số phần cứng máy tính:</a:t>
            </a:r>
            <a:endParaRPr/>
          </a:p>
        </p:txBody>
      </p:sp>
      <p:sp>
        <p:nvSpPr>
          <p:cNvPr id="431" name="Google Shape;431;p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433" name="Google Shape;433;p8"/>
          <p:cNvGrpSpPr/>
          <p:nvPr/>
        </p:nvGrpSpPr>
        <p:grpSpPr>
          <a:xfrm>
            <a:off x="774145" y="1407886"/>
            <a:ext cx="11266311" cy="5067734"/>
            <a:chOff x="374491" y="673581"/>
            <a:chExt cx="11024830" cy="5802039"/>
          </a:xfrm>
        </p:grpSpPr>
        <p:pic>
          <p:nvPicPr>
            <p:cNvPr id="434" name="Google Shape;434;p8" descr="HP 941881-001 - SSD 512GB PCIe NVMe TLC"/>
            <p:cNvPicPr preferRelativeResize="0"/>
            <p:nvPr/>
          </p:nvPicPr>
          <p:blipFill rotWithShape="1">
            <a:blip r:embed="rId3">
              <a:alphaModFix/>
            </a:blip>
            <a:srcRect/>
            <a:stretch/>
          </p:blipFill>
          <p:spPr>
            <a:xfrm rot="-5211779">
              <a:off x="9067826" y="1614842"/>
              <a:ext cx="2902440" cy="1604121"/>
            </a:xfrm>
            <a:prstGeom prst="rect">
              <a:avLst/>
            </a:prstGeom>
            <a:noFill/>
            <a:ln>
              <a:noFill/>
            </a:ln>
          </p:spPr>
        </p:pic>
        <p:pic>
          <p:nvPicPr>
            <p:cNvPr id="435" name="Google Shape;435;p8" descr="MAINBOARD LAPTOP HP 14N CPU I7-4500U RỜI CHUYỂN SHARE | Thành Vinh Center"/>
            <p:cNvPicPr preferRelativeResize="0"/>
            <p:nvPr/>
          </p:nvPicPr>
          <p:blipFill rotWithShape="1">
            <a:blip r:embed="rId4">
              <a:alphaModFix/>
            </a:blip>
            <a:srcRect/>
            <a:stretch/>
          </p:blipFill>
          <p:spPr>
            <a:xfrm>
              <a:off x="7490226" y="861423"/>
              <a:ext cx="2411700" cy="2411700"/>
            </a:xfrm>
            <a:prstGeom prst="rect">
              <a:avLst/>
            </a:prstGeom>
            <a:noFill/>
            <a:ln>
              <a:noFill/>
            </a:ln>
          </p:spPr>
        </p:pic>
        <p:pic>
          <p:nvPicPr>
            <p:cNvPr id="436" name="Google Shape;436;p8" descr="Процессор Intel Core i7 6900K OEM (SR2PB, CM8067102056010) — купить, цена и  характеристики, отзывы"/>
            <p:cNvPicPr preferRelativeResize="0"/>
            <p:nvPr/>
          </p:nvPicPr>
          <p:blipFill rotWithShape="1">
            <a:blip r:embed="rId5">
              <a:alphaModFix/>
            </a:blip>
            <a:srcRect/>
            <a:stretch/>
          </p:blipFill>
          <p:spPr>
            <a:xfrm>
              <a:off x="7861478" y="3305000"/>
              <a:ext cx="914019" cy="914019"/>
            </a:xfrm>
            <a:prstGeom prst="rect">
              <a:avLst/>
            </a:prstGeom>
            <a:noFill/>
            <a:ln>
              <a:noFill/>
            </a:ln>
          </p:spPr>
        </p:pic>
        <p:pic>
          <p:nvPicPr>
            <p:cNvPr id="437" name="Google Shape;437;p8" descr="Buy the Intel Core i7 13700F CPU 16 Cores / 24 Threads - Max Turbo 5.2GHz  -... ( BX8071513700F ) online - PBTech.co.nz"/>
            <p:cNvPicPr preferRelativeResize="0"/>
            <p:nvPr/>
          </p:nvPicPr>
          <p:blipFill rotWithShape="1">
            <a:blip r:embed="rId6">
              <a:alphaModFix/>
            </a:blip>
            <a:srcRect/>
            <a:stretch/>
          </p:blipFill>
          <p:spPr>
            <a:xfrm>
              <a:off x="8854934" y="3165375"/>
              <a:ext cx="1346507" cy="1346507"/>
            </a:xfrm>
            <a:prstGeom prst="rect">
              <a:avLst/>
            </a:prstGeom>
            <a:noFill/>
            <a:ln>
              <a:noFill/>
            </a:ln>
          </p:spPr>
        </p:pic>
        <p:pic>
          <p:nvPicPr>
            <p:cNvPr id="438" name="Google Shape;438;p8" descr="RAM 8GB DDR4 3200MHz For Laptop"/>
            <p:cNvPicPr preferRelativeResize="0"/>
            <p:nvPr/>
          </p:nvPicPr>
          <p:blipFill rotWithShape="1">
            <a:blip r:embed="rId7">
              <a:alphaModFix/>
            </a:blip>
            <a:srcRect/>
            <a:stretch/>
          </p:blipFill>
          <p:spPr>
            <a:xfrm>
              <a:off x="9001178" y="4417812"/>
              <a:ext cx="2298616" cy="1814949"/>
            </a:xfrm>
            <a:prstGeom prst="rect">
              <a:avLst/>
            </a:prstGeom>
            <a:noFill/>
            <a:ln>
              <a:noFill/>
            </a:ln>
          </p:spPr>
        </p:pic>
        <p:pic>
          <p:nvPicPr>
            <p:cNvPr id="439" name="Google Shape;439;p8" descr="Процессоры с графикой Intel UHD Graphics 730: купить по выгодной цене в  интернет магазине Регард Москва. Характеристики, описание, отзывы"/>
            <p:cNvPicPr preferRelativeResize="0"/>
            <p:nvPr/>
          </p:nvPicPr>
          <p:blipFill rotWithShape="1">
            <a:blip r:embed="rId8">
              <a:alphaModFix/>
            </a:blip>
            <a:srcRect/>
            <a:stretch/>
          </p:blipFill>
          <p:spPr>
            <a:xfrm>
              <a:off x="7855898" y="4685574"/>
              <a:ext cx="1161172" cy="1346648"/>
            </a:xfrm>
            <a:prstGeom prst="rect">
              <a:avLst/>
            </a:prstGeom>
            <a:noFill/>
            <a:ln>
              <a:noFill/>
            </a:ln>
          </p:spPr>
        </p:pic>
        <p:pic>
          <p:nvPicPr>
            <p:cNvPr id="440" name="Google Shape;440;p8" descr="Máy in HP LaserJet MFP M236dw 9YF95A đa năng (Print, copy, scan)"/>
            <p:cNvPicPr preferRelativeResize="0"/>
            <p:nvPr/>
          </p:nvPicPr>
          <p:blipFill rotWithShape="1">
            <a:blip r:embed="rId9">
              <a:alphaModFix/>
            </a:blip>
            <a:srcRect/>
            <a:stretch/>
          </p:blipFill>
          <p:spPr>
            <a:xfrm>
              <a:off x="1358395" y="4974830"/>
              <a:ext cx="1998243" cy="1500790"/>
            </a:xfrm>
            <a:prstGeom prst="rect">
              <a:avLst/>
            </a:prstGeom>
            <a:noFill/>
            <a:ln>
              <a:noFill/>
            </a:ln>
          </p:spPr>
        </p:pic>
        <p:pic>
          <p:nvPicPr>
            <p:cNvPr id="441" name="Google Shape;441;p8"/>
            <p:cNvPicPr preferRelativeResize="0"/>
            <p:nvPr/>
          </p:nvPicPr>
          <p:blipFill rotWithShape="1">
            <a:blip r:embed="rId10">
              <a:alphaModFix/>
            </a:blip>
            <a:srcRect/>
            <a:stretch/>
          </p:blipFill>
          <p:spPr>
            <a:xfrm>
              <a:off x="4673504" y="1959321"/>
              <a:ext cx="2370981" cy="3567089"/>
            </a:xfrm>
            <a:prstGeom prst="rect">
              <a:avLst/>
            </a:prstGeom>
            <a:noFill/>
            <a:ln>
              <a:noFill/>
            </a:ln>
          </p:spPr>
        </p:pic>
        <p:sp>
          <p:nvSpPr>
            <p:cNvPr id="442" name="Google Shape;442;p8"/>
            <p:cNvSpPr/>
            <p:nvPr/>
          </p:nvSpPr>
          <p:spPr>
            <a:xfrm>
              <a:off x="7447674" y="673581"/>
              <a:ext cx="3852118" cy="5802037"/>
            </a:xfrm>
            <a:custGeom>
              <a:avLst/>
              <a:gdLst/>
              <a:ahLst/>
              <a:cxnLst/>
              <a:rect l="l" t="t" r="r" b="b"/>
              <a:pathLst>
                <a:path w="3852118" h="5802037" extrusionOk="0">
                  <a:moveTo>
                    <a:pt x="0" y="642033"/>
                  </a:moveTo>
                  <a:cubicBezTo>
                    <a:pt x="-8172" y="282408"/>
                    <a:pt x="265704" y="8161"/>
                    <a:pt x="642033" y="0"/>
                  </a:cubicBezTo>
                  <a:cubicBezTo>
                    <a:pt x="642030" y="1"/>
                    <a:pt x="642024" y="0"/>
                    <a:pt x="642020" y="0"/>
                  </a:cubicBezTo>
                  <a:lnTo>
                    <a:pt x="642020" y="0"/>
                  </a:lnTo>
                  <a:cubicBezTo>
                    <a:pt x="1013048" y="-9565"/>
                    <a:pt x="1205312" y="-14099"/>
                    <a:pt x="1605049" y="0"/>
                  </a:cubicBezTo>
                  <a:cubicBezTo>
                    <a:pt x="1902119" y="-144180"/>
                    <a:pt x="2912356" y="-51340"/>
                    <a:pt x="3210085" y="0"/>
                  </a:cubicBezTo>
                  <a:cubicBezTo>
                    <a:pt x="3601277" y="4343"/>
                    <a:pt x="3865414" y="260086"/>
                    <a:pt x="3852118" y="642033"/>
                  </a:cubicBezTo>
                  <a:cubicBezTo>
                    <a:pt x="3939757" y="1774022"/>
                    <a:pt x="3779439" y="2391790"/>
                    <a:pt x="3852118" y="3384522"/>
                  </a:cubicBezTo>
                  <a:lnTo>
                    <a:pt x="3852118" y="3384522"/>
                  </a:lnTo>
                  <a:cubicBezTo>
                    <a:pt x="3779443" y="3605671"/>
                    <a:pt x="3816700" y="4244654"/>
                    <a:pt x="3852118" y="4835031"/>
                  </a:cubicBezTo>
                  <a:cubicBezTo>
                    <a:pt x="3876973" y="4957805"/>
                    <a:pt x="3827892" y="5064791"/>
                    <a:pt x="3852118" y="5160004"/>
                  </a:cubicBezTo>
                  <a:cubicBezTo>
                    <a:pt x="3827301" y="5510575"/>
                    <a:pt x="3611390" y="5840245"/>
                    <a:pt x="3210085" y="5802037"/>
                  </a:cubicBezTo>
                  <a:cubicBezTo>
                    <a:pt x="2831266" y="5922079"/>
                    <a:pt x="2144726" y="5746413"/>
                    <a:pt x="1605049" y="5802037"/>
                  </a:cubicBezTo>
                  <a:cubicBezTo>
                    <a:pt x="1388042" y="5726693"/>
                    <a:pt x="859741" y="5799121"/>
                    <a:pt x="642020" y="5802037"/>
                  </a:cubicBezTo>
                  <a:lnTo>
                    <a:pt x="642020" y="5802037"/>
                  </a:lnTo>
                  <a:cubicBezTo>
                    <a:pt x="642027" y="5802037"/>
                    <a:pt x="642027" y="5802038"/>
                    <a:pt x="642033" y="5802037"/>
                  </a:cubicBezTo>
                  <a:cubicBezTo>
                    <a:pt x="237500" y="5810239"/>
                    <a:pt x="-41397" y="5486026"/>
                    <a:pt x="0" y="5160004"/>
                  </a:cubicBezTo>
                  <a:cubicBezTo>
                    <a:pt x="9668" y="5108027"/>
                    <a:pt x="-3416" y="4875697"/>
                    <a:pt x="0" y="4835031"/>
                  </a:cubicBezTo>
                  <a:cubicBezTo>
                    <a:pt x="-197611" y="4350527"/>
                    <a:pt x="-349625" y="3663962"/>
                    <a:pt x="-363794" y="3295615"/>
                  </a:cubicBezTo>
                  <a:cubicBezTo>
                    <a:pt x="-288618" y="3317347"/>
                    <a:pt x="-137962" y="3320903"/>
                    <a:pt x="0" y="3384522"/>
                  </a:cubicBezTo>
                  <a:cubicBezTo>
                    <a:pt x="-83617" y="2621942"/>
                    <a:pt x="19086" y="1486314"/>
                    <a:pt x="0" y="642033"/>
                  </a:cubicBezTo>
                  <a:close/>
                </a:path>
              </a:pathLst>
            </a:custGeom>
            <a:noFill/>
            <a:ln w="38100" cap="rnd" cmpd="dbl">
              <a:solidFill>
                <a:srgbClr val="171616"/>
              </a:solidFill>
              <a:prstDash val="dash"/>
              <a:bevel/>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43" name="Google Shape;443;p8"/>
            <p:cNvCxnSpPr/>
            <p:nvPr/>
          </p:nvCxnSpPr>
          <p:spPr>
            <a:xfrm rot="10800000" flipH="1">
              <a:off x="3553661" y="4038677"/>
              <a:ext cx="1237262" cy="278452"/>
            </a:xfrm>
            <a:prstGeom prst="straightConnector1">
              <a:avLst/>
            </a:prstGeom>
            <a:noFill/>
            <a:ln w="38100" cap="rnd" cmpd="dbl">
              <a:solidFill>
                <a:srgbClr val="171616"/>
              </a:solidFill>
              <a:prstDash val="dash"/>
              <a:bevel/>
              <a:headEnd type="none" w="sm" len="sm"/>
              <a:tailEnd type="stealth" w="lg" len="lg"/>
            </a:ln>
          </p:spPr>
        </p:cxnSp>
        <p:cxnSp>
          <p:nvCxnSpPr>
            <p:cNvPr id="444" name="Google Shape;444;p8"/>
            <p:cNvCxnSpPr/>
            <p:nvPr/>
          </p:nvCxnSpPr>
          <p:spPr>
            <a:xfrm>
              <a:off x="2982021" y="4511882"/>
              <a:ext cx="1772988" cy="264133"/>
            </a:xfrm>
            <a:prstGeom prst="straightConnector1">
              <a:avLst/>
            </a:prstGeom>
            <a:noFill/>
            <a:ln w="38100" cap="rnd" cmpd="dbl">
              <a:solidFill>
                <a:srgbClr val="171616"/>
              </a:solidFill>
              <a:prstDash val="dash"/>
              <a:bevel/>
              <a:headEnd type="none" w="sm" len="sm"/>
              <a:tailEnd type="stealth" w="lg" len="lg"/>
            </a:ln>
          </p:spPr>
        </p:cxnSp>
        <p:cxnSp>
          <p:nvCxnSpPr>
            <p:cNvPr id="445" name="Google Shape;445;p8"/>
            <p:cNvCxnSpPr/>
            <p:nvPr/>
          </p:nvCxnSpPr>
          <p:spPr>
            <a:xfrm rot="10800000" flipH="1">
              <a:off x="3244831" y="5191386"/>
              <a:ext cx="1483667" cy="335024"/>
            </a:xfrm>
            <a:prstGeom prst="straightConnector1">
              <a:avLst/>
            </a:prstGeom>
            <a:noFill/>
            <a:ln w="38100" cap="rnd" cmpd="dbl">
              <a:solidFill>
                <a:srgbClr val="171616"/>
              </a:solidFill>
              <a:prstDash val="dash"/>
              <a:bevel/>
              <a:headEnd type="none" w="sm" len="sm"/>
              <a:tailEnd type="stealth" w="lg" len="lg"/>
            </a:ln>
          </p:spPr>
        </p:cxnSp>
        <p:sp>
          <p:nvSpPr>
            <p:cNvPr id="446" name="Google Shape;446;p8"/>
            <p:cNvSpPr txBox="1"/>
            <p:nvPr/>
          </p:nvSpPr>
          <p:spPr>
            <a:xfrm>
              <a:off x="1094217" y="4327126"/>
              <a:ext cx="1197764"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Bàn phím</a:t>
              </a:r>
              <a:endParaRPr sz="1800">
                <a:solidFill>
                  <a:schemeClr val="dk1"/>
                </a:solidFill>
                <a:latin typeface="Consolas"/>
                <a:ea typeface="Consolas"/>
                <a:cs typeface="Consolas"/>
                <a:sym typeface="Consolas"/>
              </a:endParaRPr>
            </a:p>
          </p:txBody>
        </p:sp>
        <p:sp>
          <p:nvSpPr>
            <p:cNvPr id="447" name="Google Shape;447;p8"/>
            <p:cNvSpPr txBox="1"/>
            <p:nvPr/>
          </p:nvSpPr>
          <p:spPr>
            <a:xfrm>
              <a:off x="5011146" y="5540828"/>
              <a:ext cx="1324402"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Thùng máy</a:t>
              </a:r>
              <a:endParaRPr sz="1800">
                <a:solidFill>
                  <a:schemeClr val="dk1"/>
                </a:solidFill>
                <a:latin typeface="Consolas"/>
                <a:ea typeface="Consolas"/>
                <a:cs typeface="Consolas"/>
                <a:sym typeface="Consolas"/>
              </a:endParaRPr>
            </a:p>
          </p:txBody>
        </p:sp>
        <p:sp>
          <p:nvSpPr>
            <p:cNvPr id="448" name="Google Shape;448;p8"/>
            <p:cNvSpPr txBox="1"/>
            <p:nvPr/>
          </p:nvSpPr>
          <p:spPr>
            <a:xfrm>
              <a:off x="7919873" y="766378"/>
              <a:ext cx="1577676"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Bo mạch chủ</a:t>
              </a:r>
              <a:endParaRPr sz="1800">
                <a:solidFill>
                  <a:schemeClr val="dk1"/>
                </a:solidFill>
                <a:latin typeface="Consolas"/>
                <a:ea typeface="Consolas"/>
                <a:cs typeface="Consolas"/>
                <a:sym typeface="Consolas"/>
              </a:endParaRPr>
            </a:p>
          </p:txBody>
        </p:sp>
        <p:sp>
          <p:nvSpPr>
            <p:cNvPr id="449" name="Google Shape;449;p8"/>
            <p:cNvSpPr txBox="1"/>
            <p:nvPr/>
          </p:nvSpPr>
          <p:spPr>
            <a:xfrm>
              <a:off x="1147270" y="1545547"/>
              <a:ext cx="1197764"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Màn hình</a:t>
              </a:r>
              <a:endParaRPr sz="1800">
                <a:solidFill>
                  <a:schemeClr val="dk1"/>
                </a:solidFill>
                <a:latin typeface="Consolas"/>
                <a:ea typeface="Consolas"/>
                <a:cs typeface="Consolas"/>
                <a:sym typeface="Consolas"/>
              </a:endParaRPr>
            </a:p>
          </p:txBody>
        </p:sp>
        <p:sp>
          <p:nvSpPr>
            <p:cNvPr id="450" name="Google Shape;450;p8"/>
            <p:cNvSpPr txBox="1"/>
            <p:nvPr/>
          </p:nvSpPr>
          <p:spPr>
            <a:xfrm>
              <a:off x="7688922" y="5941835"/>
              <a:ext cx="1830950"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Card màn hình</a:t>
              </a:r>
              <a:endParaRPr sz="1800">
                <a:solidFill>
                  <a:schemeClr val="dk1"/>
                </a:solidFill>
                <a:latin typeface="Consolas"/>
                <a:ea typeface="Consolas"/>
                <a:cs typeface="Consolas"/>
                <a:sym typeface="Consolas"/>
              </a:endParaRPr>
            </a:p>
          </p:txBody>
        </p:sp>
        <p:sp>
          <p:nvSpPr>
            <p:cNvPr id="451" name="Google Shape;451;p8"/>
            <p:cNvSpPr txBox="1"/>
            <p:nvPr/>
          </p:nvSpPr>
          <p:spPr>
            <a:xfrm>
              <a:off x="9719227" y="5725551"/>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RAM</a:t>
              </a:r>
              <a:endParaRPr sz="1800">
                <a:solidFill>
                  <a:schemeClr val="dk1"/>
                </a:solidFill>
                <a:latin typeface="Consolas"/>
                <a:ea typeface="Consolas"/>
                <a:cs typeface="Consolas"/>
                <a:sym typeface="Consolas"/>
              </a:endParaRPr>
            </a:p>
          </p:txBody>
        </p:sp>
        <p:sp>
          <p:nvSpPr>
            <p:cNvPr id="452" name="Google Shape;452;p8"/>
            <p:cNvSpPr txBox="1"/>
            <p:nvPr/>
          </p:nvSpPr>
          <p:spPr>
            <a:xfrm>
              <a:off x="10473525" y="3762818"/>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SSD</a:t>
              </a:r>
              <a:endParaRPr sz="1800">
                <a:solidFill>
                  <a:schemeClr val="dk1"/>
                </a:solidFill>
                <a:latin typeface="Consolas"/>
                <a:ea typeface="Consolas"/>
                <a:cs typeface="Consolas"/>
                <a:sym typeface="Consolas"/>
              </a:endParaRPr>
            </a:p>
          </p:txBody>
        </p:sp>
        <p:sp>
          <p:nvSpPr>
            <p:cNvPr id="453" name="Google Shape;453;p8"/>
            <p:cNvSpPr txBox="1"/>
            <p:nvPr/>
          </p:nvSpPr>
          <p:spPr>
            <a:xfrm>
              <a:off x="7970082" y="4188895"/>
              <a:ext cx="564578"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CPU</a:t>
              </a:r>
              <a:endParaRPr sz="1800">
                <a:solidFill>
                  <a:schemeClr val="dk1"/>
                </a:solidFill>
                <a:latin typeface="Consolas"/>
                <a:ea typeface="Consolas"/>
                <a:cs typeface="Consolas"/>
                <a:sym typeface="Consolas"/>
              </a:endParaRPr>
            </a:p>
          </p:txBody>
        </p:sp>
        <p:sp>
          <p:nvSpPr>
            <p:cNvPr id="454" name="Google Shape;454;p8"/>
            <p:cNvSpPr txBox="1"/>
            <p:nvPr/>
          </p:nvSpPr>
          <p:spPr>
            <a:xfrm>
              <a:off x="9530672" y="4107229"/>
              <a:ext cx="691215"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Quạt</a:t>
              </a:r>
              <a:endParaRPr sz="1800">
                <a:solidFill>
                  <a:schemeClr val="dk1"/>
                </a:solidFill>
                <a:latin typeface="Consolas"/>
                <a:ea typeface="Consolas"/>
                <a:cs typeface="Consolas"/>
                <a:sym typeface="Consolas"/>
              </a:endParaRPr>
            </a:p>
          </p:txBody>
        </p:sp>
        <p:sp>
          <p:nvSpPr>
            <p:cNvPr id="455" name="Google Shape;455;p8"/>
            <p:cNvSpPr txBox="1"/>
            <p:nvPr/>
          </p:nvSpPr>
          <p:spPr>
            <a:xfrm>
              <a:off x="3094967" y="5593373"/>
              <a:ext cx="944489"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Máy in</a:t>
              </a:r>
              <a:endParaRPr sz="1800">
                <a:solidFill>
                  <a:schemeClr val="dk1"/>
                </a:solidFill>
                <a:latin typeface="Consolas"/>
                <a:ea typeface="Consolas"/>
                <a:cs typeface="Consolas"/>
                <a:sym typeface="Consolas"/>
              </a:endParaRPr>
            </a:p>
          </p:txBody>
        </p:sp>
        <p:pic>
          <p:nvPicPr>
            <p:cNvPr id="456" name="Google Shape;456;p8"/>
            <p:cNvPicPr preferRelativeResize="0"/>
            <p:nvPr/>
          </p:nvPicPr>
          <p:blipFill rotWithShape="1">
            <a:blip r:embed="rId11">
              <a:alphaModFix/>
            </a:blip>
            <a:srcRect/>
            <a:stretch/>
          </p:blipFill>
          <p:spPr>
            <a:xfrm>
              <a:off x="374491" y="1977392"/>
              <a:ext cx="3055478" cy="2490168"/>
            </a:xfrm>
            <a:prstGeom prst="rect">
              <a:avLst/>
            </a:prstGeom>
            <a:noFill/>
            <a:ln>
              <a:noFill/>
            </a:ln>
          </p:spPr>
        </p:pic>
        <p:sp>
          <p:nvSpPr>
            <p:cNvPr id="457" name="Google Shape;457;p8"/>
            <p:cNvSpPr txBox="1"/>
            <p:nvPr/>
          </p:nvSpPr>
          <p:spPr>
            <a:xfrm>
              <a:off x="2580835" y="3704803"/>
              <a:ext cx="1324402"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Con chuột</a:t>
              </a:r>
              <a:endParaRPr sz="1800">
                <a:solidFill>
                  <a:schemeClr val="dk1"/>
                </a:solidFill>
                <a:latin typeface="Consolas"/>
                <a:ea typeface="Consolas"/>
                <a:cs typeface="Consolas"/>
                <a:sym typeface="Consolas"/>
              </a:endParaRPr>
            </a:p>
          </p:txBody>
        </p:sp>
        <p:pic>
          <p:nvPicPr>
            <p:cNvPr id="458" name="Google Shape;458;p8" descr="PC HP Slim Desktop S01-pF2024d 6K7B3PA | Laptop World"/>
            <p:cNvPicPr preferRelativeResize="0"/>
            <p:nvPr/>
          </p:nvPicPr>
          <p:blipFill rotWithShape="1">
            <a:blip r:embed="rId12">
              <a:alphaModFix/>
            </a:blip>
            <a:srcRect/>
            <a:stretch/>
          </p:blipFill>
          <p:spPr>
            <a:xfrm>
              <a:off x="3098432" y="1107680"/>
              <a:ext cx="1549383" cy="1549383"/>
            </a:xfrm>
            <a:prstGeom prst="rect">
              <a:avLst/>
            </a:prstGeom>
            <a:noFill/>
            <a:ln>
              <a:noFill/>
            </a:ln>
          </p:spPr>
        </p:pic>
        <p:sp>
          <p:nvSpPr>
            <p:cNvPr id="459" name="Google Shape;459;p8"/>
            <p:cNvSpPr txBox="1"/>
            <p:nvPr/>
          </p:nvSpPr>
          <p:spPr>
            <a:xfrm>
              <a:off x="3232939" y="2435966"/>
              <a:ext cx="1197764" cy="401007"/>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sz="1800">
                  <a:solidFill>
                    <a:schemeClr val="dk1"/>
                  </a:solidFill>
                  <a:latin typeface="Consolas"/>
                  <a:ea typeface="Consolas"/>
                  <a:cs typeface="Consolas"/>
                  <a:sym typeface="Consolas"/>
                </a:rPr>
                <a:t>Tai nghe</a:t>
              </a:r>
              <a:endParaRPr sz="1800">
                <a:solidFill>
                  <a:schemeClr val="dk1"/>
                </a:solidFill>
                <a:latin typeface="Consolas"/>
                <a:ea typeface="Consolas"/>
                <a:cs typeface="Consolas"/>
                <a:sym typeface="Consolas"/>
              </a:endParaRPr>
            </a:p>
          </p:txBody>
        </p:sp>
        <p:cxnSp>
          <p:nvCxnSpPr>
            <p:cNvPr id="460" name="Google Shape;460;p8"/>
            <p:cNvCxnSpPr/>
            <p:nvPr/>
          </p:nvCxnSpPr>
          <p:spPr>
            <a:xfrm>
              <a:off x="4266730" y="2360428"/>
              <a:ext cx="541220" cy="419209"/>
            </a:xfrm>
            <a:prstGeom prst="straightConnector1">
              <a:avLst/>
            </a:prstGeom>
            <a:noFill/>
            <a:ln w="38100" cap="rnd" cmpd="dbl">
              <a:solidFill>
                <a:srgbClr val="171616"/>
              </a:solidFill>
              <a:prstDash val="dash"/>
              <a:bevel/>
              <a:headEnd type="none" w="sm" len="sm"/>
              <a:tailEnd type="stealth" w="lg" len="lg"/>
            </a:ln>
          </p:spPr>
        </p:cxnSp>
        <p:cxnSp>
          <p:nvCxnSpPr>
            <p:cNvPr id="461" name="Google Shape;461;p8"/>
            <p:cNvCxnSpPr/>
            <p:nvPr/>
          </p:nvCxnSpPr>
          <p:spPr>
            <a:xfrm>
              <a:off x="3127987" y="3508704"/>
              <a:ext cx="1662936" cy="111542"/>
            </a:xfrm>
            <a:prstGeom prst="straightConnector1">
              <a:avLst/>
            </a:prstGeom>
            <a:noFill/>
            <a:ln w="38100" cap="rnd" cmpd="dbl">
              <a:solidFill>
                <a:srgbClr val="171616"/>
              </a:solidFill>
              <a:prstDash val="dash"/>
              <a:bevel/>
              <a:headEnd type="none" w="sm" len="sm"/>
              <a:tailEnd type="stealth" w="lg" len="lg"/>
            </a:ln>
          </p:spPr>
        </p:cxnSp>
      </p:grpSp>
      <p:sp>
        <p:nvSpPr>
          <p:cNvPr id="2" name="Date Placeholder 1">
            <a:extLst>
              <a:ext uri="{FF2B5EF4-FFF2-40B4-BE49-F238E27FC236}">
                <a16:creationId xmlns:a16="http://schemas.microsoft.com/office/drawing/2014/main" id="{84F0B858-F82B-2C7C-8E01-EF1ACAAACDFE}"/>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AC20F231-1CC8-0C9B-1EEB-0F883B3041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76"/>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500"/>
              <a:buFont typeface="Times New Roman"/>
              <a:buNone/>
            </a:pPr>
            <a:r>
              <a:rPr lang="en-US" sz="4000"/>
              <a:t>Ví dụ 3</a:t>
            </a:r>
            <a:endParaRPr sz="4000"/>
          </a:p>
        </p:txBody>
      </p:sp>
      <p:sp>
        <p:nvSpPr>
          <p:cNvPr id="1364" name="Google Shape;1364;p76"/>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377190" indent="-342900" algn="l">
              <a:lnSpc>
                <a:spcPct val="90000"/>
              </a:lnSpc>
              <a:buSzPts val="1920"/>
            </a:pPr>
            <a:r>
              <a:rPr lang="en-US" sz="2400"/>
              <a:t>Chương trình phức tạp hơn, có sử dụng vòng lặp: kiểm tra một số nguyên n có phải là số nguyên tố không.</a:t>
            </a:r>
            <a:endParaRPr sz="2400"/>
          </a:p>
          <a:p>
            <a:pPr marL="205740" lvl="0" indent="-49530" algn="l" rtl="0">
              <a:lnSpc>
                <a:spcPct val="90000"/>
              </a:lnSpc>
              <a:spcAft>
                <a:spcPts val="0"/>
              </a:spcAft>
              <a:buClr>
                <a:schemeClr val="dk1"/>
              </a:buClr>
              <a:buSzPts val="1920"/>
              <a:buNone/>
            </a:pPr>
            <a:endParaRPr sz="2400"/>
          </a:p>
        </p:txBody>
      </p:sp>
      <p:sp>
        <p:nvSpPr>
          <p:cNvPr id="1366" name="Google Shape;1366;p76"/>
          <p:cNvSpPr/>
          <p:nvPr/>
        </p:nvSpPr>
        <p:spPr>
          <a:xfrm>
            <a:off x="2674127" y="2045638"/>
            <a:ext cx="7906788" cy="4462720"/>
          </a:xfrm>
          <a:prstGeom prst="rect">
            <a:avLst/>
          </a:prstGeom>
          <a:noFill/>
          <a:ln w="9525" cap="flat" cmpd="sng">
            <a:solidFill>
              <a:schemeClr val="tx1">
                <a:lumMod val="50000"/>
              </a:schemeClr>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8000"/>
                </a:solidFill>
                <a:latin typeface="Consolas"/>
                <a:ea typeface="Consolas"/>
                <a:cs typeface="Consolas"/>
                <a:sym typeface="Consolas"/>
              </a:rPr>
              <a:t>/* Chuong trinh minh hoa kiem tra so nguyen to */</a:t>
            </a:r>
            <a:endParaRPr sz="1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#include</a:t>
            </a:r>
            <a:r>
              <a:rPr lang="en-US" sz="1400">
                <a:solidFill>
                  <a:srgbClr val="000000"/>
                </a:solidFill>
                <a:latin typeface="Consolas"/>
                <a:ea typeface="Consolas"/>
                <a:cs typeface="Consolas"/>
                <a:sym typeface="Consolas"/>
              </a:rPr>
              <a:t> </a:t>
            </a:r>
            <a:r>
              <a:rPr lang="en-US" sz="1400">
                <a:solidFill>
                  <a:srgbClr val="A31515"/>
                </a:solidFill>
                <a:latin typeface="Consolas"/>
                <a:ea typeface="Consolas"/>
                <a:cs typeface="Consolas"/>
                <a:sym typeface="Consolas"/>
              </a:rPr>
              <a:t>&lt;iostream&gt;</a:t>
            </a:r>
            <a:endParaRPr sz="1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using</a:t>
            </a:r>
            <a:r>
              <a:rPr lang="en-US" sz="1400">
                <a:solidFill>
                  <a:srgbClr val="000000"/>
                </a:solidFill>
                <a:latin typeface="Consolas"/>
                <a:ea typeface="Consolas"/>
                <a:cs typeface="Consolas"/>
                <a:sym typeface="Consolas"/>
              </a:rPr>
              <a:t> </a:t>
            </a:r>
            <a:r>
              <a:rPr lang="en-US" sz="1400">
                <a:solidFill>
                  <a:srgbClr val="0000FF"/>
                </a:solidFill>
                <a:latin typeface="Consolas"/>
                <a:ea typeface="Consolas"/>
                <a:cs typeface="Consolas"/>
                <a:sym typeface="Consolas"/>
              </a:rPr>
              <a:t>namespace</a:t>
            </a:r>
            <a:r>
              <a:rPr lang="en-US" sz="1400">
                <a:solidFill>
                  <a:srgbClr val="000000"/>
                </a:solidFill>
                <a:latin typeface="Consolas"/>
                <a:ea typeface="Consolas"/>
                <a:cs typeface="Consolas"/>
                <a:sym typeface="Consolas"/>
              </a:rPr>
              <a:t> std;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8000"/>
                </a:solidFill>
                <a:latin typeface="Consolas"/>
                <a:ea typeface="Consolas"/>
                <a:cs typeface="Consolas"/>
                <a:sym typeface="Consolas"/>
              </a:rPr>
              <a:t>// Ham kiem tra so nguyen n co phai la so nguyen to (true) hay khong (false).</a:t>
            </a:r>
            <a:endParaRPr sz="1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bool</a:t>
            </a:r>
            <a:r>
              <a:rPr lang="en-US" sz="1400">
                <a:solidFill>
                  <a:srgbClr val="000000"/>
                </a:solidFill>
                <a:latin typeface="Consolas"/>
                <a:ea typeface="Consolas"/>
                <a:cs typeface="Consolas"/>
                <a:sym typeface="Consolas"/>
              </a:rPr>
              <a:t> kiemtralasonguyento(</a:t>
            </a:r>
            <a:r>
              <a:rPr lang="en-US" sz="1400">
                <a:solidFill>
                  <a:srgbClr val="0000FF"/>
                </a:solidFill>
                <a:latin typeface="Consolas"/>
                <a:ea typeface="Consolas"/>
                <a:cs typeface="Consolas"/>
                <a:sym typeface="Consolas"/>
              </a:rPr>
              <a:t>int</a:t>
            </a:r>
            <a:r>
              <a:rPr lang="en-US" sz="1400">
                <a:solidFill>
                  <a:srgbClr val="000000"/>
                </a:solidFill>
                <a:latin typeface="Consolas"/>
                <a:ea typeface="Consolas"/>
                <a:cs typeface="Consolas"/>
                <a:sym typeface="Consolas"/>
              </a:rPr>
              <a:t> n)</a:t>
            </a:r>
            <a:r>
              <a:rPr lang="en-US" sz="1800">
                <a:solidFill>
                  <a:schemeClr val="dk1"/>
                </a:solidFill>
                <a:latin typeface="Calibri"/>
                <a:ea typeface="Calibri"/>
                <a:cs typeface="Calibri"/>
                <a:sym typeface="Calibri"/>
              </a:rPr>
              <a:t> </a:t>
            </a:r>
            <a:r>
              <a:rPr lang="en-US" sz="14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00"/>
                </a:solidFill>
                <a:latin typeface="Consolas"/>
                <a:ea typeface="Consolas"/>
                <a:cs typeface="Consolas"/>
                <a:sym typeface="Consolas"/>
              </a:rPr>
              <a:t>   </a:t>
            </a:r>
            <a:r>
              <a:rPr lang="en-US" sz="1400">
                <a:solidFill>
                  <a:srgbClr val="0000FF"/>
                </a:solidFill>
                <a:latin typeface="Consolas"/>
                <a:ea typeface="Consolas"/>
                <a:cs typeface="Consolas"/>
                <a:sym typeface="Consolas"/>
              </a:rPr>
              <a:t>if</a:t>
            </a:r>
            <a:r>
              <a:rPr lang="en-US" sz="1400">
                <a:solidFill>
                  <a:srgbClr val="000000"/>
                </a:solidFill>
                <a:latin typeface="Consolas"/>
                <a:ea typeface="Consolas"/>
                <a:cs typeface="Consolas"/>
                <a:sym typeface="Consolas"/>
              </a:rPr>
              <a:t>( n&lt;2) </a:t>
            </a:r>
            <a:r>
              <a:rPr lang="en-US" sz="1400">
                <a:solidFill>
                  <a:srgbClr val="0000FF"/>
                </a:solidFill>
                <a:latin typeface="Consolas"/>
                <a:ea typeface="Consolas"/>
                <a:cs typeface="Consolas"/>
                <a:sym typeface="Consolas"/>
              </a:rPr>
              <a:t>return</a:t>
            </a:r>
            <a:r>
              <a:rPr lang="en-US" sz="1400">
                <a:solidFill>
                  <a:srgbClr val="000000"/>
                </a:solidFill>
                <a:latin typeface="Consolas"/>
                <a:ea typeface="Consolas"/>
                <a:cs typeface="Consolas"/>
                <a:sym typeface="Consolas"/>
              </a:rPr>
              <a:t> </a:t>
            </a:r>
            <a:r>
              <a:rPr lang="en-US" sz="1400">
                <a:solidFill>
                  <a:srgbClr val="0000FF"/>
                </a:solidFill>
                <a:latin typeface="Consolas"/>
                <a:ea typeface="Consolas"/>
                <a:cs typeface="Consolas"/>
                <a:sym typeface="Consolas"/>
              </a:rPr>
              <a:t>false</a:t>
            </a:r>
            <a:r>
              <a:rPr lang="en-US" sz="14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   for</a:t>
            </a:r>
            <a:r>
              <a:rPr lang="en-US" sz="1400">
                <a:solidFill>
                  <a:srgbClr val="000000"/>
                </a:solidFill>
                <a:latin typeface="Consolas"/>
                <a:ea typeface="Consolas"/>
                <a:cs typeface="Consolas"/>
                <a:sym typeface="Consolas"/>
              </a:rPr>
              <a:t>(</a:t>
            </a:r>
            <a:r>
              <a:rPr lang="en-US" sz="1400">
                <a:solidFill>
                  <a:srgbClr val="0000FF"/>
                </a:solidFill>
                <a:latin typeface="Consolas"/>
                <a:ea typeface="Consolas"/>
                <a:cs typeface="Consolas"/>
                <a:sym typeface="Consolas"/>
              </a:rPr>
              <a:t>int</a:t>
            </a:r>
            <a:r>
              <a:rPr lang="en-US" sz="1400">
                <a:solidFill>
                  <a:srgbClr val="000000"/>
                </a:solidFill>
                <a:latin typeface="Consolas"/>
                <a:ea typeface="Consolas"/>
                <a:cs typeface="Consolas"/>
                <a:sym typeface="Consolas"/>
              </a:rPr>
              <a:t> i=2; i&lt;n;i++)</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     if</a:t>
            </a:r>
            <a:r>
              <a:rPr lang="en-US" sz="1400">
                <a:solidFill>
                  <a:srgbClr val="000000"/>
                </a:solidFill>
                <a:latin typeface="Consolas"/>
                <a:ea typeface="Consolas"/>
                <a:cs typeface="Consolas"/>
                <a:sym typeface="Consolas"/>
              </a:rPr>
              <a:t>(n%i==0) </a:t>
            </a:r>
            <a:r>
              <a:rPr lang="en-US" sz="1400">
                <a:solidFill>
                  <a:srgbClr val="0000FF"/>
                </a:solidFill>
                <a:latin typeface="Consolas"/>
                <a:ea typeface="Consolas"/>
                <a:cs typeface="Consolas"/>
                <a:sym typeface="Consolas"/>
              </a:rPr>
              <a:t>return</a:t>
            </a:r>
            <a:r>
              <a:rPr lang="en-US" sz="1400">
                <a:solidFill>
                  <a:srgbClr val="000000"/>
                </a:solidFill>
                <a:latin typeface="Consolas"/>
                <a:ea typeface="Consolas"/>
                <a:cs typeface="Consolas"/>
                <a:sym typeface="Consolas"/>
              </a:rPr>
              <a:t> </a:t>
            </a:r>
            <a:r>
              <a:rPr lang="en-US" sz="1400">
                <a:solidFill>
                  <a:srgbClr val="0000FF"/>
                </a:solidFill>
                <a:latin typeface="Consolas"/>
                <a:ea typeface="Consolas"/>
                <a:cs typeface="Consolas"/>
                <a:sym typeface="Consolas"/>
              </a:rPr>
              <a:t>false</a:t>
            </a:r>
            <a:r>
              <a:rPr lang="en-US"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   return</a:t>
            </a:r>
            <a:r>
              <a:rPr lang="en-US" sz="1400">
                <a:solidFill>
                  <a:srgbClr val="000000"/>
                </a:solidFill>
                <a:latin typeface="Consolas"/>
                <a:ea typeface="Consolas"/>
                <a:cs typeface="Consolas"/>
                <a:sym typeface="Consolas"/>
              </a:rPr>
              <a:t> </a:t>
            </a:r>
            <a:r>
              <a:rPr lang="en-US" sz="1400">
                <a:solidFill>
                  <a:srgbClr val="0000FF"/>
                </a:solidFill>
                <a:latin typeface="Consolas"/>
                <a:ea typeface="Consolas"/>
                <a:cs typeface="Consolas"/>
                <a:sym typeface="Consolas"/>
              </a:rPr>
              <a:t>true</a:t>
            </a:r>
            <a:r>
              <a:rPr lang="en-US" sz="14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FF"/>
                </a:solidFill>
                <a:latin typeface="Consolas"/>
                <a:ea typeface="Consolas"/>
                <a:cs typeface="Consolas"/>
                <a:sym typeface="Consolas"/>
              </a:rPr>
              <a:t>int</a:t>
            </a:r>
            <a:r>
              <a:rPr lang="en-US" sz="1400">
                <a:solidFill>
                  <a:srgbClr val="000000"/>
                </a:solidFill>
                <a:latin typeface="Consolas"/>
                <a:ea typeface="Consolas"/>
                <a:cs typeface="Consolas"/>
                <a:sym typeface="Consolas"/>
              </a:rPr>
              <a:t> main() {</a:t>
            </a:r>
            <a:endParaRPr sz="180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FF"/>
                </a:solidFill>
                <a:latin typeface="Consolas"/>
                <a:ea typeface="Consolas"/>
                <a:cs typeface="Consolas"/>
                <a:sym typeface="Consolas"/>
              </a:rPr>
              <a:t>int</a:t>
            </a:r>
            <a:r>
              <a:rPr lang="en-US" sz="1400" b="0" i="0" u="none" strike="noStrike" cap="none">
                <a:solidFill>
                  <a:srgbClr val="000000"/>
                </a:solidFill>
                <a:latin typeface="Consolas"/>
                <a:ea typeface="Consolas"/>
                <a:cs typeface="Consolas"/>
                <a:sym typeface="Consolas"/>
              </a:rPr>
              <a:t> n;</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00"/>
                </a:solidFill>
                <a:latin typeface="Consolas"/>
                <a:ea typeface="Consolas"/>
                <a:cs typeface="Consolas"/>
                <a:sym typeface="Consolas"/>
              </a:rPr>
              <a:t>cout &lt;&lt; </a:t>
            </a:r>
            <a:r>
              <a:rPr lang="en-US" sz="1400" b="0" i="0" u="none" strike="noStrike" cap="none">
                <a:solidFill>
                  <a:srgbClr val="A31515"/>
                </a:solidFill>
                <a:latin typeface="Consolas"/>
                <a:ea typeface="Consolas"/>
                <a:cs typeface="Consolas"/>
                <a:sym typeface="Consolas"/>
              </a:rPr>
              <a:t>"Nhap vao so nguyen n = "</a:t>
            </a:r>
            <a:r>
              <a:rPr lang="en-US" sz="1400" b="0" i="0" u="none" strike="noStrike" cap="none">
                <a:solidFill>
                  <a:srgbClr val="000000"/>
                </a:solidFill>
                <a:latin typeface="Consolas"/>
                <a:ea typeface="Consolas"/>
                <a:cs typeface="Consolas"/>
                <a:sym typeface="Consolas"/>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00"/>
                </a:solidFill>
                <a:latin typeface="Consolas"/>
                <a:ea typeface="Consolas"/>
                <a:cs typeface="Consolas"/>
                <a:sym typeface="Consolas"/>
              </a:rPr>
              <a:t>cin &gt;&gt; n;</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FF"/>
                </a:solidFill>
                <a:latin typeface="Consolas"/>
                <a:ea typeface="Consolas"/>
                <a:cs typeface="Consolas"/>
                <a:sym typeface="Consolas"/>
              </a:rPr>
              <a:t>if</a:t>
            </a:r>
            <a:r>
              <a:rPr lang="en-US" sz="1400" b="0" i="0" u="none" strike="noStrike" cap="none">
                <a:solidFill>
                  <a:srgbClr val="000000"/>
                </a:solidFill>
                <a:latin typeface="Consolas"/>
                <a:ea typeface="Consolas"/>
                <a:cs typeface="Consolas"/>
                <a:sym typeface="Consolas"/>
              </a:rPr>
              <a:t> (kiemtralasonguyento(n)== </a:t>
            </a:r>
            <a:r>
              <a:rPr lang="en-US" sz="1400" b="0" i="0" u="none" strike="noStrike" cap="none">
                <a:solidFill>
                  <a:srgbClr val="0000FF"/>
                </a:solidFill>
                <a:latin typeface="Consolas"/>
                <a:ea typeface="Consolas"/>
                <a:cs typeface="Consolas"/>
                <a:sym typeface="Consolas"/>
              </a:rPr>
              <a:t>true</a:t>
            </a:r>
            <a:r>
              <a:rPr lang="en-US" sz="1400" b="0" i="0" u="none" strike="noStrike" cap="none">
                <a:solidFill>
                  <a:srgbClr val="000000"/>
                </a:solidFill>
                <a:latin typeface="Consolas"/>
                <a:ea typeface="Consolas"/>
                <a:cs typeface="Consolas"/>
                <a:sym typeface="Consolas"/>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00"/>
                </a:solidFill>
                <a:latin typeface="Consolas"/>
                <a:ea typeface="Consolas"/>
                <a:cs typeface="Consolas"/>
                <a:sym typeface="Consolas"/>
              </a:rPr>
              <a:t>cout &lt;&lt; </a:t>
            </a:r>
            <a:r>
              <a:rPr lang="en-US" sz="1400" b="0" i="0" u="none" strike="noStrike" cap="none">
                <a:solidFill>
                  <a:srgbClr val="A31515"/>
                </a:solidFill>
                <a:latin typeface="Consolas"/>
                <a:ea typeface="Consolas"/>
                <a:cs typeface="Consolas"/>
                <a:sym typeface="Consolas"/>
              </a:rPr>
              <a:t>"So "</a:t>
            </a:r>
            <a:r>
              <a:rPr lang="en-US" sz="1400" b="0" i="0" u="none" strike="noStrike" cap="none">
                <a:solidFill>
                  <a:srgbClr val="000000"/>
                </a:solidFill>
                <a:latin typeface="Consolas"/>
                <a:ea typeface="Consolas"/>
                <a:cs typeface="Consolas"/>
                <a:sym typeface="Consolas"/>
              </a:rPr>
              <a:t>&lt;&lt;n&lt;&lt;</a:t>
            </a:r>
            <a:r>
              <a:rPr lang="en-US" sz="1400" b="0" i="0" u="none" strike="noStrike" cap="none">
                <a:solidFill>
                  <a:srgbClr val="A31515"/>
                </a:solidFill>
                <a:latin typeface="Consolas"/>
                <a:ea typeface="Consolas"/>
                <a:cs typeface="Consolas"/>
                <a:sym typeface="Consolas"/>
              </a:rPr>
              <a:t>" la so nguyen to !"</a:t>
            </a:r>
            <a:r>
              <a:rPr lang="en-US" sz="1400" b="0" i="0" u="none" strike="noStrike" cap="none">
                <a:solidFill>
                  <a:srgbClr val="000000"/>
                </a:solidFill>
                <a:latin typeface="Consolas"/>
                <a:ea typeface="Consolas"/>
                <a:cs typeface="Consolas"/>
                <a:sym typeface="Consolas"/>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400" b="0" i="0" u="none" strike="noStrike" cap="none">
                <a:solidFill>
                  <a:srgbClr val="0000FF"/>
                </a:solidFill>
                <a:latin typeface="Consolas"/>
                <a:ea typeface="Consolas"/>
                <a:cs typeface="Consolas"/>
                <a:sym typeface="Consolas"/>
              </a:rPr>
              <a:t>else</a:t>
            </a:r>
            <a:endParaRPr sz="1400" b="0" i="0" u="none" strike="noStrike" cap="none">
              <a:solidFill>
                <a:srgbClr val="000000"/>
              </a:solidFill>
              <a:latin typeface="Consolas"/>
              <a:ea typeface="Consolas"/>
              <a:cs typeface="Consolas"/>
              <a:sym typeface="Consolas"/>
            </a:endParaRPr>
          </a:p>
          <a:p>
            <a:pPr marL="457200" marR="0" lvl="1" indent="0" algn="l" rtl="0">
              <a:spcBef>
                <a:spcPts val="0"/>
              </a:spcBef>
              <a:spcAft>
                <a:spcPts val="0"/>
              </a:spcAft>
              <a:buNone/>
            </a:pPr>
            <a:r>
              <a:rPr lang="en-US" sz="1400" b="0" i="0" u="none" strike="noStrike" cap="none">
                <a:solidFill>
                  <a:srgbClr val="000000"/>
                </a:solidFill>
                <a:latin typeface="Consolas"/>
                <a:ea typeface="Consolas"/>
                <a:cs typeface="Consolas"/>
                <a:sym typeface="Consolas"/>
              </a:rPr>
              <a:t>cout &lt;&lt; </a:t>
            </a:r>
            <a:r>
              <a:rPr lang="en-US" sz="1400" b="0" i="0" u="none" strike="noStrike" cap="none">
                <a:solidFill>
                  <a:srgbClr val="A31515"/>
                </a:solidFill>
                <a:latin typeface="Consolas"/>
                <a:ea typeface="Consolas"/>
                <a:cs typeface="Consolas"/>
                <a:sym typeface="Consolas"/>
              </a:rPr>
              <a:t>"So "</a:t>
            </a:r>
            <a:r>
              <a:rPr lang="en-US" sz="1400" b="0" i="0" u="none" strike="noStrike" cap="none">
                <a:solidFill>
                  <a:srgbClr val="000000"/>
                </a:solidFill>
                <a:latin typeface="Consolas"/>
                <a:ea typeface="Consolas"/>
                <a:cs typeface="Consolas"/>
                <a:sym typeface="Consolas"/>
              </a:rPr>
              <a:t>&lt;&lt;n&lt;&lt;</a:t>
            </a:r>
            <a:r>
              <a:rPr lang="en-US" sz="1400" b="0" i="0" u="none" strike="noStrike" cap="none">
                <a:solidFill>
                  <a:srgbClr val="A31515"/>
                </a:solidFill>
                <a:latin typeface="Consolas"/>
                <a:ea typeface="Consolas"/>
                <a:cs typeface="Consolas"/>
                <a:sym typeface="Consolas"/>
              </a:rPr>
              <a:t>" khong phai la so nguyen to !"</a:t>
            </a:r>
            <a:r>
              <a:rPr lang="en-US" sz="1400" b="0" i="0" u="none" strike="noStrike" cap="none">
                <a:solidFill>
                  <a:srgbClr val="000000"/>
                </a:solidFill>
                <a:latin typeface="Consolas"/>
                <a:ea typeface="Consolas"/>
                <a:cs typeface="Consolas"/>
                <a:sym typeface="Consolas"/>
              </a:rPr>
              <a:t>;</a:t>
            </a:r>
            <a:endParaRPr/>
          </a:p>
          <a:p>
            <a:pPr marL="457200" marR="0" lvl="1" indent="0" algn="l" rtl="0">
              <a:spcBef>
                <a:spcPts val="0"/>
              </a:spcBef>
              <a:spcAft>
                <a:spcPts val="0"/>
              </a:spcAft>
              <a:buNone/>
            </a:pPr>
            <a:r>
              <a:rPr lang="en-US" sz="1400" b="0" i="0" u="none" strike="noStrike" cap="none">
                <a:solidFill>
                  <a:srgbClr val="000000"/>
                </a:solidFill>
                <a:latin typeface="Consolas"/>
                <a:ea typeface="Consolas"/>
                <a:cs typeface="Consolas"/>
                <a:sym typeface="Consolas"/>
              </a:rPr>
              <a:t>return 0;</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000000"/>
                </a:solidFill>
                <a:latin typeface="Consolas"/>
                <a:ea typeface="Consolas"/>
                <a:cs typeface="Consolas"/>
                <a:sym typeface="Consolas"/>
              </a:rPr>
              <a:t>}</a:t>
            </a:r>
            <a:endParaRPr sz="1800">
              <a:solidFill>
                <a:schemeClr val="dk1"/>
              </a:solidFill>
              <a:latin typeface="Calibri"/>
              <a:ea typeface="Calibri"/>
              <a:cs typeface="Calibri"/>
              <a:sym typeface="Calibri"/>
            </a:endParaRPr>
          </a:p>
        </p:txBody>
      </p:sp>
      <p:sp>
        <p:nvSpPr>
          <p:cNvPr id="1367" name="Google Shape;1367;p76"/>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4956C4B4-4D04-8416-96AC-31C74365DF27}"/>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EF8A17A3-B731-C02B-6A89-56A370EEC9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70</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7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Bài tập lý thuyết</a:t>
            </a:r>
            <a:endParaRPr/>
          </a:p>
        </p:txBody>
      </p:sp>
      <p:sp>
        <p:nvSpPr>
          <p:cNvPr id="1374" name="Google Shape;1374;p77"/>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130000"/>
              </a:lnSpc>
              <a:spcBef>
                <a:spcPts val="0"/>
              </a:spcBef>
              <a:spcAft>
                <a:spcPts val="0"/>
              </a:spcAft>
              <a:buClr>
                <a:srgbClr val="141727"/>
              </a:buClr>
              <a:buSzPct val="100000"/>
              <a:buChar char="•"/>
            </a:pPr>
            <a:r>
              <a:rPr lang="en-US">
                <a:solidFill>
                  <a:srgbClr val="141727"/>
                </a:solidFill>
              </a:rPr>
              <a:t>Câu 1: Cho biết ý nghĩa của các thành phần cấu tạo phần cứng máy tính cơ bản.</a:t>
            </a:r>
            <a:endParaRPr/>
          </a:p>
          <a:p>
            <a:pPr marL="228600" lvl="0" indent="-228600" algn="just" rtl="0">
              <a:lnSpc>
                <a:spcPct val="130000"/>
              </a:lnSpc>
              <a:spcBef>
                <a:spcPts val="600"/>
              </a:spcBef>
              <a:spcAft>
                <a:spcPts val="0"/>
              </a:spcAft>
              <a:buClr>
                <a:srgbClr val="141727"/>
              </a:buClr>
              <a:buSzPct val="100000"/>
              <a:buChar char="•"/>
            </a:pPr>
            <a:r>
              <a:rPr lang="en-US">
                <a:solidFill>
                  <a:srgbClr val="141727"/>
                </a:solidFill>
              </a:rPr>
              <a:t>Câu 2: Vì sao máy tính điện tử lại sử dụng hệ nhị phân để biểu diễn thông tin</a:t>
            </a:r>
            <a:endParaRPr/>
          </a:p>
          <a:p>
            <a:pPr marL="228600" lvl="0" indent="-228600" algn="just" rtl="0">
              <a:lnSpc>
                <a:spcPct val="130000"/>
              </a:lnSpc>
              <a:spcBef>
                <a:spcPts val="600"/>
              </a:spcBef>
              <a:spcAft>
                <a:spcPts val="0"/>
              </a:spcAft>
              <a:buClr>
                <a:srgbClr val="141727"/>
              </a:buClr>
              <a:buSzPct val="100000"/>
              <a:buChar char="•"/>
            </a:pPr>
            <a:r>
              <a:rPr lang="en-US">
                <a:solidFill>
                  <a:srgbClr val="141727"/>
                </a:solidFill>
              </a:rPr>
              <a:t>Câu 3: Đổi các số ở hệ cơ số a sang hệ cơ số b tương ứng:</a:t>
            </a:r>
            <a:endParaRPr/>
          </a:p>
          <a:p>
            <a:pPr marL="0" lvl="0" indent="0" algn="just" rtl="0">
              <a:lnSpc>
                <a:spcPct val="130000"/>
              </a:lnSpc>
              <a:spcBef>
                <a:spcPts val="600"/>
              </a:spcBef>
              <a:spcAft>
                <a:spcPts val="0"/>
              </a:spcAft>
              <a:buClr>
                <a:schemeClr val="dk1"/>
              </a:buClr>
              <a:buSzPct val="100000"/>
              <a:buNone/>
            </a:pPr>
            <a:endParaRPr>
              <a:solidFill>
                <a:srgbClr val="141727"/>
              </a:solidFill>
            </a:endParaRPr>
          </a:p>
          <a:p>
            <a:pPr marL="0" lvl="0" indent="0" algn="just" rtl="0">
              <a:lnSpc>
                <a:spcPct val="130000"/>
              </a:lnSpc>
              <a:spcBef>
                <a:spcPts val="600"/>
              </a:spcBef>
              <a:spcAft>
                <a:spcPts val="0"/>
              </a:spcAft>
              <a:buClr>
                <a:schemeClr val="dk1"/>
              </a:buClr>
              <a:buSzPct val="100000"/>
              <a:buNone/>
            </a:pPr>
            <a:endParaRPr>
              <a:solidFill>
                <a:srgbClr val="141727"/>
              </a:solidFill>
            </a:endParaRPr>
          </a:p>
          <a:p>
            <a:pPr marL="0" lvl="0" indent="0" algn="just" rtl="0">
              <a:lnSpc>
                <a:spcPct val="130000"/>
              </a:lnSpc>
              <a:spcBef>
                <a:spcPts val="600"/>
              </a:spcBef>
              <a:spcAft>
                <a:spcPts val="0"/>
              </a:spcAft>
              <a:buClr>
                <a:schemeClr val="dk1"/>
              </a:buClr>
              <a:buSzPct val="100000"/>
              <a:buNone/>
            </a:pPr>
            <a:endParaRPr>
              <a:solidFill>
                <a:srgbClr val="141727"/>
              </a:solidFill>
            </a:endParaRPr>
          </a:p>
          <a:p>
            <a:pPr marL="228600" lvl="0" indent="-228600" algn="just" rtl="0">
              <a:lnSpc>
                <a:spcPct val="130000"/>
              </a:lnSpc>
              <a:spcBef>
                <a:spcPts val="600"/>
              </a:spcBef>
              <a:spcAft>
                <a:spcPts val="0"/>
              </a:spcAft>
              <a:buClr>
                <a:srgbClr val="141727"/>
              </a:buClr>
              <a:buSzPct val="100000"/>
              <a:buChar char="•"/>
            </a:pPr>
            <a:r>
              <a:rPr lang="en-US">
                <a:solidFill>
                  <a:srgbClr val="141727"/>
                </a:solidFill>
              </a:rPr>
              <a:t>Câu 4: Chứng minh dãy có n bit thì có thể biểu diễn được số lớn nhất 2</a:t>
            </a:r>
            <a:r>
              <a:rPr lang="en-US" baseline="30000">
                <a:solidFill>
                  <a:srgbClr val="141727"/>
                </a:solidFill>
              </a:rPr>
              <a:t>n</a:t>
            </a:r>
            <a:r>
              <a:rPr lang="en-US">
                <a:solidFill>
                  <a:srgbClr val="141727"/>
                </a:solidFill>
              </a:rPr>
              <a:t>-1. Ví dụ: n=2 =&gt; 2</a:t>
            </a:r>
            <a:r>
              <a:rPr lang="en-US" baseline="30000">
                <a:solidFill>
                  <a:srgbClr val="141727"/>
                </a:solidFill>
              </a:rPr>
              <a:t>2</a:t>
            </a:r>
            <a:r>
              <a:rPr lang="en-US">
                <a:solidFill>
                  <a:srgbClr val="141727"/>
                </a:solidFill>
              </a:rPr>
              <a:t>-1=3, n=4 =&gt; 2</a:t>
            </a:r>
            <a:r>
              <a:rPr lang="en-US" baseline="30000">
                <a:solidFill>
                  <a:srgbClr val="141727"/>
                </a:solidFill>
              </a:rPr>
              <a:t>4</a:t>
            </a:r>
            <a:r>
              <a:rPr lang="en-US">
                <a:solidFill>
                  <a:srgbClr val="141727"/>
                </a:solidFill>
              </a:rPr>
              <a:t>-1=15</a:t>
            </a:r>
            <a:endParaRPr/>
          </a:p>
        </p:txBody>
      </p:sp>
      <p:sp>
        <p:nvSpPr>
          <p:cNvPr id="1375" name="Google Shape;1375;p7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aphicFrame>
        <p:nvGraphicFramePr>
          <p:cNvPr id="1377" name="Google Shape;1377;p77"/>
          <p:cNvGraphicFramePr/>
          <p:nvPr/>
        </p:nvGraphicFramePr>
        <p:xfrm>
          <a:off x="1171368" y="3705393"/>
          <a:ext cx="8349975" cy="1463070"/>
        </p:xfrm>
        <a:graphic>
          <a:graphicData uri="http://schemas.openxmlformats.org/drawingml/2006/table">
            <a:tbl>
              <a:tblPr firstRow="1" bandRow="1">
                <a:noFill/>
                <a:tableStyleId>{981BCB07-165A-4E37-8E42-4E05F80FDFFA}</a:tableStyleId>
              </a:tblPr>
              <a:tblGrid>
                <a:gridCol w="2783325">
                  <a:extLst>
                    <a:ext uri="{9D8B030D-6E8A-4147-A177-3AD203B41FA5}">
                      <a16:colId xmlns:a16="http://schemas.microsoft.com/office/drawing/2014/main" val="20000"/>
                    </a:ext>
                  </a:extLst>
                </a:gridCol>
                <a:gridCol w="2783325">
                  <a:extLst>
                    <a:ext uri="{9D8B030D-6E8A-4147-A177-3AD203B41FA5}">
                      <a16:colId xmlns:a16="http://schemas.microsoft.com/office/drawing/2014/main" val="20001"/>
                    </a:ext>
                  </a:extLst>
                </a:gridCol>
                <a:gridCol w="27833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2600" b="0" u="none" strike="noStrike" cap="none">
                          <a:solidFill>
                            <a:srgbClr val="141727"/>
                          </a:solidFill>
                          <a:latin typeface="Times New Roman"/>
                          <a:ea typeface="Times New Roman"/>
                          <a:cs typeface="Times New Roman"/>
                          <a:sym typeface="Times New Roman"/>
                        </a:rPr>
                        <a:t>11000110101</a:t>
                      </a:r>
                      <a:r>
                        <a:rPr lang="en-US" sz="2600" b="0" u="none" strike="noStrike" cap="none" baseline="-25000">
                          <a:solidFill>
                            <a:srgbClr val="141727"/>
                          </a:solidFill>
                          <a:latin typeface="Times New Roman"/>
                          <a:ea typeface="Times New Roman"/>
                          <a:cs typeface="Times New Roman"/>
                          <a:sym typeface="Times New Roman"/>
                        </a:rPr>
                        <a:t>2</a:t>
                      </a:r>
                      <a:r>
                        <a:rPr lang="en-US" sz="2600" b="0" u="none" strike="noStrike" cap="none">
                          <a:solidFill>
                            <a:srgbClr val="141727"/>
                          </a:solidFill>
                          <a:latin typeface="Times New Roman"/>
                          <a:ea typeface="Times New Roman"/>
                          <a:cs typeface="Times New Roman"/>
                          <a:sym typeface="Times New Roman"/>
                        </a:rPr>
                        <a:t>=?</a:t>
                      </a:r>
                      <a:r>
                        <a:rPr lang="en-US" sz="2600" b="0" u="none" strike="noStrike" cap="none" baseline="-25000">
                          <a:solidFill>
                            <a:srgbClr val="141727"/>
                          </a:solidFill>
                          <a:latin typeface="Times New Roman"/>
                          <a:ea typeface="Times New Roman"/>
                          <a:cs typeface="Times New Roman"/>
                          <a:sym typeface="Times New Roman"/>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600" b="0">
                          <a:solidFill>
                            <a:srgbClr val="141727"/>
                          </a:solidFill>
                          <a:latin typeface="Times New Roman"/>
                          <a:ea typeface="Times New Roman"/>
                          <a:cs typeface="Times New Roman"/>
                          <a:sym typeface="Times New Roman"/>
                        </a:rPr>
                        <a:t>175</a:t>
                      </a:r>
                      <a:r>
                        <a:rPr lang="en-US" sz="2600" b="0" baseline="-25000">
                          <a:solidFill>
                            <a:srgbClr val="141727"/>
                          </a:solidFill>
                          <a:latin typeface="Times New Roman"/>
                          <a:ea typeface="Times New Roman"/>
                          <a:cs typeface="Times New Roman"/>
                          <a:sym typeface="Times New Roman"/>
                        </a:rPr>
                        <a:t>8</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141727"/>
                        </a:buClr>
                        <a:buSzPts val="2600"/>
                        <a:buFont typeface="Times New Roman"/>
                        <a:buNone/>
                      </a:pPr>
                      <a:r>
                        <a:rPr lang="en-US" sz="2600" b="0">
                          <a:solidFill>
                            <a:srgbClr val="141727"/>
                          </a:solidFill>
                          <a:latin typeface="Times New Roman"/>
                          <a:ea typeface="Times New Roman"/>
                          <a:cs typeface="Times New Roman"/>
                          <a:sym typeface="Times New Roman"/>
                        </a:rPr>
                        <a:t>2AB</a:t>
                      </a:r>
                      <a:r>
                        <a:rPr lang="en-US" sz="2600" b="0" baseline="-25000">
                          <a:solidFill>
                            <a:srgbClr val="141727"/>
                          </a:solidFill>
                          <a:latin typeface="Times New Roman"/>
                          <a:ea typeface="Times New Roman"/>
                          <a:cs typeface="Times New Roman"/>
                          <a:sym typeface="Times New Roman"/>
                        </a:rPr>
                        <a:t>16</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600" b="0">
                          <a:solidFill>
                            <a:srgbClr val="141727"/>
                          </a:solidFill>
                          <a:latin typeface="Times New Roman"/>
                          <a:ea typeface="Times New Roman"/>
                          <a:cs typeface="Times New Roman"/>
                          <a:sym typeface="Times New Roman"/>
                        </a:rPr>
                        <a:t>11000110101</a:t>
                      </a:r>
                      <a:r>
                        <a:rPr lang="en-US" sz="2600" b="0" baseline="-25000">
                          <a:solidFill>
                            <a:srgbClr val="141727"/>
                          </a:solidFill>
                          <a:latin typeface="Times New Roman"/>
                          <a:ea typeface="Times New Roman"/>
                          <a:cs typeface="Times New Roman"/>
                          <a:sym typeface="Times New Roman"/>
                        </a:rPr>
                        <a:t>2</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141727"/>
                        </a:buClr>
                        <a:buSzPts val="2600"/>
                        <a:buFont typeface="Times New Roman"/>
                        <a:buNone/>
                      </a:pPr>
                      <a:r>
                        <a:rPr lang="en-US" sz="2600" b="0">
                          <a:solidFill>
                            <a:srgbClr val="141727"/>
                          </a:solidFill>
                          <a:latin typeface="Times New Roman"/>
                          <a:ea typeface="Times New Roman"/>
                          <a:cs typeface="Times New Roman"/>
                          <a:sym typeface="Times New Roman"/>
                        </a:rPr>
                        <a:t>2AB</a:t>
                      </a:r>
                      <a:r>
                        <a:rPr lang="en-US" sz="2600" b="0" baseline="-25000">
                          <a:solidFill>
                            <a:srgbClr val="141727"/>
                          </a:solidFill>
                          <a:latin typeface="Times New Roman"/>
                          <a:ea typeface="Times New Roman"/>
                          <a:cs typeface="Times New Roman"/>
                          <a:sym typeface="Times New Roman"/>
                        </a:rPr>
                        <a:t>16</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141727"/>
                        </a:buClr>
                        <a:buSzPts val="2600"/>
                        <a:buFont typeface="Times New Roman"/>
                        <a:buNone/>
                      </a:pPr>
                      <a:r>
                        <a:rPr lang="en-US" sz="2600" b="0">
                          <a:solidFill>
                            <a:srgbClr val="141727"/>
                          </a:solidFill>
                          <a:latin typeface="Times New Roman"/>
                          <a:ea typeface="Times New Roman"/>
                          <a:cs typeface="Times New Roman"/>
                          <a:sym typeface="Times New Roman"/>
                        </a:rPr>
                        <a:t>256</a:t>
                      </a:r>
                      <a:r>
                        <a:rPr lang="en-US" sz="2600" b="0" baseline="-25000">
                          <a:solidFill>
                            <a:srgbClr val="141727"/>
                          </a:solidFill>
                          <a:latin typeface="Times New Roman"/>
                          <a:ea typeface="Times New Roman"/>
                          <a:cs typeface="Times New Roman"/>
                          <a:sym typeface="Times New Roman"/>
                        </a:rPr>
                        <a:t>8</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600" b="0">
                          <a:solidFill>
                            <a:srgbClr val="141727"/>
                          </a:solidFill>
                          <a:latin typeface="Times New Roman"/>
                          <a:ea typeface="Times New Roman"/>
                          <a:cs typeface="Times New Roman"/>
                          <a:sym typeface="Times New Roman"/>
                        </a:rPr>
                        <a:t>11000110101</a:t>
                      </a:r>
                      <a:r>
                        <a:rPr lang="en-US" sz="2600" b="0" baseline="-25000">
                          <a:solidFill>
                            <a:srgbClr val="141727"/>
                          </a:solidFill>
                          <a:latin typeface="Times New Roman"/>
                          <a:ea typeface="Times New Roman"/>
                          <a:cs typeface="Times New Roman"/>
                          <a:sym typeface="Times New Roman"/>
                        </a:rPr>
                        <a:t>2</a:t>
                      </a:r>
                      <a:r>
                        <a:rPr lang="en-US" sz="2600" b="0">
                          <a:solidFill>
                            <a:srgbClr val="141727"/>
                          </a:solidFill>
                          <a:latin typeface="Times New Roman"/>
                          <a:ea typeface="Times New Roman"/>
                          <a:cs typeface="Times New Roman"/>
                          <a:sym typeface="Times New Roman"/>
                        </a:rPr>
                        <a:t>=?</a:t>
                      </a:r>
                      <a:r>
                        <a:rPr lang="en-US" sz="2600" b="0" baseline="-25000">
                          <a:solidFill>
                            <a:srgbClr val="141727"/>
                          </a:solidFill>
                          <a:latin typeface="Times New Roman"/>
                          <a:ea typeface="Times New Roman"/>
                          <a:cs typeface="Times New Roman"/>
                          <a:sym typeface="Times New Roman"/>
                        </a:rPr>
                        <a:t>8</a:t>
                      </a:r>
                      <a:endParaRPr sz="2600" b="0">
                        <a:solidFill>
                          <a:srgbClr val="141727"/>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2600"/>
                        <a:buFont typeface="Calibri"/>
                        <a:buNone/>
                      </a:pPr>
                      <a:endParaRPr sz="2600" b="0" baseline="-25000">
                        <a:solidFill>
                          <a:srgbClr val="141727"/>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600" b="0">
                        <a:solidFill>
                          <a:srgbClr val="141727"/>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E9E1F9F9-F06A-2CD4-95B2-9C068DEE67D1}"/>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12C9C654-8FDC-A9F2-02BB-B005DB10DF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78"/>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Bài tập lý thuyết</a:t>
            </a:r>
            <a:endParaRPr>
              <a:latin typeface="Calibri"/>
              <a:ea typeface="Calibri"/>
              <a:cs typeface="Calibri"/>
              <a:sym typeface="Calibri"/>
            </a:endParaRPr>
          </a:p>
        </p:txBody>
      </p:sp>
      <p:sp>
        <p:nvSpPr>
          <p:cNvPr id="1383" name="Google Shape;1383;p78"/>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rgbClr val="141727"/>
              </a:buClr>
              <a:buSzPts val="2800"/>
              <a:buNone/>
            </a:pPr>
            <a:r>
              <a:rPr lang="en-US">
                <a:solidFill>
                  <a:srgbClr val="141727"/>
                </a:solidFill>
              </a:rPr>
              <a:t>Câu 5: Trình bày cấu trúc tổng quan của máy tính.</a:t>
            </a:r>
            <a:endParaRPr/>
          </a:p>
          <a:p>
            <a:pPr marL="0" lvl="0" indent="0" algn="just" rtl="0">
              <a:lnSpc>
                <a:spcPct val="150000"/>
              </a:lnSpc>
              <a:spcBef>
                <a:spcPts val="600"/>
              </a:spcBef>
              <a:spcAft>
                <a:spcPts val="0"/>
              </a:spcAft>
              <a:buClr>
                <a:srgbClr val="141727"/>
              </a:buClr>
              <a:buSzPts val="2800"/>
              <a:buNone/>
            </a:pPr>
            <a:r>
              <a:rPr lang="en-US">
                <a:solidFill>
                  <a:srgbClr val="141727"/>
                </a:solidFill>
              </a:rPr>
              <a:t>Câu 6: Sự khác nhau của trình biên dịch và trình thông dịch.</a:t>
            </a:r>
          </a:p>
          <a:p>
            <a:pPr marL="0" lvl="0" indent="0" algn="just" rtl="0">
              <a:lnSpc>
                <a:spcPct val="150000"/>
              </a:lnSpc>
              <a:spcBef>
                <a:spcPts val="600"/>
              </a:spcBef>
              <a:spcAft>
                <a:spcPts val="0"/>
              </a:spcAft>
              <a:buClr>
                <a:srgbClr val="141727"/>
              </a:buClr>
              <a:buSzPts val="2800"/>
              <a:buNone/>
            </a:pPr>
            <a:r>
              <a:rPr lang="en-US">
                <a:solidFill>
                  <a:srgbClr val="141727"/>
                </a:solidFill>
              </a:rPr>
              <a:t>Câu 7: Cho biết các ưu điểm và các ứng dụng của ngôn ngữ C++</a:t>
            </a:r>
          </a:p>
          <a:p>
            <a:pPr marL="0" lvl="0" indent="0" algn="just" rtl="0">
              <a:lnSpc>
                <a:spcPct val="150000"/>
              </a:lnSpc>
              <a:spcBef>
                <a:spcPts val="600"/>
              </a:spcBef>
              <a:spcAft>
                <a:spcPts val="0"/>
              </a:spcAft>
              <a:buClr>
                <a:srgbClr val="141727"/>
              </a:buClr>
              <a:buSzPts val="2800"/>
              <a:buNone/>
            </a:pPr>
            <a:r>
              <a:rPr lang="en-US">
                <a:solidFill>
                  <a:srgbClr val="141727"/>
                </a:solidFill>
              </a:rPr>
              <a:t>Câu 8: Trình bày quá trình biên dịch chương trình C++</a:t>
            </a:r>
            <a:endParaRPr/>
          </a:p>
        </p:txBody>
      </p:sp>
      <p:sp>
        <p:nvSpPr>
          <p:cNvPr id="1384" name="Google Shape;1384;p78"/>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E8F8F"/>
                </a:solidFill>
                <a:latin typeface="Arial"/>
                <a:ea typeface="Arial"/>
                <a:cs typeface="Arial"/>
                <a:sym typeface="Arial"/>
              </a:rPr>
              <a:t>Thực hiện bởi Trường Đại học Công nghệ Thông tin, ĐHQG-HCM</a:t>
            </a:r>
            <a:endParaRPr>
              <a:solidFill>
                <a:srgbClr val="8E8F8F"/>
              </a:solidFill>
              <a:latin typeface="Arial"/>
              <a:ea typeface="Arial"/>
              <a:cs typeface="Arial"/>
              <a:sym typeface="Arial"/>
            </a:endParaRPr>
          </a:p>
        </p:txBody>
      </p:sp>
      <p:sp>
        <p:nvSpPr>
          <p:cNvPr id="2" name="Date Placeholder 1">
            <a:extLst>
              <a:ext uri="{FF2B5EF4-FFF2-40B4-BE49-F238E27FC236}">
                <a16:creationId xmlns:a16="http://schemas.microsoft.com/office/drawing/2014/main" id="{91E8F5D7-E4A6-9347-A617-58CF2964827E}"/>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6C1EABAB-ABA6-14AB-052D-C2B143C447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79"/>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r>
              <a:rPr lang="en-US"/>
              <a:t>Tài liệu tham khảo</a:t>
            </a:r>
            <a:endParaRPr/>
          </a:p>
        </p:txBody>
      </p:sp>
      <p:sp>
        <p:nvSpPr>
          <p:cNvPr id="1391" name="Google Shape;1391;p79"/>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228600" lvl="0" indent="-228600" algn="just" rtl="0">
              <a:lnSpc>
                <a:spcPct val="130000"/>
              </a:lnSpc>
              <a:spcBef>
                <a:spcPts val="0"/>
              </a:spcBef>
              <a:spcAft>
                <a:spcPts val="0"/>
              </a:spcAft>
              <a:buClr>
                <a:schemeClr val="dk1"/>
              </a:buClr>
              <a:buSzPts val="2800"/>
              <a:buChar char="•"/>
            </a:pPr>
            <a:r>
              <a:rPr lang="en-US"/>
              <a:t>D.S. Malik, “C++ Programming: From Problem Analysis to Program Design, 5th Edition, 2011” </a:t>
            </a:r>
            <a:endParaRPr/>
          </a:p>
          <a:p>
            <a:pPr marL="228600" lvl="0" indent="-228600" algn="just" rtl="0">
              <a:lnSpc>
                <a:spcPct val="130000"/>
              </a:lnSpc>
              <a:spcBef>
                <a:spcPts val="600"/>
              </a:spcBef>
              <a:spcAft>
                <a:spcPts val="0"/>
              </a:spcAft>
              <a:buClr>
                <a:schemeClr val="dk1"/>
              </a:buClr>
              <a:buSzPts val="2800"/>
              <a:buChar char="•"/>
            </a:pPr>
            <a:r>
              <a:rPr lang="en-US"/>
              <a:t>Alfred V. Aho, Monica S. Lam, Ravi Sethi, and Jeffrey D. Ullman, “Compilers: Principles, Techniques and Tools, 2nd edition”</a:t>
            </a:r>
            <a:endParaRPr/>
          </a:p>
          <a:p>
            <a:pPr marL="228600" lvl="0" indent="-50800" algn="just" rtl="0">
              <a:lnSpc>
                <a:spcPct val="130000"/>
              </a:lnSpc>
              <a:spcBef>
                <a:spcPts val="600"/>
              </a:spcBef>
              <a:spcAft>
                <a:spcPts val="0"/>
              </a:spcAft>
              <a:buClr>
                <a:schemeClr val="dk1"/>
              </a:buClr>
              <a:buSzPts val="2800"/>
              <a:buNone/>
            </a:pPr>
            <a:endParaRPr/>
          </a:p>
        </p:txBody>
      </p:sp>
      <p:sp>
        <p:nvSpPr>
          <p:cNvPr id="1392" name="Google Shape;1392;p79"/>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BC763184-3074-E7D2-550A-95ED1080D06C}"/>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77C7E503-11CF-B4CE-D94E-1E1228B1BF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80"/>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20000"/>
              </a:lnSpc>
              <a:spcBef>
                <a:spcPts val="0"/>
              </a:spcBef>
              <a:spcAft>
                <a:spcPts val="0"/>
              </a:spcAft>
              <a:buClr>
                <a:srgbClr val="0072FF"/>
              </a:buClr>
              <a:buSzPct val="100000"/>
              <a:buFont typeface="Times New Roman"/>
              <a:buNone/>
            </a:pPr>
            <a:endParaRPr/>
          </a:p>
        </p:txBody>
      </p:sp>
      <p:sp>
        <p:nvSpPr>
          <p:cNvPr id="1399" name="Google Shape;1399;p80"/>
          <p:cNvSpPr txBox="1">
            <a:spLocks noGrp="1"/>
          </p:cNvSpPr>
          <p:nvPr>
            <p:ph type="body" idx="1"/>
          </p:nvPr>
        </p:nvSpPr>
        <p:spPr>
          <a:xfrm>
            <a:off x="774145" y="1233824"/>
            <a:ext cx="10579654" cy="4943139"/>
          </a:xfrm>
          <a:prstGeom prst="rect">
            <a:avLst/>
          </a:prstGeom>
          <a:noFill/>
          <a:ln>
            <a:noFill/>
          </a:ln>
        </p:spPr>
        <p:txBody>
          <a:bodyPr spcFirstLastPara="1" wrap="square" lIns="91425" tIns="45700" rIns="91425" bIns="45700" anchor="t" anchorCtr="0">
            <a:normAutofit/>
          </a:bodyPr>
          <a:lstStyle/>
          <a:p>
            <a:pPr marL="61722" lvl="0" indent="0" algn="ctr" rtl="0">
              <a:lnSpc>
                <a:spcPct val="130000"/>
              </a:lnSpc>
              <a:spcBef>
                <a:spcPts val="0"/>
              </a:spcBef>
              <a:spcAft>
                <a:spcPts val="0"/>
              </a:spcAft>
              <a:buClr>
                <a:srgbClr val="FF0000"/>
              </a:buClr>
              <a:buSzPts val="4500"/>
              <a:buNone/>
            </a:pPr>
            <a:r>
              <a:rPr lang="en-US" sz="4500" b="1">
                <a:solidFill>
                  <a:srgbClr val="FF0000"/>
                </a:solidFill>
                <a:latin typeface="Times New Roman"/>
                <a:ea typeface="Times New Roman"/>
                <a:cs typeface="Times New Roman"/>
                <a:sym typeface="Times New Roman"/>
              </a:rPr>
              <a:t>Chúc các em học tốt!</a:t>
            </a:r>
            <a:endParaRPr sz="4500" b="1">
              <a:solidFill>
                <a:srgbClr val="FF0000"/>
              </a:solidFill>
              <a:latin typeface="Times New Roman"/>
              <a:ea typeface="Times New Roman"/>
              <a:cs typeface="Times New Roman"/>
              <a:sym typeface="Times New Roman"/>
            </a:endParaRPr>
          </a:p>
        </p:txBody>
      </p:sp>
      <p:sp>
        <p:nvSpPr>
          <p:cNvPr id="1400" name="Google Shape;1400;p80"/>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E8F8F"/>
                </a:solidFill>
                <a:latin typeface="Arial"/>
                <a:ea typeface="Arial"/>
                <a:cs typeface="Arial"/>
                <a:sym typeface="Arial"/>
              </a:rPr>
              <a:t>Thực hiện bởi Trường Đại học Công nghệ Thông tin, ĐHQG-HCM</a:t>
            </a:r>
            <a:endParaRPr>
              <a:solidFill>
                <a:srgbClr val="8E8F8F"/>
              </a:solidFill>
              <a:latin typeface="Arial"/>
              <a:ea typeface="Arial"/>
              <a:cs typeface="Arial"/>
              <a:sym typeface="Arial"/>
            </a:endParaRPr>
          </a:p>
        </p:txBody>
      </p:sp>
      <p:pic>
        <p:nvPicPr>
          <p:cNvPr id="1402" name="Google Shape;1402;p80" descr="http://www.codeblocks.org/images/blank.png"/>
          <p:cNvPicPr preferRelativeResize="0"/>
          <p:nvPr/>
        </p:nvPicPr>
        <p:blipFill rotWithShape="1">
          <a:blip r:embed="rId3">
            <a:alphaModFix/>
          </a:blip>
          <a:srcRect/>
          <a:stretch/>
        </p:blipFill>
        <p:spPr>
          <a:xfrm>
            <a:off x="2783682" y="-102394"/>
            <a:ext cx="7144" cy="7144"/>
          </a:xfrm>
          <a:prstGeom prst="rect">
            <a:avLst/>
          </a:prstGeom>
          <a:noFill/>
          <a:ln>
            <a:noFill/>
          </a:ln>
        </p:spPr>
      </p:pic>
      <p:pic>
        <p:nvPicPr>
          <p:cNvPr id="1403" name="Google Shape;1403;p80"/>
          <p:cNvPicPr preferRelativeResize="0"/>
          <p:nvPr/>
        </p:nvPicPr>
        <p:blipFill rotWithShape="1">
          <a:blip r:embed="rId4">
            <a:alphaModFix/>
          </a:blip>
          <a:srcRect/>
          <a:stretch/>
        </p:blipFill>
        <p:spPr>
          <a:xfrm>
            <a:off x="3092332" y="2200134"/>
            <a:ext cx="6400794" cy="4268202"/>
          </a:xfrm>
          <a:prstGeom prst="rect">
            <a:avLst/>
          </a:prstGeom>
          <a:noFill/>
          <a:ln>
            <a:noFill/>
          </a:ln>
        </p:spPr>
      </p:pic>
      <p:sp>
        <p:nvSpPr>
          <p:cNvPr id="2" name="Date Placeholder 1">
            <a:extLst>
              <a:ext uri="{FF2B5EF4-FFF2-40B4-BE49-F238E27FC236}">
                <a16:creationId xmlns:a16="http://schemas.microsoft.com/office/drawing/2014/main" id="{19E41064-09D7-C537-8772-9369DAEB013E}"/>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00731C06-7ADC-20CF-1B66-B14C2B6FA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000"/>
              <a:buFont typeface="Times New Roman"/>
              <a:buNone/>
            </a:pPr>
            <a:r>
              <a:rPr lang="en-US" sz="4000">
                <a:latin typeface="Times New Roman"/>
                <a:ea typeface="Times New Roman"/>
                <a:cs typeface="Times New Roman"/>
                <a:sym typeface="Times New Roman"/>
              </a:rPr>
              <a:t>1.1.3 Phần cứng máy tính</a:t>
            </a:r>
            <a:endParaRPr sz="4000">
              <a:latin typeface="Times New Roman"/>
              <a:ea typeface="Times New Roman"/>
              <a:cs typeface="Times New Roman"/>
              <a:sym typeface="Times New Roman"/>
            </a:endParaRPr>
          </a:p>
        </p:txBody>
      </p:sp>
      <p:sp>
        <p:nvSpPr>
          <p:cNvPr id="400" name="Google Shape;400;p7"/>
          <p:cNvSpPr txBox="1">
            <a:spLocks noGrp="1"/>
          </p:cNvSpPr>
          <p:nvPr>
            <p:ph type="body" idx="1"/>
          </p:nvPr>
        </p:nvSpPr>
        <p:spPr>
          <a:xfrm>
            <a:off x="190361" y="1411594"/>
            <a:ext cx="6210761" cy="5089974"/>
          </a:xfrm>
          <a:prstGeom prst="rect">
            <a:avLst/>
          </a:prstGeom>
          <a:noFill/>
          <a:ln>
            <a:noFill/>
          </a:ln>
        </p:spPr>
        <p:txBody>
          <a:bodyPr spcFirstLastPara="1" wrap="square" lIns="91425" tIns="45700" rIns="91425" bIns="45700" anchor="t" anchorCtr="0">
            <a:noAutofit/>
          </a:bodyPr>
          <a:lstStyle/>
          <a:p>
            <a:pPr marL="491490" lvl="0" indent="-457200" algn="l" rtl="0">
              <a:lnSpc>
                <a:spcPct val="100000"/>
              </a:lnSpc>
              <a:spcBef>
                <a:spcPts val="0"/>
              </a:spcBef>
              <a:spcAft>
                <a:spcPts val="0"/>
              </a:spcAft>
              <a:buClr>
                <a:srgbClr val="141727"/>
              </a:buClr>
              <a:buSzPts val="2400"/>
              <a:buChar char="•"/>
            </a:pPr>
            <a:r>
              <a:rPr lang="en-US" sz="2600">
                <a:solidFill>
                  <a:srgbClr val="141727"/>
                </a:solidFill>
                <a:latin typeface="Times New Roman"/>
                <a:ea typeface="Times New Roman"/>
                <a:cs typeface="Times New Roman"/>
                <a:sym typeface="Times New Roman"/>
              </a:rPr>
              <a:t>Các thành phần phần cứng (Hardware) bao gồm:</a:t>
            </a:r>
            <a:endParaRPr/>
          </a:p>
          <a:p>
            <a:pPr marL="948689" lvl="1" indent="-457199" algn="l" rtl="0">
              <a:lnSpc>
                <a:spcPct val="100000"/>
              </a:lnSpc>
              <a:spcBef>
                <a:spcPts val="0"/>
              </a:spcBef>
              <a:spcAft>
                <a:spcPts val="0"/>
              </a:spcAft>
              <a:buClr>
                <a:srgbClr val="141727"/>
              </a:buClr>
              <a:buSzPts val="2400"/>
              <a:buChar char="•"/>
            </a:pPr>
            <a:r>
              <a:rPr lang="en-US" sz="2600" b="1">
                <a:solidFill>
                  <a:srgbClr val="141727"/>
                </a:solidFill>
                <a:latin typeface="Times New Roman"/>
                <a:ea typeface="Times New Roman"/>
                <a:cs typeface="Times New Roman"/>
                <a:sym typeface="Times New Roman"/>
              </a:rPr>
              <a:t>Bộ xử lý trung tâm </a:t>
            </a:r>
          </a:p>
          <a:p>
            <a:pPr marL="491490" lvl="1" indent="0" algn="l" rtl="0">
              <a:lnSpc>
                <a:spcPct val="100000"/>
              </a:lnSpc>
              <a:spcBef>
                <a:spcPts val="0"/>
              </a:spcBef>
              <a:spcAft>
                <a:spcPts val="0"/>
              </a:spcAft>
              <a:buClr>
                <a:srgbClr val="141727"/>
              </a:buClr>
              <a:buSzPts val="2400"/>
              <a:buNone/>
            </a:pPr>
            <a:r>
              <a:rPr lang="en-US" sz="2600" b="1">
                <a:solidFill>
                  <a:srgbClr val="141727"/>
                </a:solidFill>
                <a:latin typeface="Times New Roman"/>
                <a:ea typeface="Times New Roman"/>
                <a:cs typeface="Times New Roman"/>
                <a:sym typeface="Times New Roman"/>
              </a:rPr>
              <a:t>	</a:t>
            </a:r>
            <a:r>
              <a:rPr lang="en-US" sz="2600">
                <a:solidFill>
                  <a:srgbClr val="141727"/>
                </a:solidFill>
                <a:latin typeface="Times New Roman"/>
                <a:ea typeface="Times New Roman"/>
                <a:cs typeface="Times New Roman"/>
                <a:sym typeface="Times New Roman"/>
              </a:rPr>
              <a:t>(Central Processing Unit: CPU)</a:t>
            </a:r>
            <a:endParaRPr sz="2600">
              <a:solidFill>
                <a:srgbClr val="141727"/>
              </a:solidFill>
              <a:latin typeface="Times New Roman"/>
              <a:ea typeface="Times New Roman"/>
              <a:cs typeface="Times New Roman"/>
              <a:sym typeface="Times New Roman"/>
            </a:endParaRPr>
          </a:p>
          <a:p>
            <a:pPr marL="948689" lvl="1" indent="-457199" algn="l" rtl="0">
              <a:lnSpc>
                <a:spcPct val="100000"/>
              </a:lnSpc>
              <a:spcBef>
                <a:spcPts val="0"/>
              </a:spcBef>
              <a:spcAft>
                <a:spcPts val="0"/>
              </a:spcAft>
              <a:buClr>
                <a:srgbClr val="141727"/>
              </a:buClr>
              <a:buSzPts val="2400"/>
              <a:buChar char="•"/>
            </a:pPr>
            <a:r>
              <a:rPr lang="en-US" sz="2600" b="1">
                <a:solidFill>
                  <a:srgbClr val="141727"/>
                </a:solidFill>
                <a:latin typeface="Times New Roman"/>
                <a:ea typeface="Times New Roman"/>
                <a:cs typeface="Times New Roman"/>
                <a:sym typeface="Times New Roman"/>
              </a:rPr>
              <a:t>Bộ nhớ chính </a:t>
            </a:r>
          </a:p>
          <a:p>
            <a:pPr marL="491490" lvl="1" indent="0" algn="l" rtl="0">
              <a:lnSpc>
                <a:spcPct val="100000"/>
              </a:lnSpc>
              <a:spcBef>
                <a:spcPts val="0"/>
              </a:spcBef>
              <a:spcAft>
                <a:spcPts val="0"/>
              </a:spcAft>
              <a:buClr>
                <a:srgbClr val="141727"/>
              </a:buClr>
              <a:buSzPts val="2400"/>
              <a:buNone/>
            </a:pPr>
            <a:r>
              <a:rPr lang="en-US" sz="2600" b="1">
                <a:solidFill>
                  <a:srgbClr val="141727"/>
                </a:solidFill>
                <a:latin typeface="Times New Roman"/>
                <a:ea typeface="Times New Roman"/>
                <a:cs typeface="Times New Roman"/>
                <a:sym typeface="Times New Roman"/>
              </a:rPr>
              <a:t>	</a:t>
            </a:r>
            <a:r>
              <a:rPr lang="en-US" sz="2600">
                <a:solidFill>
                  <a:srgbClr val="141727"/>
                </a:solidFill>
                <a:latin typeface="Times New Roman"/>
                <a:ea typeface="Times New Roman"/>
                <a:cs typeface="Times New Roman"/>
                <a:sym typeface="Times New Roman"/>
              </a:rPr>
              <a:t>(Main Memory: MM)</a:t>
            </a:r>
            <a:endParaRPr sz="2600">
              <a:solidFill>
                <a:srgbClr val="141727"/>
              </a:solidFill>
              <a:latin typeface="Times New Roman"/>
              <a:ea typeface="Times New Roman"/>
              <a:cs typeface="Times New Roman"/>
              <a:sym typeface="Times New Roman"/>
            </a:endParaRPr>
          </a:p>
          <a:p>
            <a:pPr marL="948689" lvl="1" indent="-457199" algn="l" rtl="0">
              <a:lnSpc>
                <a:spcPct val="100000"/>
              </a:lnSpc>
              <a:spcBef>
                <a:spcPts val="0"/>
              </a:spcBef>
              <a:spcAft>
                <a:spcPts val="0"/>
              </a:spcAft>
              <a:buClr>
                <a:srgbClr val="141727"/>
              </a:buClr>
              <a:buSzPts val="2400"/>
              <a:buChar char="•"/>
            </a:pPr>
            <a:r>
              <a:rPr lang="en-US" sz="2600" b="1">
                <a:solidFill>
                  <a:srgbClr val="141727"/>
                </a:solidFill>
                <a:latin typeface="Times New Roman"/>
                <a:ea typeface="Times New Roman"/>
                <a:cs typeface="Times New Roman"/>
                <a:sym typeface="Times New Roman"/>
              </a:rPr>
              <a:t>Thiết bị đầu vào/đầu ra</a:t>
            </a:r>
          </a:p>
          <a:p>
            <a:pPr marL="491490" lvl="1" indent="0" algn="l" rtl="0">
              <a:lnSpc>
                <a:spcPct val="100000"/>
              </a:lnSpc>
              <a:spcBef>
                <a:spcPts val="0"/>
              </a:spcBef>
              <a:spcAft>
                <a:spcPts val="0"/>
              </a:spcAft>
              <a:buClr>
                <a:srgbClr val="141727"/>
              </a:buClr>
              <a:buSzPts val="2400"/>
              <a:buNone/>
            </a:pPr>
            <a:r>
              <a:rPr lang="en-US" sz="2600" b="1">
                <a:solidFill>
                  <a:srgbClr val="141727"/>
                </a:solidFill>
                <a:latin typeface="Times New Roman"/>
                <a:ea typeface="Times New Roman"/>
                <a:cs typeface="Times New Roman"/>
                <a:sym typeface="Times New Roman"/>
              </a:rPr>
              <a:t>	</a:t>
            </a:r>
            <a:r>
              <a:rPr lang="en-US" sz="2600">
                <a:solidFill>
                  <a:srgbClr val="141727"/>
                </a:solidFill>
                <a:latin typeface="Times New Roman"/>
                <a:ea typeface="Times New Roman"/>
                <a:cs typeface="Times New Roman"/>
                <a:sym typeface="Times New Roman"/>
              </a:rPr>
              <a:t>(Input / Output Devices)</a:t>
            </a:r>
            <a:endParaRPr/>
          </a:p>
          <a:p>
            <a:pPr marL="948689" lvl="1" indent="-457199" algn="l" rtl="0">
              <a:lnSpc>
                <a:spcPct val="100000"/>
              </a:lnSpc>
              <a:spcBef>
                <a:spcPts val="0"/>
              </a:spcBef>
              <a:spcAft>
                <a:spcPts val="0"/>
              </a:spcAft>
              <a:buClr>
                <a:srgbClr val="141727"/>
              </a:buClr>
              <a:buSzPts val="2400"/>
              <a:buChar char="•"/>
            </a:pPr>
            <a:r>
              <a:rPr lang="en-US" sz="2600" b="1">
                <a:solidFill>
                  <a:srgbClr val="141727"/>
                </a:solidFill>
                <a:latin typeface="Times New Roman"/>
                <a:ea typeface="Times New Roman"/>
                <a:cs typeface="Times New Roman"/>
                <a:sym typeface="Times New Roman"/>
              </a:rPr>
              <a:t>Thiết bị lưu trữ thứ cấp </a:t>
            </a:r>
          </a:p>
          <a:p>
            <a:pPr marL="491490" lvl="1" indent="0" algn="l" rtl="0">
              <a:lnSpc>
                <a:spcPct val="100000"/>
              </a:lnSpc>
              <a:spcBef>
                <a:spcPts val="0"/>
              </a:spcBef>
              <a:spcAft>
                <a:spcPts val="0"/>
              </a:spcAft>
              <a:buClr>
                <a:srgbClr val="141727"/>
              </a:buClr>
              <a:buSzPts val="2400"/>
              <a:buNone/>
            </a:pPr>
            <a:r>
              <a:rPr lang="en-US" sz="2600" b="1">
                <a:solidFill>
                  <a:srgbClr val="141727"/>
                </a:solidFill>
                <a:latin typeface="Times New Roman"/>
                <a:ea typeface="Times New Roman"/>
                <a:cs typeface="Times New Roman"/>
                <a:sym typeface="Times New Roman"/>
              </a:rPr>
              <a:t>	</a:t>
            </a:r>
            <a:r>
              <a:rPr lang="en-US" sz="2600">
                <a:solidFill>
                  <a:srgbClr val="141727"/>
                </a:solidFill>
                <a:latin typeface="Times New Roman"/>
                <a:ea typeface="Times New Roman"/>
                <a:cs typeface="Times New Roman"/>
                <a:sym typeface="Times New Roman"/>
              </a:rPr>
              <a:t>(Secondary Storage)</a:t>
            </a:r>
            <a:endParaRPr/>
          </a:p>
        </p:txBody>
      </p:sp>
      <p:sp>
        <p:nvSpPr>
          <p:cNvPr id="402" name="Google Shape;402;p7"/>
          <p:cNvSpPr txBox="1">
            <a:spLocks noGrp="1"/>
          </p:cNvSpPr>
          <p:nvPr>
            <p:ph type="ftr" idx="11"/>
          </p:nvPr>
        </p:nvSpPr>
        <p:spPr>
          <a:xfrm>
            <a:off x="774146" y="6475620"/>
            <a:ext cx="4311788" cy="26311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grpSp>
        <p:nvGrpSpPr>
          <p:cNvPr id="403" name="Google Shape;403;p7"/>
          <p:cNvGrpSpPr/>
          <p:nvPr/>
        </p:nvGrpSpPr>
        <p:grpSpPr>
          <a:xfrm>
            <a:off x="6291635" y="843996"/>
            <a:ext cx="5630475" cy="4667607"/>
            <a:chOff x="1204477" y="1576076"/>
            <a:chExt cx="6334047" cy="5215965"/>
          </a:xfrm>
        </p:grpSpPr>
        <p:sp>
          <p:nvSpPr>
            <p:cNvPr id="404" name="Google Shape;404;p7"/>
            <p:cNvSpPr/>
            <p:nvPr/>
          </p:nvSpPr>
          <p:spPr>
            <a:xfrm>
              <a:off x="2878487" y="6328431"/>
              <a:ext cx="3021628" cy="463610"/>
            </a:xfrm>
            <a:prstGeom prst="roundRect">
              <a:avLst>
                <a:gd name="adj" fmla="val 16667"/>
              </a:avLst>
            </a:prstGeom>
            <a:noFill/>
            <a:ln w="1905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Secondary Storage</a:t>
              </a:r>
              <a:endParaRPr sz="1800">
                <a:solidFill>
                  <a:srgbClr val="141727"/>
                </a:solidFill>
                <a:latin typeface="Times New Roman"/>
                <a:ea typeface="Times New Roman"/>
                <a:cs typeface="Times New Roman"/>
                <a:sym typeface="Times New Roman"/>
              </a:endParaRPr>
            </a:p>
          </p:txBody>
        </p:sp>
        <p:grpSp>
          <p:nvGrpSpPr>
            <p:cNvPr id="405" name="Google Shape;405;p7"/>
            <p:cNvGrpSpPr/>
            <p:nvPr/>
          </p:nvGrpSpPr>
          <p:grpSpPr>
            <a:xfrm>
              <a:off x="1204477" y="1576076"/>
              <a:ext cx="6334047" cy="4763800"/>
              <a:chOff x="1204477" y="1576076"/>
              <a:chExt cx="6334047" cy="4763800"/>
            </a:xfrm>
          </p:grpSpPr>
          <p:sp>
            <p:nvSpPr>
              <p:cNvPr id="406" name="Google Shape;406;p7"/>
              <p:cNvSpPr/>
              <p:nvPr/>
            </p:nvSpPr>
            <p:spPr>
              <a:xfrm>
                <a:off x="2619147" y="1576076"/>
                <a:ext cx="3422170" cy="4431189"/>
              </a:xfrm>
              <a:prstGeom prst="roundRect">
                <a:avLst>
                  <a:gd name="adj" fmla="val 16667"/>
                </a:avLst>
              </a:prstGeom>
              <a:noFill/>
              <a:ln w="1905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41727"/>
                  </a:solidFill>
                  <a:latin typeface="Times New Roman"/>
                  <a:ea typeface="Times New Roman"/>
                  <a:cs typeface="Times New Roman"/>
                  <a:sym typeface="Times New Roman"/>
                </a:endParaRPr>
              </a:p>
            </p:txBody>
          </p:sp>
          <p:sp>
            <p:nvSpPr>
              <p:cNvPr id="407" name="Google Shape;407;p7"/>
              <p:cNvSpPr/>
              <p:nvPr/>
            </p:nvSpPr>
            <p:spPr>
              <a:xfrm>
                <a:off x="1204477" y="3349195"/>
                <a:ext cx="1146039" cy="785896"/>
              </a:xfrm>
              <a:prstGeom prst="roundRect">
                <a:avLst>
                  <a:gd name="adj" fmla="val 16667"/>
                </a:avLst>
              </a:prstGeom>
              <a:noFill/>
              <a:ln w="1905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Input Device</a:t>
                </a:r>
                <a:endParaRPr sz="1800">
                  <a:solidFill>
                    <a:srgbClr val="141727"/>
                  </a:solidFill>
                  <a:latin typeface="Times New Roman"/>
                  <a:ea typeface="Times New Roman"/>
                  <a:cs typeface="Times New Roman"/>
                  <a:sym typeface="Times New Roman"/>
                </a:endParaRPr>
              </a:p>
            </p:txBody>
          </p:sp>
          <p:sp>
            <p:nvSpPr>
              <p:cNvPr id="408" name="Google Shape;408;p7"/>
              <p:cNvSpPr/>
              <p:nvPr/>
            </p:nvSpPr>
            <p:spPr>
              <a:xfrm>
                <a:off x="6413313" y="3342023"/>
                <a:ext cx="1125211" cy="793068"/>
              </a:xfrm>
              <a:prstGeom prst="roundRect">
                <a:avLst>
                  <a:gd name="adj" fmla="val 16667"/>
                </a:avLst>
              </a:prstGeom>
              <a:noFill/>
              <a:ln w="1905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Output Device</a:t>
                </a:r>
                <a:endParaRPr sz="1800">
                  <a:solidFill>
                    <a:srgbClr val="141727"/>
                  </a:solidFill>
                  <a:latin typeface="Times New Roman"/>
                  <a:ea typeface="Times New Roman"/>
                  <a:cs typeface="Times New Roman"/>
                  <a:sym typeface="Times New Roman"/>
                </a:endParaRPr>
              </a:p>
            </p:txBody>
          </p:sp>
          <p:sp>
            <p:nvSpPr>
              <p:cNvPr id="409" name="Google Shape;409;p7"/>
              <p:cNvSpPr/>
              <p:nvPr/>
            </p:nvSpPr>
            <p:spPr>
              <a:xfrm>
                <a:off x="2734637" y="1701272"/>
                <a:ext cx="3168901" cy="3275931"/>
              </a:xfrm>
              <a:prstGeom prst="roundRect">
                <a:avLst>
                  <a:gd name="adj" fmla="val 16667"/>
                </a:avLst>
              </a:prstGeom>
              <a:solidFill>
                <a:srgbClr val="99C6FE"/>
              </a:solidFill>
              <a:ln w="19050" cap="flat" cmpd="sng">
                <a:solidFill>
                  <a:srgbClr val="1417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41727"/>
                  </a:solidFill>
                  <a:latin typeface="Times New Roman"/>
                  <a:ea typeface="Times New Roman"/>
                  <a:cs typeface="Times New Roman"/>
                  <a:sym typeface="Times New Roman"/>
                </a:endParaRPr>
              </a:p>
            </p:txBody>
          </p:sp>
          <p:sp>
            <p:nvSpPr>
              <p:cNvPr id="410" name="Google Shape;410;p7"/>
              <p:cNvSpPr/>
              <p:nvPr/>
            </p:nvSpPr>
            <p:spPr>
              <a:xfrm>
                <a:off x="3327299" y="5308927"/>
                <a:ext cx="2124005" cy="595114"/>
              </a:xfrm>
              <a:prstGeom prst="roundRect">
                <a:avLst>
                  <a:gd name="adj" fmla="val 16667"/>
                </a:avLst>
              </a:prstGeom>
              <a:noFill/>
              <a:ln w="1905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Main Memory</a:t>
                </a:r>
                <a:endParaRPr sz="1800">
                  <a:solidFill>
                    <a:srgbClr val="141727"/>
                  </a:solidFill>
                  <a:latin typeface="Times New Roman"/>
                  <a:ea typeface="Times New Roman"/>
                  <a:cs typeface="Times New Roman"/>
                  <a:sym typeface="Times New Roman"/>
                </a:endParaRPr>
              </a:p>
            </p:txBody>
          </p:sp>
          <p:sp>
            <p:nvSpPr>
              <p:cNvPr id="411" name="Google Shape;411;p7"/>
              <p:cNvSpPr/>
              <p:nvPr/>
            </p:nvSpPr>
            <p:spPr>
              <a:xfrm>
                <a:off x="3330690" y="2506747"/>
                <a:ext cx="1826856" cy="407785"/>
              </a:xfrm>
              <a:prstGeom prst="roundRect">
                <a:avLst>
                  <a:gd name="adj" fmla="val 16667"/>
                </a:avLst>
              </a:prstGeom>
              <a:noFill/>
              <a:ln w="19050" cap="flat" cmpd="sng">
                <a:solidFill>
                  <a:srgbClr val="497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Control Unit</a:t>
                </a:r>
                <a:endParaRPr sz="1800">
                  <a:solidFill>
                    <a:srgbClr val="141727"/>
                  </a:solidFill>
                  <a:latin typeface="Times New Roman"/>
                  <a:ea typeface="Times New Roman"/>
                  <a:cs typeface="Times New Roman"/>
                  <a:sym typeface="Times New Roman"/>
                </a:endParaRPr>
              </a:p>
            </p:txBody>
          </p:sp>
          <p:sp>
            <p:nvSpPr>
              <p:cNvPr id="412" name="Google Shape;412;p7"/>
              <p:cNvSpPr/>
              <p:nvPr/>
            </p:nvSpPr>
            <p:spPr>
              <a:xfrm>
                <a:off x="2977022" y="3342022"/>
                <a:ext cx="2534192" cy="698339"/>
              </a:xfrm>
              <a:prstGeom prst="roundRect">
                <a:avLst>
                  <a:gd name="adj" fmla="val 16667"/>
                </a:avLst>
              </a:prstGeom>
              <a:noFill/>
              <a:ln w="19050" cap="flat" cmpd="sng">
                <a:solidFill>
                  <a:srgbClr val="497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Arithmetic and Logic Unit (ALU)</a:t>
                </a:r>
                <a:endParaRPr sz="1800">
                  <a:solidFill>
                    <a:srgbClr val="141727"/>
                  </a:solidFill>
                  <a:latin typeface="Times New Roman"/>
                  <a:ea typeface="Times New Roman"/>
                  <a:cs typeface="Times New Roman"/>
                  <a:sym typeface="Times New Roman"/>
                </a:endParaRPr>
              </a:p>
            </p:txBody>
          </p:sp>
          <p:sp>
            <p:nvSpPr>
              <p:cNvPr id="413" name="Google Shape;413;p7"/>
              <p:cNvSpPr/>
              <p:nvPr/>
            </p:nvSpPr>
            <p:spPr>
              <a:xfrm>
                <a:off x="3039081" y="4495766"/>
                <a:ext cx="2534192" cy="389124"/>
              </a:xfrm>
              <a:prstGeom prst="roundRect">
                <a:avLst>
                  <a:gd name="adj" fmla="val 16667"/>
                </a:avLst>
              </a:prstGeom>
              <a:noFill/>
              <a:ln w="19050" cap="flat" cmpd="sng">
                <a:solidFill>
                  <a:srgbClr val="497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141727"/>
                    </a:solidFill>
                    <a:latin typeface="Times New Roman"/>
                    <a:ea typeface="Times New Roman"/>
                    <a:cs typeface="Times New Roman"/>
                    <a:sym typeface="Times New Roman"/>
                  </a:rPr>
                  <a:t>Memory Registers</a:t>
                </a:r>
                <a:endParaRPr sz="1800">
                  <a:solidFill>
                    <a:srgbClr val="141727"/>
                  </a:solidFill>
                  <a:latin typeface="Times New Roman"/>
                  <a:ea typeface="Times New Roman"/>
                  <a:cs typeface="Times New Roman"/>
                  <a:sym typeface="Times New Roman"/>
                </a:endParaRPr>
              </a:p>
            </p:txBody>
          </p:sp>
          <p:sp>
            <p:nvSpPr>
              <p:cNvPr id="414" name="Google Shape;414;p7"/>
              <p:cNvSpPr/>
              <p:nvPr/>
            </p:nvSpPr>
            <p:spPr>
              <a:xfrm>
                <a:off x="2776896" y="1829165"/>
                <a:ext cx="2859702" cy="53307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141727"/>
                    </a:solidFill>
                    <a:latin typeface="Times New Roman"/>
                    <a:ea typeface="Times New Roman"/>
                    <a:cs typeface="Times New Roman"/>
                    <a:sym typeface="Times New Roman"/>
                  </a:rPr>
                  <a:t>Central Processing Unit (CPU)</a:t>
                </a:r>
                <a:endParaRPr sz="1800" b="1">
                  <a:solidFill>
                    <a:srgbClr val="141727"/>
                  </a:solidFill>
                  <a:latin typeface="Times New Roman"/>
                  <a:ea typeface="Times New Roman"/>
                  <a:cs typeface="Times New Roman"/>
                  <a:sym typeface="Times New Roman"/>
                </a:endParaRPr>
              </a:p>
            </p:txBody>
          </p:sp>
          <p:cxnSp>
            <p:nvCxnSpPr>
              <p:cNvPr id="415" name="Google Shape;415;p7"/>
              <p:cNvCxnSpPr/>
              <p:nvPr/>
            </p:nvCxnSpPr>
            <p:spPr>
              <a:xfrm>
                <a:off x="2328875" y="3696326"/>
                <a:ext cx="324413" cy="0"/>
              </a:xfrm>
              <a:prstGeom prst="straightConnector1">
                <a:avLst/>
              </a:prstGeom>
              <a:noFill/>
              <a:ln w="28575" cap="flat" cmpd="sng">
                <a:solidFill>
                  <a:schemeClr val="accent1"/>
                </a:solidFill>
                <a:prstDash val="solid"/>
                <a:miter lim="800000"/>
                <a:headEnd type="none" w="sm" len="sm"/>
                <a:tailEnd type="stealth" w="lg" len="lg"/>
              </a:ln>
            </p:spPr>
          </p:cxnSp>
          <p:cxnSp>
            <p:nvCxnSpPr>
              <p:cNvPr id="416" name="Google Shape;416;p7"/>
              <p:cNvCxnSpPr/>
              <p:nvPr/>
            </p:nvCxnSpPr>
            <p:spPr>
              <a:xfrm>
                <a:off x="6064702" y="3696326"/>
                <a:ext cx="328003" cy="0"/>
              </a:xfrm>
              <a:prstGeom prst="straightConnector1">
                <a:avLst/>
              </a:prstGeom>
              <a:noFill/>
              <a:ln w="28575" cap="flat" cmpd="sng">
                <a:solidFill>
                  <a:schemeClr val="accent1"/>
                </a:solidFill>
                <a:prstDash val="solid"/>
                <a:miter lim="800000"/>
                <a:headEnd type="none" w="sm" len="sm"/>
                <a:tailEnd type="stealth" w="lg" len="lg"/>
              </a:ln>
            </p:spPr>
          </p:cxnSp>
          <p:cxnSp>
            <p:nvCxnSpPr>
              <p:cNvPr id="417" name="Google Shape;417;p7"/>
              <p:cNvCxnSpPr/>
              <p:nvPr/>
            </p:nvCxnSpPr>
            <p:spPr>
              <a:xfrm rot="10800000">
                <a:off x="4868217" y="4884890"/>
                <a:ext cx="0" cy="424037"/>
              </a:xfrm>
              <a:prstGeom prst="straightConnector1">
                <a:avLst/>
              </a:prstGeom>
              <a:noFill/>
              <a:ln w="28575" cap="flat" cmpd="sng">
                <a:solidFill>
                  <a:schemeClr val="accent1"/>
                </a:solidFill>
                <a:prstDash val="solid"/>
                <a:miter lim="800000"/>
                <a:headEnd type="none" w="sm" len="sm"/>
                <a:tailEnd type="stealth" w="lg" len="lg"/>
              </a:ln>
            </p:spPr>
          </p:cxnSp>
          <p:cxnSp>
            <p:nvCxnSpPr>
              <p:cNvPr id="418" name="Google Shape;418;p7"/>
              <p:cNvCxnSpPr/>
              <p:nvPr/>
            </p:nvCxnSpPr>
            <p:spPr>
              <a:xfrm rot="10800000">
                <a:off x="4867947" y="4071729"/>
                <a:ext cx="0" cy="424037"/>
              </a:xfrm>
              <a:prstGeom prst="straightConnector1">
                <a:avLst/>
              </a:prstGeom>
              <a:noFill/>
              <a:ln w="28575" cap="flat" cmpd="sng">
                <a:solidFill>
                  <a:schemeClr val="accent1"/>
                </a:solidFill>
                <a:prstDash val="solid"/>
                <a:miter lim="800000"/>
                <a:headEnd type="none" w="sm" len="sm"/>
                <a:tailEnd type="stealth" w="lg" len="lg"/>
              </a:ln>
            </p:spPr>
          </p:cxnSp>
          <p:cxnSp>
            <p:nvCxnSpPr>
              <p:cNvPr id="419" name="Google Shape;419;p7"/>
              <p:cNvCxnSpPr/>
              <p:nvPr/>
            </p:nvCxnSpPr>
            <p:spPr>
              <a:xfrm rot="10800000">
                <a:off x="4867947" y="5860182"/>
                <a:ext cx="0" cy="468249"/>
              </a:xfrm>
              <a:prstGeom prst="straightConnector1">
                <a:avLst/>
              </a:prstGeom>
              <a:noFill/>
              <a:ln w="28575" cap="flat" cmpd="sng">
                <a:solidFill>
                  <a:schemeClr val="accent1"/>
                </a:solidFill>
                <a:prstDash val="solid"/>
                <a:miter lim="800000"/>
                <a:headEnd type="none" w="sm" len="sm"/>
                <a:tailEnd type="stealth" w="lg" len="lg"/>
              </a:ln>
            </p:spPr>
          </p:cxnSp>
          <p:cxnSp>
            <p:nvCxnSpPr>
              <p:cNvPr id="420" name="Google Shape;420;p7"/>
              <p:cNvCxnSpPr/>
              <p:nvPr/>
            </p:nvCxnSpPr>
            <p:spPr>
              <a:xfrm>
                <a:off x="3923337" y="5904041"/>
                <a:ext cx="0" cy="435835"/>
              </a:xfrm>
              <a:prstGeom prst="straightConnector1">
                <a:avLst/>
              </a:prstGeom>
              <a:noFill/>
              <a:ln w="28575" cap="flat" cmpd="sng">
                <a:solidFill>
                  <a:schemeClr val="accent1"/>
                </a:solidFill>
                <a:prstDash val="solid"/>
                <a:miter lim="800000"/>
                <a:headEnd type="none" w="sm" len="sm"/>
                <a:tailEnd type="stealth" w="lg" len="lg"/>
              </a:ln>
            </p:spPr>
          </p:cxnSp>
          <p:cxnSp>
            <p:nvCxnSpPr>
              <p:cNvPr id="421" name="Google Shape;421;p7"/>
              <p:cNvCxnSpPr/>
              <p:nvPr/>
            </p:nvCxnSpPr>
            <p:spPr>
              <a:xfrm>
                <a:off x="3892587" y="4884890"/>
                <a:ext cx="0" cy="485710"/>
              </a:xfrm>
              <a:prstGeom prst="straightConnector1">
                <a:avLst/>
              </a:prstGeom>
              <a:noFill/>
              <a:ln w="28575" cap="flat" cmpd="sng">
                <a:solidFill>
                  <a:schemeClr val="accent1"/>
                </a:solidFill>
                <a:prstDash val="solid"/>
                <a:miter lim="800000"/>
                <a:headEnd type="none" w="sm" len="sm"/>
                <a:tailEnd type="stealth" w="lg" len="lg"/>
              </a:ln>
            </p:spPr>
          </p:cxnSp>
          <p:cxnSp>
            <p:nvCxnSpPr>
              <p:cNvPr id="422" name="Google Shape;422;p7"/>
              <p:cNvCxnSpPr/>
              <p:nvPr/>
            </p:nvCxnSpPr>
            <p:spPr>
              <a:xfrm>
                <a:off x="3861837" y="4040361"/>
                <a:ext cx="0" cy="485710"/>
              </a:xfrm>
              <a:prstGeom prst="straightConnector1">
                <a:avLst/>
              </a:prstGeom>
              <a:noFill/>
              <a:ln w="28575" cap="flat" cmpd="sng">
                <a:solidFill>
                  <a:schemeClr val="accent1"/>
                </a:solidFill>
                <a:prstDash val="solid"/>
                <a:miter lim="800000"/>
                <a:headEnd type="none" w="sm" len="sm"/>
                <a:tailEnd type="stealth" w="lg" len="lg"/>
              </a:ln>
            </p:spPr>
          </p:cxnSp>
        </p:grpSp>
      </p:grpSp>
      <p:sp>
        <p:nvSpPr>
          <p:cNvPr id="423" name="Google Shape;423;p7"/>
          <p:cNvSpPr txBox="1"/>
          <p:nvPr/>
        </p:nvSpPr>
        <p:spPr>
          <a:xfrm>
            <a:off x="6300920" y="5631210"/>
            <a:ext cx="56304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Sơ đồ Cấu trúc máy tính: </a:t>
            </a:r>
            <a:endParaRPr/>
          </a:p>
          <a:p>
            <a:pPr marL="0" marR="0" lvl="0" indent="0" algn="ctr" rtl="0">
              <a:spcBef>
                <a:spcPts val="0"/>
              </a:spcBef>
              <a:spcAft>
                <a:spcPts val="0"/>
              </a:spcAft>
              <a:buNone/>
            </a:pPr>
            <a:r>
              <a:rPr lang="en-US" sz="1800" i="1">
                <a:solidFill>
                  <a:schemeClr val="dk1"/>
                </a:solidFill>
                <a:latin typeface="Times New Roman"/>
                <a:ea typeface="Times New Roman"/>
                <a:cs typeface="Times New Roman"/>
                <a:sym typeface="Times New Roman"/>
              </a:rPr>
              <a:t>Các thành phần phần cứng của máy tính và bộ nhớ chính</a:t>
            </a:r>
            <a:endParaRPr sz="1800" i="1">
              <a:solidFill>
                <a:schemeClr val="dk1"/>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7978EFAC-7E22-70DB-A24A-3C3AF733B50C}"/>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35FBEDA6-1E2B-7E66-4EED-43FFB277FE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9" name="Google Shape;469;p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just" rtl="0">
              <a:lnSpc>
                <a:spcPct val="100000"/>
              </a:lnSpc>
              <a:spcBef>
                <a:spcPts val="300"/>
              </a:spcBef>
              <a:spcAft>
                <a:spcPts val="0"/>
              </a:spcAft>
              <a:buClr>
                <a:schemeClr val="dk1"/>
              </a:buClr>
              <a:buSzPct val="100000"/>
              <a:buChar char="•"/>
            </a:pPr>
            <a:r>
              <a:rPr lang="en-US" sz="2600"/>
              <a:t>Bộ xử lý trung tâm - Central Processing Unit (CPU) - là “bộ não” của máy tính. </a:t>
            </a:r>
            <a:endParaRPr sz="2600"/>
          </a:p>
          <a:p>
            <a:pPr marL="228600" lvl="0" indent="-228600" algn="just" rtl="0">
              <a:lnSpc>
                <a:spcPct val="100000"/>
              </a:lnSpc>
              <a:spcBef>
                <a:spcPts val="600"/>
              </a:spcBef>
              <a:spcAft>
                <a:spcPts val="0"/>
              </a:spcAft>
              <a:buClr>
                <a:schemeClr val="dk1"/>
              </a:buClr>
              <a:buSzPct val="100000"/>
              <a:buChar char="•"/>
            </a:pPr>
            <a:r>
              <a:rPr lang="en-US" sz="2600"/>
              <a:t>CPU càng mạnh thì máy tính càng nhanh.</a:t>
            </a:r>
            <a:endParaRPr sz="2600"/>
          </a:p>
          <a:p>
            <a:pPr marL="228600" lvl="0" indent="-228600" algn="just" rtl="0">
              <a:lnSpc>
                <a:spcPct val="100000"/>
              </a:lnSpc>
              <a:spcBef>
                <a:spcPts val="600"/>
              </a:spcBef>
              <a:spcAft>
                <a:spcPts val="0"/>
              </a:spcAft>
              <a:buClr>
                <a:schemeClr val="dk1"/>
              </a:buClr>
              <a:buSzPct val="100000"/>
              <a:buChar char="•"/>
            </a:pPr>
            <a:r>
              <a:rPr lang="en-US" sz="2600"/>
              <a:t> Bộ số học luận lý (Arithmetic and Logic Unit): Tính toán các phép số học và luận lý.</a:t>
            </a:r>
            <a:endParaRPr sz="2600"/>
          </a:p>
        </p:txBody>
      </p:sp>
      <p:pic>
        <p:nvPicPr>
          <p:cNvPr id="467" name="Google Shape;467;p9" descr="so sánh các chip laptop - Viết so sánh trung thực từ người dùng."/>
          <p:cNvPicPr preferRelativeResize="0"/>
          <p:nvPr/>
        </p:nvPicPr>
        <p:blipFill rotWithShape="1">
          <a:blip r:embed="rId3">
            <a:alphaModFix/>
          </a:blip>
          <a:srcRect/>
          <a:stretch/>
        </p:blipFill>
        <p:spPr>
          <a:xfrm>
            <a:off x="3828369" y="3627120"/>
            <a:ext cx="5285151" cy="2773807"/>
          </a:xfrm>
          <a:prstGeom prst="rect">
            <a:avLst/>
          </a:prstGeom>
          <a:noFill/>
          <a:ln>
            <a:noFill/>
          </a:ln>
        </p:spPr>
      </p:pic>
      <p:sp>
        <p:nvSpPr>
          <p:cNvPr id="468" name="Google Shape;468;p9"/>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83333"/>
              <a:buFont typeface="Times New Roman"/>
              <a:buNone/>
            </a:pPr>
            <a:r>
              <a:rPr lang="en-US" sz="4000"/>
              <a:t>Bộ xử lý trung tâm - Central Processing Unit (CPU)</a:t>
            </a:r>
            <a:endParaRPr sz="4000">
              <a:latin typeface="Times New Roman"/>
              <a:ea typeface="Times New Roman"/>
              <a:cs typeface="Times New Roman"/>
              <a:sym typeface="Times New Roman"/>
            </a:endParaRPr>
          </a:p>
        </p:txBody>
      </p:sp>
      <p:sp>
        <p:nvSpPr>
          <p:cNvPr id="471" name="Google Shape;471;p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2" name="Date Placeholder 1">
            <a:extLst>
              <a:ext uri="{FF2B5EF4-FFF2-40B4-BE49-F238E27FC236}">
                <a16:creationId xmlns:a16="http://schemas.microsoft.com/office/drawing/2014/main" id="{D4416346-8F08-E04F-8C86-6B4EC33F85D1}"/>
              </a:ext>
            </a:extLst>
          </p:cNvPr>
          <p:cNvSpPr>
            <a:spLocks noGrp="1"/>
          </p:cNvSpPr>
          <p:nvPr>
            <p:ph type="dt" idx="10"/>
          </p:nvPr>
        </p:nvSpPr>
        <p:spPr/>
        <p:txBody>
          <a:bodyPr/>
          <a:lstStyle/>
          <a:p>
            <a:r>
              <a:rPr lang="en-US"/>
              <a:t>June 2024</a:t>
            </a:r>
          </a:p>
        </p:txBody>
      </p:sp>
      <p:sp>
        <p:nvSpPr>
          <p:cNvPr id="3" name="Slide Number Placeholder 2">
            <a:extLst>
              <a:ext uri="{FF2B5EF4-FFF2-40B4-BE49-F238E27FC236}">
                <a16:creationId xmlns:a16="http://schemas.microsoft.com/office/drawing/2014/main" id="{CAACE3FD-A770-1EB1-A35E-56F50A2609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_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TotalTime>
  <Words>12772</Words>
  <Application>Microsoft Office PowerPoint</Application>
  <PresentationFormat>Widescreen</PresentationFormat>
  <Paragraphs>1244</Paragraphs>
  <Slides>74</Slides>
  <Notes>73</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98" baseType="lpstr">
      <vt:lpstr>PragmataPro Mono Liga</vt:lpstr>
      <vt:lpstr>Arial</vt:lpstr>
      <vt:lpstr>Barlow</vt:lpstr>
      <vt:lpstr>Muli</vt:lpstr>
      <vt:lpstr>Roboto</vt:lpstr>
      <vt:lpstr>ui-sans-serif</vt:lpstr>
      <vt:lpstr>Verdana</vt:lpstr>
      <vt:lpstr>Segoe UI</vt:lpstr>
      <vt:lpstr>OpenSans</vt:lpstr>
      <vt:lpstr>Arial</vt:lpstr>
      <vt:lpstr>small arial</vt:lpstr>
      <vt:lpstr>Helvetica Neue</vt:lpstr>
      <vt:lpstr>Times New Roman</vt:lpstr>
      <vt:lpstr>Wingdings</vt:lpstr>
      <vt:lpstr>Open Sans</vt:lpstr>
      <vt:lpstr>Proxima Nova</vt:lpstr>
      <vt:lpstr>Noto Sans Symbols</vt:lpstr>
      <vt:lpstr>Courier New</vt:lpstr>
      <vt:lpstr>inherit</vt:lpstr>
      <vt:lpstr>Consolas</vt:lpstr>
      <vt:lpstr>Calibri</vt:lpstr>
      <vt:lpstr>Symbol</vt:lpstr>
      <vt:lpstr>1_Office Theme</vt:lpstr>
      <vt:lpstr>Microsoft Visio 2003-2010 Drawing</vt:lpstr>
      <vt:lpstr>PowerPoint Presentation</vt:lpstr>
      <vt:lpstr>PowerPoint Presentation</vt:lpstr>
      <vt:lpstr>PowerPoint Presentation</vt:lpstr>
      <vt:lpstr>1.1 Tổng quan về máy tính</vt:lpstr>
      <vt:lpstr>1.1.1 Máy tính là gì ?</vt:lpstr>
      <vt:lpstr>1.1.2 Xử lý thông tin trên máy tính</vt:lpstr>
      <vt:lpstr>1.1.3 Phần cứng máy tính </vt:lpstr>
      <vt:lpstr>1.1.3 Phần cứng máy tính</vt:lpstr>
      <vt:lpstr>Bộ xử lý trung tâm - Central Processing Unit (CPU)</vt:lpstr>
      <vt:lpstr>Main memory</vt:lpstr>
      <vt:lpstr>Random access memory - RAM</vt:lpstr>
      <vt:lpstr>Thiết bị lưu trữ thứ cấp - Secondary storage</vt:lpstr>
      <vt:lpstr>Thiết bị đầu vào - Input Device</vt:lpstr>
      <vt:lpstr>Thiết bị đầu ra - Output Devices</vt:lpstr>
      <vt:lpstr>Input - Output Devices</vt:lpstr>
      <vt:lpstr>Cổng giao tiếp máy tính</vt:lpstr>
      <vt:lpstr>1.1.4 Phần mềm máy tính</vt:lpstr>
      <vt:lpstr>1.1.4 Phần mềm máy tính (tt)</vt:lpstr>
      <vt:lpstr>1.1.4 Phần mềm máy tính (tt)</vt:lpstr>
      <vt:lpstr>1.1.4 Phần mềm máy tính (tt)</vt:lpstr>
      <vt:lpstr>1.1.4 Phần mềm máy tính (tt)</vt:lpstr>
      <vt:lpstr>1.1.4 Phần mềm máy tính (tt)</vt:lpstr>
      <vt:lpstr>1.1.4 Phần mềm máy tính (tt)</vt:lpstr>
      <vt:lpstr>1.1.5 Biểu diễn và đo lường thông tin</vt:lpstr>
      <vt:lpstr>1.1.5 Biểu diễn và đo lường thông tin (tt)</vt:lpstr>
      <vt:lpstr>1.1.5 Biểu diễn và đo lường thông tin (tt)</vt:lpstr>
      <vt:lpstr>Cách chuyển đổi qua lại giữa các hệ đếm</vt:lpstr>
      <vt:lpstr>Cách chuyển đổi qua lại giữa các hệ đếm</vt:lpstr>
      <vt:lpstr>Cách chuyển đổi qua lại giữa các hệ đếm</vt:lpstr>
      <vt:lpstr>Cách chuyển đổi qua lại giữa các hệ đếm</vt:lpstr>
      <vt:lpstr>Cách chuyển đổi qua lại giữa các hệ đếm</vt:lpstr>
      <vt:lpstr>Cách chuyển đổi qua lại giữa các hệ đếm</vt:lpstr>
      <vt:lpstr>Cách chuyển đổi qua lại giữa các hệ đếm</vt:lpstr>
      <vt:lpstr>PowerPoint Presentation</vt:lpstr>
      <vt:lpstr>1.2 Các khái niệm cơ bản về lập trình</vt:lpstr>
      <vt:lpstr>1.2.1 Chương trình máy tính</vt:lpstr>
      <vt:lpstr>1.2.2 Chương trình máy tính</vt:lpstr>
      <vt:lpstr>1.2.2 Lập trình máy tính, lập trình viên</vt:lpstr>
      <vt:lpstr>1.2.2 Lập trình máy tính, lập trình viên (tt)</vt:lpstr>
      <vt:lpstr>1.2.3 Mã nguồn, mã máy</vt:lpstr>
      <vt:lpstr>1.2.4 Ngôn ngữ lập trình (Programming Language)</vt:lpstr>
      <vt:lpstr>1.2.5 Chương trình dịch</vt:lpstr>
      <vt:lpstr>1.2.5 Chương trình dịch (tt)</vt:lpstr>
      <vt:lpstr>1.2.5 Chương trình dịch (tt)</vt:lpstr>
      <vt:lpstr>PowerPoint Presentation</vt:lpstr>
      <vt:lpstr>1.3 Giới thiệu sơ lược về ngôn ngữ lập trình</vt:lpstr>
      <vt:lpstr>1.3.1 Vai trò của ngôn ngữ lập trình</vt:lpstr>
      <vt:lpstr>1.3.2 Ngôn ngữ lập trình</vt:lpstr>
      <vt:lpstr>Ngôn ngữ cấp thấp </vt:lpstr>
      <vt:lpstr>Ngôn ngữ cấp thấp </vt:lpstr>
      <vt:lpstr>Ngôn ngữ cấp thấp </vt:lpstr>
      <vt:lpstr>Ngôn ngữ cấp thấp </vt:lpstr>
      <vt:lpstr>Ngôn ngữ cấp cao </vt:lpstr>
      <vt:lpstr>Các ngôn ngữ lập trình thông dụng</vt:lpstr>
      <vt:lpstr>Các ngôn ngữ lập trình thông dụng</vt:lpstr>
      <vt:lpstr>PowerPoint Presentation</vt:lpstr>
      <vt:lpstr>1.4 Giới thiệu ngôn ngữ lập trình C++</vt:lpstr>
      <vt:lpstr>1.4.1 Giới thiệu tổng quan về ngôn ngữ C++</vt:lpstr>
      <vt:lpstr>Tiêu chuẩn ngôn ngữ C++</vt:lpstr>
      <vt:lpstr>1.4.2 Ưu điểm của ngôn ngữ C++</vt:lpstr>
      <vt:lpstr>1.4.2 Ưu điểm của ngôn ngữ C++</vt:lpstr>
      <vt:lpstr>Ứng dụng của ngôn ngữ C++</vt:lpstr>
      <vt:lpstr>1.4.3 Môi trường, công cụ hỗ trợ lập trình C++</vt:lpstr>
      <vt:lpstr>1.4.3 Môi trường, công cụ hỗ trợ lập trình C++</vt:lpstr>
      <vt:lpstr>1.4.3 Môi trường, công cụ hỗ trợ lập trình C++</vt:lpstr>
      <vt:lpstr>1.4.4 Biên dịch chương trình C++</vt:lpstr>
      <vt:lpstr>1.4.5 Ví dụ minh họa chương trình C++</vt:lpstr>
      <vt:lpstr>Ví dụ 1</vt:lpstr>
      <vt:lpstr>Ví dụ 2</vt:lpstr>
      <vt:lpstr>Ví dụ 3</vt:lpstr>
      <vt:lpstr>Bài tập lý thuyết</vt:lpstr>
      <vt:lpstr>Bài tập lý thuyết</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diemn</dc:creator>
  <cp:lastModifiedBy>diemn</cp:lastModifiedBy>
  <cp:revision>78</cp:revision>
  <dcterms:created xsi:type="dcterms:W3CDTF">2023-10-24T06:45:57Z</dcterms:created>
  <dcterms:modified xsi:type="dcterms:W3CDTF">2024-09-08T07:35:47Z</dcterms:modified>
</cp:coreProperties>
</file>